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buntu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27">
          <p15:clr>
            <a:srgbClr val="747775"/>
          </p15:clr>
        </p15:guide>
        <p15:guide id="2" orient="horz" pos="812">
          <p15:clr>
            <a:srgbClr val="747775"/>
          </p15:clr>
        </p15:guide>
        <p15:guide id="3" orient="horz" pos="312">
          <p15:clr>
            <a:srgbClr val="747775"/>
          </p15:clr>
        </p15:guide>
        <p15:guide id="4" orient="horz" pos="4128">
          <p15:clr>
            <a:srgbClr val="747775"/>
          </p15:clr>
        </p15:guide>
        <p15:guide id="5" pos="7370">
          <p15:clr>
            <a:srgbClr val="747775"/>
          </p15:clr>
        </p15:guide>
        <p15:guide id="6" orient="horz" pos="1020">
          <p15:clr>
            <a:srgbClr val="747775"/>
          </p15:clr>
        </p15:guide>
        <p15:guide id="8" orient="horz" pos="721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hkMojlOiFbXwvCvM2sjcFp3gNh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526" autoAdjust="0"/>
  </p:normalViewPr>
  <p:slideViewPr>
    <p:cSldViewPr snapToGrid="0">
      <p:cViewPr varScale="1">
        <p:scale>
          <a:sx n="74" d="100"/>
          <a:sy n="74" d="100"/>
        </p:scale>
        <p:origin x="474" y="72"/>
      </p:cViewPr>
      <p:guideLst>
        <p:guide pos="227"/>
        <p:guide orient="horz" pos="812"/>
        <p:guide orient="horz" pos="312"/>
        <p:guide orient="horz" pos="4128"/>
        <p:guide pos="7370"/>
        <p:guide orient="horz" pos="1020"/>
        <p:guide orient="horz" pos="7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4661586343_5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Добрый день меня зовут Яков Гольдфарб, я представляю компанию Анкер-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Индастри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и проект Мониторинг производства. Со мной наш партнёр компания БОАС, которая помогала нам в реализации проекта  и ее представляет директор компании Павел Морозов.</a:t>
            </a:r>
            <a:endParaRPr dirty="0"/>
          </a:p>
        </p:txBody>
      </p:sp>
      <p:sp>
        <p:nvSpPr>
          <p:cNvPr id="91" name="Google Shape;91;g34661586343_5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41c5cdfdc5_1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341c5cdfdc5_1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55875" rIns="55875" bIns="55875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 системе реализованы KPI сотрудников. Сотрудников по эффективности при необходимости можно сравнить между собой. Это задел на будущее, когда мы закончим внедрение  системы мотивации.</a:t>
            </a:r>
            <a:endParaRPr lang="ru-RU" b="0" dirty="0">
              <a:effectLst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436b613ca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3436b613ca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55875" rIns="55875" bIns="55875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На данном слайде представлены группу процессов реализованные на проекте. Процессы реализованы на BPMS ELMA365. </a:t>
            </a:r>
          </a:p>
          <a:p>
            <a:pPr rtl="0"/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Процессы группируются по трем основным типам </a:t>
            </a:r>
          </a:p>
          <a:p>
            <a:pPr rtl="0"/>
            <a:endParaRPr lang="ru-RU" b="0" dirty="0">
              <a:effectLst/>
            </a:endParaRPr>
          </a:p>
          <a:p>
            <a:pPr rtl="0" fontAlgn="base">
              <a:buFont typeface="+mj-lt"/>
              <a:buAutoNum type="arabicPeriod"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Тип1 - процессы управления справочниками (сотрудники, статусы, смены).</a:t>
            </a:r>
          </a:p>
          <a:p>
            <a:pPr rtl="0" fontAlgn="base">
              <a:buFont typeface="+mj-lt"/>
              <a:buAutoNum type="arabicPeriod"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Тип2 - сервисные процессы сбора, верификации и доставки данных. Инициатором в которых является источник, а ELMA приёмник.</a:t>
            </a:r>
          </a:p>
          <a:p>
            <a:pPr rtl="0" fontAlgn="base">
              <a:buFont typeface="+mj-lt"/>
              <a:buAutoNum type="arabicPeriod"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Тип3 - сервисные процессы расчета показателей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46c3ef244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346c3ef244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55875" rIns="55875" bIns="55875" anchor="t" anchorCtr="0">
            <a:noAutofit/>
          </a:bodyPr>
          <a:lstStyle/>
          <a:p>
            <a:pPr rtl="0" fontAlgn="base">
              <a:buFont typeface="+mj-lt"/>
              <a:buAutoNum type="arabicPeriod"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Основа - это платформа ELMA365 и реализация решения на ней. ELMA позволяет создавать свои решения рядом с базовыми. </a:t>
            </a:r>
          </a:p>
          <a:p>
            <a:pPr rtl="0" fontAlgn="base">
              <a:buFont typeface="+mj-lt"/>
              <a:buAutoNum type="arabicPeriod"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База данных -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PostgreSQL</a:t>
            </a:r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 fontAlgn="base">
              <a:buFont typeface="+mj-lt"/>
              <a:buAutoNum type="arabicPeriod"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Источники данных - это ПЛК, Внутренние системы мониторинга станков с ЧПУ, дооснащение датчиками. И на источниках стоит свой софт который буферизирует данные и доставляет гарантировано в ELMA.</a:t>
            </a:r>
          </a:p>
          <a:p>
            <a:pPr rtl="0" fontAlgn="base">
              <a:buFont typeface="+mj-lt"/>
              <a:buAutoNum type="arabicPeriod"/>
            </a:pP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RabbitMQ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- брокер/обработчик потока сообщений.</a:t>
            </a:r>
          </a:p>
          <a:p>
            <a:pPr rtl="0" fontAlgn="base">
              <a:buFont typeface="+mj-lt"/>
              <a:buAutoNum type="arabicPeriod"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Отчеты реализованы в основном на  JS. Ранее была подключен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BI. Но пришлось заменить.</a:t>
            </a: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Достаточно интересна реализация некоторых решений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Например реализация сбора информации в покрасочной камере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 помощью датчиков давления кислорода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Сопоставление статусов источников с принятыми в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Элма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статусами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Данных много, верификаций данных много. Архитектура справляется.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6c3ef2449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46c3ef2449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55875" rIns="55875" bIns="55875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№1. Осознание эффективности. Это удар с которым не хочет мириться ни менеджмент, ни исполнители.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№2. Что делать с данными? Не умение работать с аналитикой данных. Решение - Есть принципы OEE, они хорошо описаны и ДА их нужно изучить и признать менеджменту что они не знают элементарных практик и стандартов производства.</a:t>
            </a:r>
            <a:endParaRPr lang="ru-RU" b="0" dirty="0">
              <a:effectLst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46ef78e7a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46ef78e7a5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Проект реализовывался традиционно. Мы с Заказчиком прошли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пресайл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(долгий), выделили общую проектную команду, обозначили рамки и пошли во внедрение. Сейчас система находится на сопровождении.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Я хочу подчеркнуть, что Сложность таких проектов заключается прежде всего в производственной экспертизе и стороны заказчика и со стороны исполнителя и готовности ее развивать. Мы накопили солидную экспертизу на предыдущих проектах и знаем что: технического внедрения недостаточно.  Чтобы получить реальную отдачу от внедрения системы, необходимо вместе с заказчиком повышать, прежде всего, </a:t>
            </a:r>
            <a:r>
              <a:rPr lang="ru-RU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производственную культуру персонала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особенно в части работы с данными. А это требует со стороны Интегратора не просто IT-специалистов, а еще и консультантов, которые понимают, как работают производственные процессы  и имеют опытную экспертизу. Это редкий профиль на рынке, мы таких специалистов растим много лет от проекта к проекту и передаем этот опыт нашим заказчиками.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Да, такие проекты требуют времени. Это трансформация информационной системы, процессов и сотрудников в компании, к которой нужно быть готовым. 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dirty="0"/>
          </a:p>
        </p:txBody>
      </p:sp>
      <p:sp>
        <p:nvSpPr>
          <p:cNvPr id="192" name="Google Shape;192;g346ef78e7a5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5903185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345903185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55875" rIns="55875" bIns="55875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Дальше мы планируем снижать потери и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предоставить дополнительную емкость для пропускной способности коммерческих заказов.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Но Это уже следующие мероприятия.</a:t>
            </a:r>
            <a:endParaRPr lang="ru-RU" b="0" dirty="0">
              <a:effectLst/>
            </a:endParaRPr>
          </a:p>
          <a:p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4661586343_5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4661586343_5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34661586343_5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36b613ca8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Расскажу о компании</a:t>
            </a:r>
            <a:endParaRPr lang="ru-RU" b="0" dirty="0">
              <a:effectLst/>
              <a:highlight>
                <a:srgbClr val="EA9999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Анкер-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Индастри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 является собственным производством торгово- производственного холдинга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Group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, </a:t>
            </a:r>
            <a:endParaRPr lang="ru-RU" b="0" dirty="0">
              <a:effectLst/>
              <a:highlight>
                <a:srgbClr val="EA9999"/>
              </a:highlight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highlight>
                <a:srgbClr val="EA999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Немного говорящих цифр о холдинге</a:t>
            </a:r>
            <a:endParaRPr lang="ru-RU" b="0" dirty="0">
              <a:effectLst/>
              <a:highlight>
                <a:srgbClr val="EA9999"/>
              </a:highlight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highlight>
                <a:srgbClr val="EA999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Смарт Групп это </a:t>
            </a:r>
            <a:endParaRPr lang="ru-RU" b="0" dirty="0">
              <a:effectLst/>
              <a:highlight>
                <a:srgbClr val="EA9999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более 1000 сотрудников в 7 городах России и Казахстана</a:t>
            </a:r>
            <a:endParaRPr lang="ru-RU" b="0" dirty="0">
              <a:effectLst/>
              <a:highlight>
                <a:srgbClr val="EA9999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более 15 000 реализованных проектов в сфере отделки коммерческой недвижимости</a:t>
            </a:r>
            <a:endParaRPr lang="ru-RU" b="0" dirty="0">
              <a:effectLst/>
              <a:highlight>
                <a:srgbClr val="EA9999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более 20 млн м² поставленных материалов</a:t>
            </a:r>
            <a:endParaRPr lang="ru-RU" b="0" dirty="0">
              <a:effectLst/>
              <a:highlight>
                <a:srgbClr val="EA9999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более 20 000 м² собственных производственных помещений. </a:t>
            </a:r>
            <a:endParaRPr lang="ru-RU" b="0" dirty="0">
              <a:effectLst/>
              <a:highlight>
                <a:srgbClr val="EA9999"/>
              </a:highlight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highlight>
                <a:srgbClr val="EA999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Анкер-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Индастри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 – крупное производство материалов  для внутренней отделки коммерческих помещений, таких как стеновые и потолочные панели, акустические панели, двери, фальшпол и совсем недавно было добавлено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производство корпусной офисной мебели.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highlight>
                <a:srgbClr val="EA999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endParaRPr lang="ru-RU" b="0" dirty="0">
              <a:effectLst/>
              <a:highlight>
                <a:srgbClr val="EA9999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Продукцию Анкер-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Индастри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 можно встретить во многих  офисах, в том числе офисов компаний и объектов, представленных на этом слайде</a:t>
            </a:r>
            <a:endParaRPr lang="ru-RU" b="0" dirty="0">
              <a:effectLst/>
              <a:highlight>
                <a:srgbClr val="EA9999"/>
              </a:highlight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highlight>
                <a:srgbClr val="EA999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EA9999"/>
                </a:highlight>
                <a:latin typeface="Calibri"/>
                <a:ea typeface="Calibri"/>
                <a:cs typeface="Calibri"/>
                <a:sym typeface="Calibri"/>
              </a:rPr>
              <a:t>Производство оснащено современными станками с ЧПУ и роботизированными линиями. </a:t>
            </a:r>
            <a:endParaRPr lang="ru-RU" b="0" dirty="0">
              <a:effectLst/>
              <a:highlight>
                <a:srgbClr val="EA9999"/>
              </a:highlight>
            </a:endParaRPr>
          </a:p>
          <a:p>
            <a:br>
              <a:rPr lang="ru-RU" b="0" dirty="0">
                <a:effectLst/>
                <a:highlight>
                  <a:srgbClr val="EA9999"/>
                </a:highlight>
              </a:rPr>
            </a:br>
            <a:br>
              <a:rPr lang="ru-RU" b="0" dirty="0">
                <a:effectLst/>
                <a:highlight>
                  <a:srgbClr val="EA9999"/>
                </a:highlight>
              </a:rPr>
            </a:br>
            <a:endParaRPr dirty="0">
              <a:highlight>
                <a:srgbClr val="EA9999"/>
              </a:highlight>
            </a:endParaRPr>
          </a:p>
        </p:txBody>
      </p:sp>
      <p:sp>
        <p:nvSpPr>
          <p:cNvPr id="95" name="Google Shape;95;g3436b613ca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4661586343_5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34661586343_5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55875" rIns="55875" bIns="55875" anchor="t" anchorCtr="0">
            <a:noAutofit/>
          </a:bodyPr>
          <a:lstStyle/>
          <a:p>
            <a:pPr rtl="0"/>
            <a:r>
              <a:rPr lang="ru-RU" dirty="0"/>
              <a:t>Расскажу о предпосылках проекта, зачем и почему мы его придумали и стартовали</a:t>
            </a:r>
          </a:p>
          <a:p>
            <a:pPr rtl="0"/>
            <a:r>
              <a:rPr lang="ru-RU" dirty="0"/>
              <a:t>В 2023 году мы столкнулись с тем, что возросшее количество заказов приводит к увеличению сроков производства, а иногда к отсутствию информации о конкретных сроках, что уже не может удовлетворять требованиям рынка</a:t>
            </a:r>
          </a:p>
          <a:p>
            <a:pPr rtl="0"/>
            <a:r>
              <a:rPr lang="ru-RU" dirty="0"/>
              <a:t>Если стандартно на рынке заказ выполняется 4-6 недель, выходить к клиентам с большими сроками, значит гарантировано терять заказ</a:t>
            </a:r>
          </a:p>
          <a:p>
            <a:pPr rtl="0"/>
            <a:r>
              <a:rPr lang="ru-RU" dirty="0"/>
              <a:t>Хотя по “ощущениям” производство, на котором вполне современное оборудование,  достаточно сотрудников, должно было справляться и с большим количеством заказов. 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Вот с такими  вызовами и вопросами мы столкнулись и нам нужны были ответы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Мы стали искать ответы на эти вопросы </a:t>
            </a:r>
          </a:p>
          <a:p>
            <a:pPr rtl="0"/>
            <a:r>
              <a:rPr lang="ru-RU" dirty="0"/>
              <a:t>И поскольку ручные инструменты управления производством уже исчерпали себя  мы приняли решение о необходимости автоматизации производственных процессов и внедрения информационно-управляющих систем и прикладного программного обеспечения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Сама архитектура решения достаточно типовая для производств это наличие трех основополагающих уровня</a:t>
            </a:r>
          </a:p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r>
              <a:rPr lang="ru-RU" dirty="0"/>
              <a:t>1. CAD/CAM/CAE прикладное программное обеспечение (там где работают конструкторы и технологи и готовят производственную документацию и программы для производства). </a:t>
            </a:r>
          </a:p>
          <a:p>
            <a:pPr rtl="0"/>
            <a:r>
              <a:rPr lang="ru-RU" dirty="0"/>
              <a:t>Оно должно быть правильно интегрировано в ИУС, помогать оптимизировать операций на станках (например оптимизацию раскроя - как оптимально резать плиту), иметь интеграцию с ЧПУ. Т.е. чтобы оператор работал на станке уже с готовыми программами.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2. PLM/PDM-процессы (это группы процессов управления и хранение производственными данными по продукту)(спецификации, конструкторская документация, тех карты)</a:t>
            </a:r>
          </a:p>
          <a:p>
            <a:pPr rtl="0"/>
            <a:r>
              <a:rPr lang="ru-RU" dirty="0"/>
              <a:t>	Интеграция с процессов с ИУС позволит получать информацию об изделиях в формализованном виде и на любом этапе производственного процесса. Далее будет слайд, на котором мы это увидим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3. MES-процессы (это группы процессов которые работают с данными из уровня  CAD/CAM/ и PLM/PDM- п.1 и п.2) и управляют производственными операциями. Т.е. выстраивают цепочки операций обработки в зависимости от тех или иных факторов. При внедрении автоматизированных процессов MES исполнители производственных задач чётко знают когда и что делать.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То есть все эти три компонента должны быть взаимоувязаны интегрированы</a:t>
            </a:r>
          </a:p>
          <a:p>
            <a:pPr rtl="0"/>
            <a:r>
              <a:rPr lang="ru-RU" dirty="0"/>
              <a:t>На старте проекта мы имеем в части  CAD CAM CAE - ПО для конструкторов, ПО для формирования программ для Станков, </a:t>
            </a:r>
            <a:r>
              <a:rPr lang="ru-RU" dirty="0" err="1"/>
              <a:t>взаимоувязка</a:t>
            </a:r>
            <a:r>
              <a:rPr lang="ru-RU" dirty="0"/>
              <a:t> с технологами посредством </a:t>
            </a:r>
            <a:r>
              <a:rPr lang="ru-RU" dirty="0" err="1"/>
              <a:t>Excel</a:t>
            </a:r>
            <a:r>
              <a:rPr lang="ru-RU" dirty="0"/>
              <a:t> файлов</a:t>
            </a:r>
          </a:p>
          <a:p>
            <a:pPr rtl="0"/>
            <a:r>
              <a:rPr lang="ru-RU" dirty="0"/>
              <a:t>PLM/PDM уровень осуществляется частично в 1С, частично в E</a:t>
            </a:r>
            <a:r>
              <a:rPr lang="en-US" dirty="0"/>
              <a:t>x</a:t>
            </a:r>
            <a:r>
              <a:rPr lang="ru-RU" dirty="0" err="1"/>
              <a:t>cel</a:t>
            </a:r>
            <a:r>
              <a:rPr lang="ru-RU" dirty="0"/>
              <a:t> файлах. </a:t>
            </a:r>
            <a:r>
              <a:rPr lang="ru-RU" dirty="0" err="1"/>
              <a:t>Взаимоувязка</a:t>
            </a:r>
            <a:r>
              <a:rPr lang="ru-RU" dirty="0"/>
              <a:t> слабая. НСИ, то есть справочники проработано слабо</a:t>
            </a:r>
          </a:p>
          <a:p>
            <a:pPr rtl="0"/>
            <a:r>
              <a:rPr lang="ru-RU" dirty="0"/>
              <a:t>MES-процессы - ручной режим, зачастую на глазок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Итак, чтобы приступить к автоматизации, нужно было в цифрах понять - где мы сейчас, да и хорошо было бы в моменте автоматизации понимать как меняется эффективность показателей производства 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И чтобы уметь измерять показатели производства  стартовали в рамках дорожной карты первым пунктом проект Промышленного мониторинга производства.</a:t>
            </a:r>
          </a:p>
          <a:p>
            <a:pPr rtl="0"/>
            <a:endParaRPr dirty="0">
              <a:highlight>
                <a:srgbClr val="FCE5CD"/>
              </a:highlight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1c5cdfdc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341c5cdfdc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55875" rIns="55875" bIns="55875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Решение необходимо всем современным производствам. 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Конечно первый показатель, который мы хотели увидеть это ОЕЕ 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highlight>
                <a:srgbClr val="FCE5CD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Показатель используется во всем мире для оценки эффективности работы производств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Измерение OEE (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Overall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Equipment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Effectiveness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) - это общая эффективность оборудования, стратегический показатель производственного менеджмента.</a:t>
            </a:r>
            <a:endParaRPr lang="ru-RU" b="0" dirty="0">
              <a:effectLst/>
              <a:highlight>
                <a:srgbClr val="FFFF00"/>
              </a:highlight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highlight>
                <a:srgbClr val="FCE5CD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Хороший уровень ОЕЕ по мировым стандартам: 65–75%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ОEE в мебельной промышленности несколько меньше Средний уровень OEE: 55–65%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highlight>
                <a:srgbClr val="FCE5CD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Основные причины потерь OEE в мебельной отрасли: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Частые смены моделей и мелкосерийное производство (влияет на доступность)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У нас проектное производство, это близко к мелкосерийному, поэтому в первом приближении можем стремиться к показателю 55%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highlight>
                <a:srgbClr val="FCE5CD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В нашем случае то что мы ранее понимали по “ощущениям” превратилось в конкретные цифры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highlight>
                <a:srgbClr val="FCE5CD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Рассказать про график</a:t>
            </a:r>
            <a:endParaRPr lang="ru-RU" b="0" dirty="0">
              <a:effectLst/>
              <a:highlight>
                <a:srgbClr val="FFFF00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Рассмотрим более детально график </a:t>
            </a:r>
            <a:endParaRPr lang="ru-RU" b="0" dirty="0">
              <a:effectLst/>
              <a:highlight>
                <a:srgbClr val="FFFF00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Наверху это полное время всех смен по всем станкам за месяц</a:t>
            </a:r>
            <a:endParaRPr lang="ru-RU" b="0" dirty="0">
              <a:effectLst/>
              <a:highlight>
                <a:srgbClr val="FFFF00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Далее рассчитывается общее время за вычетом время плановых остановок, например обед или запланированный отдых</a:t>
            </a:r>
            <a:endParaRPr lang="ru-RU" b="0" dirty="0">
              <a:effectLst/>
              <a:highlight>
                <a:srgbClr val="FFFF00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Далее  вычетом потери на остановках, это уже уровень менеджмента завода, здесь остановки связаны с отсутствием материала, заказов на станках</a:t>
            </a:r>
            <a:endParaRPr lang="ru-RU" b="0" dirty="0">
              <a:effectLst/>
              <a:highlight>
                <a:srgbClr val="FFFF00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Ниже уровень операционный, здесь время теряется на потерю скорости, это явно неэффективная работа персонала. Где то долго выполняли операции, несвоевременно загрузили в станок материал</a:t>
            </a:r>
            <a:endParaRPr lang="ru-RU" b="0" dirty="0">
              <a:effectLst/>
              <a:highlight>
                <a:srgbClr val="FFFF00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Это уровень операционного управления</a:t>
            </a:r>
            <a:endParaRPr lang="ru-RU" b="0" dirty="0">
              <a:effectLst/>
              <a:highlight>
                <a:srgbClr val="FFFF00"/>
              </a:highlight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highlight>
                <a:srgbClr val="FCE5CD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Поясню почему показатель качество сейчас 100%- мы его пока не измеряем, но в планах установка сканеров для автоматизированного определения качества изделий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Но пока заочно выдали 100%, хотя конечно брак на производстве бывает и мы об этом знаем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highlight>
                <a:srgbClr val="FCE5CD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Также можно посмотреть на финансовые показатели потерь с учетом среднего по рынку показателю стоимости одного часа потерь 2500 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На примере этого месяца чистые потери, относительно планируемого времени получилось почти 5000 часов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Если мы поднимаем планку до 55% ОЕЕ, то потери уменьшаются до 2517 часов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А экономия относительно 11% ОЕЕ составила бы 2462 часа или в рублевом эквиваленте 6,1 млн, что в год чуть более 70 млн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руб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highlight>
                <a:srgbClr val="FCE5CD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В рамках проекта создано достаточное количество отчётности разного уровня, которая помогает детально разбирать причины потерь. 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highlight>
                  <a:srgbClr val="FCE5CD"/>
                </a:highlight>
                <a:latin typeface="Calibri"/>
                <a:ea typeface="Calibri"/>
                <a:cs typeface="Calibri"/>
                <a:sym typeface="Calibri"/>
              </a:rPr>
              <a:t>Потерь организационных и потерь в скорости оборудования. </a:t>
            </a:r>
            <a:endParaRPr lang="ru-RU" b="0" dirty="0">
              <a:effectLst/>
              <a:highlight>
                <a:srgbClr val="FCE5CD"/>
              </a:highlight>
            </a:endParaRPr>
          </a:p>
          <a:p>
            <a:br>
              <a:rPr lang="ru-RU" dirty="0">
                <a:highlight>
                  <a:srgbClr val="FCE5CD"/>
                </a:highlight>
              </a:rPr>
            </a:br>
            <a:endParaRPr dirty="0">
              <a:highlight>
                <a:srgbClr val="FCE5CD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1c5cdfdc5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1c5cdfdc5_1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На данном слайде представлена более детальная отчётность по работе смен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Снизу - это временная шкала и на нее наложены статусы оборудования. Для удобства восприятия статусы могут иметь групповой вид или подробный срез.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Что покажет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разгруппировка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статусов? Оборудование разное и разное количество статусов. Группировка позволяет иметь единообразный вид для аналитики.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Разгруппировка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может дать подробную аналитику. </a:t>
            </a: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Так же вешая триггер старта процесса на аварийный статус можно запускать процессы обработки аварий на оборудовании.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dirty="0"/>
          </a:p>
        </p:txBody>
      </p:sp>
      <p:sp>
        <p:nvSpPr>
          <p:cNvPr id="116" name="Google Shape;116;g341c5cdfdc5_1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41c5cdfdc5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341c5cdfdc5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55875" rIns="55875" bIns="55875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Ну и конечно важные показатели можно увидеть не только в статике, но и в динамике </a:t>
            </a: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А нам очень  важно понимать динамику, если мы говорим о проекте, который призван увеличить эффективность производства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Промышленный мониторинг - это градусник, который показывает как наши изменения влияют на производительность.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К таким изменениям могут относиться: изменение сменных графиков, модернизация оборудование, ввод новых информационно-управляющих систем, изменение технологических процессов и процессов подготовки производства, замена персонала и прочее.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И теперь производя изменения мы понимаем сделали хорошо или плохо. И надо помнить по стоимость 1 часа потери.</a:t>
            </a:r>
            <a:endParaRPr lang="ru-RU" b="0" dirty="0">
              <a:effectLst/>
            </a:endParaRPr>
          </a:p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6d8f5ef2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346d8f5ef2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55875" rIns="55875" bIns="55875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Как собираются данные, из которых потом составляются отчеты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Предусмотрена система ручных и автоматических статусов с установкой причин.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Выходя на работу операторы проходят процесс авторизации в системе с помощью АРМов станков с ЧПУ, мобильных планшетов и киосков с применением карт доступа СКУД.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Предусмотрена система ручных и автоматических статусов начала работы, окончания работы, и остановки работы с указанием причины остановки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Статусы устанавливаются либо оператором, в случае если он не может работать на станке по какой то причине. Либо автоматически станком, например когда станок начал работать, то может происходить сброс ручного статуса и перевод станка в режим работы.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Статусы также транслируются в тематическую группу телеграмм, к которой подключены операторы и менеджмент завода, для оперативного реагирования на ситуацию при необходимости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#В BPM запускаются процессы, которые исполняют процесс авторизации.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#Процесс очень простой но источники его инициации очень разные и распределены по всему производству.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для поддержки корректности отчетов и данных существует ряд процессов по изменению и дополнению содержания сопутствующих справочников Сотрудников, идентификаторов карт СКУД и т.д. </a:t>
            </a:r>
            <a:endParaRPr lang="ru-RU" b="0" dirty="0">
              <a:effectLst/>
            </a:endParaRPr>
          </a:p>
          <a:p>
            <a:br>
              <a:rPr lang="ru-RU" b="0" dirty="0">
                <a:effectLst/>
              </a:rPr>
            </a:br>
            <a:br>
              <a:rPr lang="ru-RU" b="0" dirty="0">
                <a:effectLst/>
              </a:rPr>
            </a:br>
            <a:br>
              <a:rPr lang="ru-RU" b="0" dirty="0">
                <a:effectLst/>
              </a:rPr>
            </a:b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42fff5cb02_4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342fff5cb02_4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55875" rIns="55875" bIns="55875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 рамках первого этапа проекта, мы также затронули процесс PLM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 чем заключаются изменения и что они дали производству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Изменили процесс передачи КД.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Конструкторы сидя удаленно или в офисе загружают по определенным правилам КД в систему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и она становится  доступна непосредственно на АРМ станков и киосках, что сильно упростило операторам работу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Могут подойти к киоску и по номеру или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QRкоду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на детали получить информацию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Факт публикации новой или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измененой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КД виден также в Телеграм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ранее КД передавалось операторам в бумажном формате и изменения не всегда доходили до них вовремя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Сейчас  поднеся полуфабрикат к считывателю можно получить необходимую информацию о конструктиве и заказе.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Кстати киоски для производства разработаны на заказ имеют всю необходимую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переферию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для считывания карт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скуд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и сканирования этикеток, штрих кодов и QR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Что дает возможность легко их применять в тех или иных процессах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1c5cdfdc5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341c5cdfdc5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55875" rIns="55875" bIns="55875" anchor="t" anchorCtr="0">
            <a:noAutofit/>
          </a:bodyPr>
          <a:lstStyle/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 системе также реализованы процессы управления производственными сменами.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Ответственные сотрудники должны планировать смены. 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Далее при наступлении система фиксирует изменение по мере прохождения смены статусов на станке  и по завершении рассчитывает её эффективность по отношению к плановой смене. Цветовая раскраска соответствует определенному уровню эффективности.</a:t>
            </a:r>
            <a:endParaRPr lang="ru-RU" b="0" dirty="0">
              <a:effectLst/>
            </a:endParaRPr>
          </a:p>
          <a:p>
            <a:pPr rtl="0"/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Что мы поняли:</a:t>
            </a:r>
            <a:endParaRPr lang="ru-RU" b="0" dirty="0">
              <a:effectLst/>
            </a:endParaRPr>
          </a:p>
          <a:p>
            <a:pPr rtl="0" fontAlgn="base">
              <a:buFont typeface="+mj-lt"/>
              <a:buAutoNum type="arabicPeriod"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У нас страдает  дисциплина планирования смен. Ведь смена, это когда сотрудники пришли на работу включили станок и вспомогательное оборудование и должны работать.</a:t>
            </a:r>
          </a:p>
          <a:p>
            <a:pPr rtl="0" fontAlgn="base">
              <a:buFont typeface="+mj-lt"/>
              <a:buAutoNum type="arabicPeriod"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Операторы с удовольствием фиксируют почему они простаивают. Основные причину - “нет материала”, “нет задания”. Это определенные вопросы менеджменту.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Ubuntu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buntu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Ubuntu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buntu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Ubuntu"/>
              <a:buNone/>
              <a:defRPr sz="4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nker-industry.com/monitoring/otchet_js_effektivnost_ispolzovaniya_oborudovaniy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nker-industry.com/monitoring/OEE_report_genera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nker-industry.com/monitoring/grafiki_dlitelnosti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nker-industry.com/monitoring/OEE_report_dynamic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9.png"/><Relationship Id="rId5" Type="http://schemas.microsoft.com/office/2007/relationships/media" Target="../media/media3.mp4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4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p4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nker-industry.com/monitoring/shifts_efficienc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41c5cdfdc5_1_227"/>
          <p:cNvSpPr/>
          <p:nvPr/>
        </p:nvSpPr>
        <p:spPr>
          <a:xfrm rot="5400000">
            <a:off x="3047500" y="-3141025"/>
            <a:ext cx="649500" cy="7922100"/>
          </a:xfrm>
          <a:prstGeom prst="rect">
            <a:avLst/>
          </a:prstGeom>
          <a:solidFill>
            <a:srgbClr val="0237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341c5cdfdc5_1_227"/>
          <p:cNvSpPr/>
          <p:nvPr/>
        </p:nvSpPr>
        <p:spPr>
          <a:xfrm>
            <a:off x="360363" y="538826"/>
            <a:ext cx="9924604" cy="605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3200" b="1" u="sng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Эффективность сотрудников</a:t>
            </a:r>
            <a:endParaRPr sz="3200" b="1" i="0" u="none" strike="noStrike" cap="none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6" name="Google Shape;176;g341c5cdfdc5_1_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00" y="1354402"/>
            <a:ext cx="11053124" cy="5198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1c5cdfdc5_1_13"/>
          <p:cNvSpPr/>
          <p:nvPr/>
        </p:nvSpPr>
        <p:spPr>
          <a:xfrm rot="5400000">
            <a:off x="9775150" y="-1247625"/>
            <a:ext cx="653100" cy="4590900"/>
          </a:xfrm>
          <a:prstGeom prst="roundRect">
            <a:avLst>
              <a:gd name="adj" fmla="val 38532"/>
            </a:avLst>
          </a:prstGeom>
          <a:solidFill>
            <a:srgbClr val="D7E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341c5cdfdc5_1_13"/>
          <p:cNvSpPr/>
          <p:nvPr/>
        </p:nvSpPr>
        <p:spPr>
          <a:xfrm rot="5400000">
            <a:off x="2937225" y="-2543175"/>
            <a:ext cx="648600" cy="6720300"/>
          </a:xfrm>
          <a:prstGeom prst="rect">
            <a:avLst/>
          </a:prstGeom>
          <a:solidFill>
            <a:srgbClr val="0237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341c5cdfdc5_1_13"/>
          <p:cNvSpPr/>
          <p:nvPr/>
        </p:nvSpPr>
        <p:spPr>
          <a:xfrm>
            <a:off x="360363" y="537524"/>
            <a:ext cx="5858334" cy="60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3100" b="1" u="sng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Промышленный мониторинг</a:t>
            </a:r>
            <a:endParaRPr sz="3100" b="1" i="0" u="none" strike="noStrike" cap="none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08" name="Google Shape;108;g341c5cdfdc5_1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050" y="1648175"/>
            <a:ext cx="8284898" cy="476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341c5cdfdc5_1_13"/>
          <p:cNvSpPr txBox="1">
            <a:spLocks noGrp="1"/>
          </p:cNvSpPr>
          <p:nvPr>
            <p:ph type="body" idx="4294967295"/>
          </p:nvPr>
        </p:nvSpPr>
        <p:spPr>
          <a:xfrm>
            <a:off x="7931600" y="591825"/>
            <a:ext cx="38283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500">
                <a:latin typeface="Ubuntu"/>
                <a:ea typeface="Ubuntu"/>
                <a:cs typeface="Ubuntu"/>
                <a:sym typeface="Ubuntu"/>
              </a:rPr>
              <a:t>Теперь мы понимаем производственную ёмкость и потери!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0" name="Google Shape;110;g341c5cdfdc5_1_13"/>
          <p:cNvSpPr/>
          <p:nvPr/>
        </p:nvSpPr>
        <p:spPr>
          <a:xfrm>
            <a:off x="8890000" y="2633850"/>
            <a:ext cx="3580200" cy="4000800"/>
          </a:xfrm>
          <a:prstGeom prst="roundRect">
            <a:avLst>
              <a:gd name="adj" fmla="val 6154"/>
            </a:avLst>
          </a:prstGeom>
          <a:solidFill>
            <a:srgbClr val="F4F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341c5cdfdc5_1_13"/>
          <p:cNvSpPr txBox="1">
            <a:spLocks noGrp="1"/>
          </p:cNvSpPr>
          <p:nvPr>
            <p:ph type="body" idx="4294967295"/>
          </p:nvPr>
        </p:nvSpPr>
        <p:spPr>
          <a:xfrm>
            <a:off x="9043275" y="2925775"/>
            <a:ext cx="3032700" cy="3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500" b="1">
                <a:latin typeface="Ubuntu"/>
                <a:ea typeface="Ubuntu"/>
                <a:cs typeface="Ubuntu"/>
                <a:sym typeface="Ubuntu"/>
              </a:rPr>
              <a:t>1 час </a:t>
            </a:r>
            <a:r>
              <a:rPr lang="ru-RU" sz="1500">
                <a:latin typeface="Ubuntu"/>
                <a:ea typeface="Ubuntu"/>
                <a:cs typeface="Ubuntu"/>
                <a:sym typeface="Ubuntu"/>
              </a:rPr>
              <a:t>производственной потери = </a:t>
            </a:r>
            <a:r>
              <a:rPr lang="ru-RU" sz="1500" b="1">
                <a:latin typeface="Ubuntu"/>
                <a:ea typeface="Ubuntu"/>
                <a:cs typeface="Ubuntu"/>
                <a:sym typeface="Ubuntu"/>
              </a:rPr>
              <a:t>2 500 руб</a:t>
            </a:r>
            <a:endParaRPr sz="15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5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500">
                <a:latin typeface="Ubuntu"/>
                <a:ea typeface="Ubuntu"/>
                <a:cs typeface="Ubuntu"/>
                <a:sym typeface="Ubuntu"/>
              </a:rPr>
              <a:t>На этом примере: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500" b="1">
                <a:latin typeface="Ubuntu"/>
                <a:ea typeface="Ubuntu"/>
                <a:cs typeface="Ubuntu"/>
                <a:sym typeface="Ubuntu"/>
              </a:rPr>
              <a:t>4979 </a:t>
            </a:r>
            <a:r>
              <a:rPr lang="ru-RU" sz="1500">
                <a:latin typeface="Ubuntu"/>
                <a:ea typeface="Ubuntu"/>
                <a:cs typeface="Ubuntu"/>
                <a:sym typeface="Ubuntu"/>
              </a:rPr>
              <a:t>часов незапланированные потери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5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500">
                <a:latin typeface="Ubuntu"/>
                <a:ea typeface="Ubuntu"/>
                <a:cs typeface="Ubuntu"/>
                <a:sym typeface="Ubuntu"/>
              </a:rPr>
              <a:t>Если бы мы подняли OEE до </a:t>
            </a:r>
            <a:r>
              <a:rPr lang="ru-RU" sz="1500" b="1">
                <a:latin typeface="Ubuntu"/>
                <a:ea typeface="Ubuntu"/>
                <a:cs typeface="Ubuntu"/>
                <a:sym typeface="Ubuntu"/>
              </a:rPr>
              <a:t>55%</a:t>
            </a:r>
            <a:r>
              <a:rPr lang="ru-RU" sz="1500">
                <a:latin typeface="Ubuntu"/>
                <a:ea typeface="Ubuntu"/>
                <a:cs typeface="Ubuntu"/>
                <a:sym typeface="Ubuntu"/>
              </a:rPr>
              <a:t>, то получили бы  </a:t>
            </a:r>
            <a:r>
              <a:rPr lang="ru-RU" sz="1500" b="1">
                <a:latin typeface="Ubuntu"/>
                <a:ea typeface="Ubuntu"/>
                <a:cs typeface="Ubuntu"/>
                <a:sym typeface="Ubuntu"/>
              </a:rPr>
              <a:t>2517 часов </a:t>
            </a:r>
            <a:r>
              <a:rPr lang="ru-RU" sz="1500">
                <a:latin typeface="Ubuntu"/>
                <a:ea typeface="Ubuntu"/>
                <a:cs typeface="Ubuntu"/>
                <a:sym typeface="Ubuntu"/>
              </a:rPr>
              <a:t>потерь (экономия 2462 часов). 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5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500">
                <a:latin typeface="Ubuntu"/>
                <a:ea typeface="Ubuntu"/>
                <a:cs typeface="Ubuntu"/>
                <a:sym typeface="Ubuntu"/>
              </a:rPr>
              <a:t>Экономия </a:t>
            </a:r>
            <a:r>
              <a:rPr lang="ru-RU" sz="1500" b="1">
                <a:latin typeface="Ubuntu"/>
                <a:ea typeface="Ubuntu"/>
                <a:cs typeface="Ubuntu"/>
                <a:sym typeface="Ubuntu"/>
              </a:rPr>
              <a:t>6,1 млн руб/мес</a:t>
            </a:r>
            <a:r>
              <a:rPr lang="ru-RU" sz="1500">
                <a:latin typeface="Ubuntu"/>
                <a:ea typeface="Ubuntu"/>
                <a:cs typeface="Ubuntu"/>
                <a:sym typeface="Ubuntu"/>
              </a:rPr>
              <a:t>.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2" name="Google Shape;112;g341c5cdfdc5_1_13" title="Стрелочка-Зачем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3125" y="1278475"/>
            <a:ext cx="1881699" cy="134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1c5cdfdc5_1_102"/>
          <p:cNvSpPr/>
          <p:nvPr/>
        </p:nvSpPr>
        <p:spPr>
          <a:xfrm rot="5400000">
            <a:off x="2081038" y="-1687038"/>
            <a:ext cx="648600" cy="5008026"/>
          </a:xfrm>
          <a:prstGeom prst="rect">
            <a:avLst/>
          </a:prstGeom>
          <a:solidFill>
            <a:srgbClr val="0237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341c5cdfdc5_1_102"/>
          <p:cNvSpPr/>
          <p:nvPr/>
        </p:nvSpPr>
        <p:spPr>
          <a:xfrm>
            <a:off x="360363" y="556575"/>
            <a:ext cx="3996907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3100" b="1" u="sng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Подробные </a:t>
            </a:r>
            <a:r>
              <a:rPr lang="ru-RU" sz="3100" b="1" u="sng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отчёты</a:t>
            </a:r>
            <a:endParaRPr sz="3100" b="1" i="0" u="none" strike="noStrike" cap="none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0" name="Google Shape;120;g341c5cdfdc5_1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00" y="1315125"/>
            <a:ext cx="9463901" cy="53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41c5cdfdc5_1_102"/>
          <p:cNvPicPr preferRelativeResize="0"/>
          <p:nvPr/>
        </p:nvPicPr>
        <p:blipFill rotWithShape="1">
          <a:blip r:embed="rId5">
            <a:alphaModFix/>
          </a:blip>
          <a:srcRect l="-530" t="1123" r="530" b="1172"/>
          <a:stretch/>
        </p:blipFill>
        <p:spPr>
          <a:xfrm>
            <a:off x="360050" y="2461075"/>
            <a:ext cx="9463800" cy="4320600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chemeClr val="accent6"/>
            </a:solidFill>
            <a:prstDash val="lgDash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1c5cdfdc5_1_18"/>
          <p:cNvSpPr/>
          <p:nvPr/>
        </p:nvSpPr>
        <p:spPr>
          <a:xfrm rot="5400000">
            <a:off x="1509450" y="-1115475"/>
            <a:ext cx="648600" cy="3864900"/>
          </a:xfrm>
          <a:prstGeom prst="rect">
            <a:avLst/>
          </a:prstGeom>
          <a:solidFill>
            <a:srgbClr val="0237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341c5cdfdc5_1_18"/>
          <p:cNvSpPr/>
          <p:nvPr/>
        </p:nvSpPr>
        <p:spPr>
          <a:xfrm>
            <a:off x="395512" y="537525"/>
            <a:ext cx="24975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3500" b="1" u="sng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Динамика</a:t>
            </a:r>
            <a:endParaRPr sz="3500" b="1" i="0" u="none" strike="noStrike" cap="none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8" name="Google Shape;128;g341c5cdfdc5_1_18"/>
          <p:cNvPicPr preferRelativeResize="0"/>
          <p:nvPr/>
        </p:nvPicPr>
        <p:blipFill rotWithShape="1">
          <a:blip r:embed="rId4">
            <a:alphaModFix/>
          </a:blip>
          <a:srcRect l="635"/>
          <a:stretch/>
        </p:blipFill>
        <p:spPr>
          <a:xfrm>
            <a:off x="416025" y="1686900"/>
            <a:ext cx="8689701" cy="47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41c5cdfdc5_1_18"/>
          <p:cNvSpPr/>
          <p:nvPr/>
        </p:nvSpPr>
        <p:spPr>
          <a:xfrm rot="5400000">
            <a:off x="9749375" y="-1374075"/>
            <a:ext cx="930600" cy="4664100"/>
          </a:xfrm>
          <a:prstGeom prst="roundRect">
            <a:avLst>
              <a:gd name="adj" fmla="val 38532"/>
            </a:avLst>
          </a:prstGeom>
          <a:solidFill>
            <a:srgbClr val="D7E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341c5cdfdc5_1_18"/>
          <p:cNvSpPr txBox="1">
            <a:spLocks noGrp="1"/>
          </p:cNvSpPr>
          <p:nvPr>
            <p:ph type="body" idx="4294967295"/>
          </p:nvPr>
        </p:nvSpPr>
        <p:spPr>
          <a:xfrm>
            <a:off x="8279850" y="606675"/>
            <a:ext cx="34200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500" i="1">
                <a:latin typeface="Ubuntu"/>
                <a:ea typeface="Ubuntu"/>
                <a:cs typeface="Ubuntu"/>
                <a:sym typeface="Ubuntu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«Анализы» корректировка лечения «Анализы»</a:t>
            </a:r>
            <a:endParaRPr sz="1500" i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1" name="Google Shape;131;g341c5cdfdc5_1_18"/>
          <p:cNvSpPr/>
          <p:nvPr/>
        </p:nvSpPr>
        <p:spPr>
          <a:xfrm>
            <a:off x="7718525" y="1664125"/>
            <a:ext cx="2627400" cy="13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341c5cdfdc5_1_18"/>
          <p:cNvSpPr/>
          <p:nvPr/>
        </p:nvSpPr>
        <p:spPr>
          <a:xfrm rot="5400000">
            <a:off x="10128400" y="-74625"/>
            <a:ext cx="942000" cy="4179300"/>
          </a:xfrm>
          <a:prstGeom prst="roundRect">
            <a:avLst>
              <a:gd name="adj" fmla="val 38532"/>
            </a:avLst>
          </a:prstGeom>
          <a:solidFill>
            <a:srgbClr val="84C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341c5cdfdc5_1_18"/>
          <p:cNvSpPr txBox="1">
            <a:spLocks noGrp="1"/>
          </p:cNvSpPr>
          <p:nvPr>
            <p:ph type="body" idx="4294967295"/>
          </p:nvPr>
        </p:nvSpPr>
        <p:spPr>
          <a:xfrm>
            <a:off x="8768750" y="1690725"/>
            <a:ext cx="29313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500" b="1">
                <a:latin typeface="Ubuntu"/>
                <a:ea typeface="Ubuntu"/>
                <a:cs typeface="Ubuntu"/>
                <a:sym typeface="Ubuntu"/>
              </a:rPr>
              <a:t>Как наше изменение повлияло</a:t>
            </a:r>
            <a:r>
              <a:rPr lang="ru-RU" sz="1500">
                <a:latin typeface="Ubuntu"/>
                <a:ea typeface="Ubuntu"/>
                <a:cs typeface="Ubuntu"/>
                <a:sym typeface="Ubuntu"/>
              </a:rPr>
              <a:t> на участок, цех, всё производство?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4" name="Google Shape;134;g341c5cdfdc5_1_18" title="Стрелка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02150" y="2398425"/>
            <a:ext cx="1679200" cy="232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6d8f5ef20_0_1"/>
          <p:cNvSpPr/>
          <p:nvPr/>
        </p:nvSpPr>
        <p:spPr>
          <a:xfrm rot="5400000">
            <a:off x="3047950" y="-3144075"/>
            <a:ext cx="648600" cy="7922100"/>
          </a:xfrm>
          <a:prstGeom prst="rect">
            <a:avLst/>
          </a:prstGeom>
          <a:solidFill>
            <a:srgbClr val="0237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346d8f5ef20_0_1"/>
          <p:cNvSpPr/>
          <p:nvPr/>
        </p:nvSpPr>
        <p:spPr>
          <a:xfrm>
            <a:off x="360004" y="509424"/>
            <a:ext cx="6150300" cy="63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3200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Авторизация</a:t>
            </a:r>
            <a:r>
              <a:rPr lang="ru-RU" sz="3200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и статусы</a:t>
            </a:r>
            <a:endParaRPr sz="3200" b="1" i="0" u="none" strike="noStrike" cap="none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42" name="Google Shape;142;g346d8f5ef20_0_1" title="Отправка-в-ТГ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54175" y="1550900"/>
            <a:ext cx="2820700" cy="2682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g346d8f5ef20_0_1"/>
          <p:cNvGrpSpPr/>
          <p:nvPr/>
        </p:nvGrpSpPr>
        <p:grpSpPr>
          <a:xfrm>
            <a:off x="8669000" y="509427"/>
            <a:ext cx="3399175" cy="2632424"/>
            <a:chOff x="8897600" y="509427"/>
            <a:chExt cx="3399175" cy="2632424"/>
          </a:xfrm>
        </p:grpSpPr>
        <p:grpSp>
          <p:nvGrpSpPr>
            <p:cNvPr id="145" name="Google Shape;145;g346d8f5ef20_0_1"/>
            <p:cNvGrpSpPr/>
            <p:nvPr/>
          </p:nvGrpSpPr>
          <p:grpSpPr>
            <a:xfrm>
              <a:off x="8897600" y="509427"/>
              <a:ext cx="3163800" cy="923448"/>
              <a:chOff x="8897600" y="509427"/>
              <a:chExt cx="3163800" cy="923448"/>
            </a:xfrm>
          </p:grpSpPr>
          <p:sp>
            <p:nvSpPr>
              <p:cNvPr id="146" name="Google Shape;146;g346d8f5ef20_0_1"/>
              <p:cNvSpPr/>
              <p:nvPr/>
            </p:nvSpPr>
            <p:spPr>
              <a:xfrm>
                <a:off x="8897600" y="683650"/>
                <a:ext cx="3163800" cy="730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7" name="Google Shape;147;g346d8f5ef20_0_1" title="warning-svgrepo-com.png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1113700" y="509427"/>
                <a:ext cx="853850" cy="8538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8" name="Google Shape;148;g346d8f5ef20_0_1"/>
              <p:cNvSpPr txBox="1"/>
              <p:nvPr/>
            </p:nvSpPr>
            <p:spPr>
              <a:xfrm>
                <a:off x="9300250" y="632475"/>
                <a:ext cx="1701600" cy="80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Оповещения о простоях</a:t>
                </a:r>
                <a:endParaRPr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9" name="Google Shape;149;g346d8f5ef20_0_1" title="Стрелка-2.png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978100" y="1319126"/>
              <a:ext cx="1318675" cy="1822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Авторизация">
            <a:hlinkClick r:id="" action="ppaction://media"/>
            <a:extLst>
              <a:ext uri="{FF2B5EF4-FFF2-40B4-BE49-F238E27FC236}">
                <a16:creationId xmlns:a16="http://schemas.microsoft.com/office/drawing/2014/main" id="{87837C6D-89BF-4ADC-9F18-128C5D4CD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0152" y="1615608"/>
            <a:ext cx="2774948" cy="4933240"/>
          </a:xfrm>
          <a:prstGeom prst="rect">
            <a:avLst/>
          </a:prstGeom>
        </p:spPr>
      </p:pic>
      <p:pic>
        <p:nvPicPr>
          <p:cNvPr id="3" name="Авторизация - киоск">
            <a:hlinkClick r:id="" action="ppaction://media"/>
            <a:extLst>
              <a:ext uri="{FF2B5EF4-FFF2-40B4-BE49-F238E27FC236}">
                <a16:creationId xmlns:a16="http://schemas.microsoft.com/office/drawing/2014/main" id="{5D3E1714-5D2D-43AA-AA9F-D65C9E03BB9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65260" y="1615570"/>
            <a:ext cx="2774969" cy="4933277"/>
          </a:xfrm>
          <a:prstGeom prst="rect">
            <a:avLst/>
          </a:prstGeom>
        </p:spPr>
      </p:pic>
      <p:pic>
        <p:nvPicPr>
          <p:cNvPr id="4" name="Видео 1 (ред. 30-03-2025)">
            <a:hlinkClick r:id="" action="ppaction://media"/>
            <a:extLst>
              <a:ext uri="{FF2B5EF4-FFF2-40B4-BE49-F238E27FC236}">
                <a16:creationId xmlns:a16="http://schemas.microsoft.com/office/drawing/2014/main" id="{342A9A43-35AA-46DD-AFA5-C037AA650E5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9051" y="1615569"/>
            <a:ext cx="2774969" cy="4933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2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21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2fff5cb02_4_65"/>
          <p:cNvSpPr/>
          <p:nvPr/>
        </p:nvSpPr>
        <p:spPr>
          <a:xfrm>
            <a:off x="6362250" y="1631300"/>
            <a:ext cx="5033100" cy="1959600"/>
          </a:xfrm>
          <a:prstGeom prst="roundRect">
            <a:avLst>
              <a:gd name="adj" fmla="val 0"/>
            </a:avLst>
          </a:prstGeom>
          <a:solidFill>
            <a:srgbClr val="F4F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42fff5cb02_4_65"/>
          <p:cNvSpPr/>
          <p:nvPr/>
        </p:nvSpPr>
        <p:spPr>
          <a:xfrm rot="5400000">
            <a:off x="4324450" y="-4420575"/>
            <a:ext cx="648600" cy="10475100"/>
          </a:xfrm>
          <a:prstGeom prst="rect">
            <a:avLst/>
          </a:prstGeom>
          <a:solidFill>
            <a:srgbClr val="0237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342fff5cb02_4_65"/>
          <p:cNvSpPr/>
          <p:nvPr/>
        </p:nvSpPr>
        <p:spPr>
          <a:xfrm>
            <a:off x="360363" y="533371"/>
            <a:ext cx="9913654" cy="60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3100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Поиск документации на </a:t>
            </a:r>
            <a:r>
              <a:rPr lang="ru-RU" sz="3100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киоске</a:t>
            </a:r>
            <a:r>
              <a:rPr lang="ru-RU" sz="3100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(Пример PLM)</a:t>
            </a:r>
            <a:endParaRPr sz="3100" b="1" i="0" u="none" strike="noStrike" cap="none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8" name="Google Shape;158;g342fff5cb02_4_65"/>
          <p:cNvSpPr txBox="1"/>
          <p:nvPr/>
        </p:nvSpPr>
        <p:spPr>
          <a:xfrm>
            <a:off x="6458500" y="1767800"/>
            <a:ext cx="4686000" cy="17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latin typeface="Ubuntu"/>
                <a:ea typeface="Ubuntu"/>
                <a:cs typeface="Ubuntu"/>
                <a:sym typeface="Ubuntu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Конструкторы/технологи и производство </a:t>
            </a:r>
            <a:r>
              <a:rPr lang="ru-RU" sz="1500" b="1">
                <a:latin typeface="Ubuntu"/>
                <a:ea typeface="Ubuntu"/>
                <a:cs typeface="Ubuntu"/>
                <a:sym typeface="Ubuntu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локально разнесены</a:t>
            </a:r>
            <a:r>
              <a:rPr lang="ru-RU" sz="1500">
                <a:latin typeface="Ubuntu"/>
                <a:ea typeface="Ubuntu"/>
                <a:cs typeface="Ubuntu"/>
                <a:sym typeface="Ubuntu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:</a:t>
            </a:r>
            <a:endParaRPr sz="1500">
              <a:latin typeface="Ubuntu"/>
              <a:ea typeface="Ubuntu"/>
              <a:cs typeface="Ubuntu"/>
              <a:sym typeface="Ubuntu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</a:ext>
              </a:extLst>
            </a:endParaRPr>
          </a:p>
          <a:p>
            <a:pPr marL="457200" lvl="0" indent="-32385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Ubuntu"/>
              <a:buChar char="-"/>
            </a:pPr>
            <a:r>
              <a:rPr lang="ru-RU" sz="1500">
                <a:latin typeface="Ubuntu"/>
                <a:ea typeface="Ubuntu"/>
                <a:cs typeface="Ubuntu"/>
                <a:sym typeface="Ubuntu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конструкторы работают в Москве</a:t>
            </a:r>
            <a:endParaRPr sz="1500">
              <a:latin typeface="Ubuntu"/>
              <a:ea typeface="Ubuntu"/>
              <a:cs typeface="Ubuntu"/>
              <a:sym typeface="Ubuntu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0"/>
                </a:ext>
              </a:extLst>
            </a:endParaRPr>
          </a:p>
          <a:p>
            <a:pPr marL="457200" lvl="0" indent="-3238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Ubuntu"/>
              <a:buChar char="-"/>
            </a:pPr>
            <a:r>
              <a:rPr lang="ru-RU" sz="1500">
                <a:latin typeface="Ubuntu"/>
                <a:ea typeface="Ubuntu"/>
                <a:cs typeface="Ubuntu"/>
                <a:sym typeface="Ubuntu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1"/>
                  </a:ext>
                </a:extLst>
              </a:rPr>
              <a:t>операторы, сборщики, упаковщики работают на производстве или на объектах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60" name="Google Shape;160;g342fff5cb02_4_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347100" y="3831900"/>
            <a:ext cx="5048100" cy="2721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2" name="PLM">
            <a:hlinkClick r:id="" action="ppaction://media"/>
            <a:extLst>
              <a:ext uri="{FF2B5EF4-FFF2-40B4-BE49-F238E27FC236}">
                <a16:creationId xmlns:a16="http://schemas.microsoft.com/office/drawing/2014/main" id="{3FAC110F-BD94-4471-AA31-36321E5865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61266" y="1619925"/>
            <a:ext cx="2774968" cy="4933276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0CF0FFA2-DA2F-4799-AECB-7B4E95F979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1117" y="1619924"/>
            <a:ext cx="2774967" cy="4933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6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1c5cdfdc5_1_26"/>
          <p:cNvSpPr/>
          <p:nvPr/>
        </p:nvSpPr>
        <p:spPr>
          <a:xfrm rot="5400000">
            <a:off x="3074475" y="-3131675"/>
            <a:ext cx="657000" cy="7922100"/>
          </a:xfrm>
          <a:prstGeom prst="rect">
            <a:avLst/>
          </a:prstGeom>
          <a:solidFill>
            <a:srgbClr val="0237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341c5cdfdc5_1_26"/>
          <p:cNvSpPr/>
          <p:nvPr/>
        </p:nvSpPr>
        <p:spPr>
          <a:xfrm>
            <a:off x="360362" y="524002"/>
            <a:ext cx="9942529" cy="620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3200" b="1" u="sng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Производственные смены</a:t>
            </a:r>
            <a:endParaRPr sz="3200" b="1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8" name="Google Shape;168;g341c5cdfdc5_1_26"/>
          <p:cNvSpPr txBox="1"/>
          <p:nvPr/>
        </p:nvSpPr>
        <p:spPr>
          <a:xfrm>
            <a:off x="360000" y="1314863"/>
            <a:ext cx="6630900" cy="16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marR="10160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212529"/>
                </a:solidFill>
                <a:latin typeface="Ubuntu"/>
                <a:ea typeface="Ubuntu"/>
                <a:cs typeface="Ubuntu"/>
                <a:sym typeface="Ubuntu"/>
              </a:rPr>
              <a:t>Цвет элемента для смены задается по следующим правилам:</a:t>
            </a:r>
            <a:endParaRPr>
              <a:solidFill>
                <a:srgbClr val="21252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175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Ubuntu"/>
              <a:buChar char="●"/>
            </a:pPr>
            <a:r>
              <a:rPr lang="ru-RU" b="1">
                <a:solidFill>
                  <a:srgbClr val="212529"/>
                </a:solidFill>
                <a:highlight>
                  <a:srgbClr val="B6D7A8"/>
                </a:highlight>
                <a:latin typeface="Ubuntu"/>
                <a:ea typeface="Ubuntu"/>
                <a:cs typeface="Ubuntu"/>
                <a:sym typeface="Ubuntu"/>
              </a:rPr>
              <a:t>зеленый</a:t>
            </a:r>
            <a:r>
              <a:rPr lang="ru-RU">
                <a:solidFill>
                  <a:srgbClr val="212529"/>
                </a:solidFill>
                <a:latin typeface="Ubuntu"/>
                <a:ea typeface="Ubuntu"/>
                <a:cs typeface="Ubuntu"/>
                <a:sym typeface="Ubuntu"/>
              </a:rPr>
              <a:t>, если эффективность смены </a:t>
            </a:r>
            <a:r>
              <a:rPr lang="ru-RU" b="1">
                <a:solidFill>
                  <a:srgbClr val="212529"/>
                </a:solidFill>
                <a:latin typeface="Ubuntu"/>
                <a:ea typeface="Ubuntu"/>
                <a:cs typeface="Ubuntu"/>
                <a:sym typeface="Ubuntu"/>
              </a:rPr>
              <a:t>больше 60%</a:t>
            </a:r>
            <a:endParaRPr b="1">
              <a:solidFill>
                <a:srgbClr val="21252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17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Ubuntu"/>
              <a:buChar char="●"/>
            </a:pPr>
            <a:r>
              <a:rPr lang="ru-RU" b="1">
                <a:solidFill>
                  <a:srgbClr val="212529"/>
                </a:solidFill>
                <a:highlight>
                  <a:srgbClr val="FFE599"/>
                </a:highlight>
                <a:latin typeface="Ubuntu"/>
                <a:ea typeface="Ubuntu"/>
                <a:cs typeface="Ubuntu"/>
                <a:sym typeface="Ubuntu"/>
              </a:rPr>
              <a:t>желтый</a:t>
            </a:r>
            <a:r>
              <a:rPr lang="ru-RU">
                <a:solidFill>
                  <a:srgbClr val="212529"/>
                </a:solidFill>
                <a:latin typeface="Ubuntu"/>
                <a:ea typeface="Ubuntu"/>
                <a:cs typeface="Ubuntu"/>
                <a:sym typeface="Ubuntu"/>
              </a:rPr>
              <a:t>, если эффективность в промежутке</a:t>
            </a:r>
            <a:r>
              <a:rPr lang="ru-RU" b="1">
                <a:solidFill>
                  <a:srgbClr val="212529"/>
                </a:solidFill>
                <a:latin typeface="Ubuntu"/>
                <a:ea typeface="Ubuntu"/>
                <a:cs typeface="Ubuntu"/>
                <a:sym typeface="Ubuntu"/>
              </a:rPr>
              <a:t> от 30% до 60%</a:t>
            </a:r>
            <a:endParaRPr b="1">
              <a:solidFill>
                <a:srgbClr val="21252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17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Ubuntu"/>
              <a:buChar char="●"/>
            </a:pPr>
            <a:r>
              <a:rPr lang="ru-RU" b="1">
                <a:solidFill>
                  <a:srgbClr val="212529"/>
                </a:solidFill>
                <a:highlight>
                  <a:srgbClr val="E06666"/>
                </a:highlight>
                <a:latin typeface="Ubuntu"/>
                <a:ea typeface="Ubuntu"/>
                <a:cs typeface="Ubuntu"/>
                <a:sym typeface="Ubuntu"/>
              </a:rPr>
              <a:t>красный</a:t>
            </a:r>
            <a:r>
              <a:rPr lang="ru-RU">
                <a:solidFill>
                  <a:srgbClr val="212529"/>
                </a:solidFill>
                <a:latin typeface="Ubuntu"/>
                <a:ea typeface="Ubuntu"/>
                <a:cs typeface="Ubuntu"/>
                <a:sym typeface="Ubuntu"/>
              </a:rPr>
              <a:t>, если эффективность менее </a:t>
            </a:r>
            <a:r>
              <a:rPr lang="ru-RU" b="1">
                <a:solidFill>
                  <a:srgbClr val="212529"/>
                </a:solidFill>
                <a:latin typeface="Ubuntu"/>
                <a:ea typeface="Ubuntu"/>
                <a:cs typeface="Ubuntu"/>
                <a:sym typeface="Ubuntu"/>
              </a:rPr>
              <a:t>30%</a:t>
            </a:r>
            <a:endParaRPr b="1">
              <a:solidFill>
                <a:srgbClr val="21252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17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Ubuntu"/>
              <a:buChar char="●"/>
            </a:pPr>
            <a:r>
              <a:rPr lang="ru-RU" b="1">
                <a:solidFill>
                  <a:srgbClr val="212529"/>
                </a:solidFill>
                <a:highlight>
                  <a:srgbClr val="CCCCCC"/>
                </a:highlight>
                <a:latin typeface="Ubuntu"/>
                <a:ea typeface="Ubuntu"/>
                <a:cs typeface="Ubuntu"/>
                <a:sym typeface="Ubuntu"/>
              </a:rPr>
              <a:t>серый</a:t>
            </a:r>
            <a:r>
              <a:rPr lang="ru-RU">
                <a:solidFill>
                  <a:srgbClr val="212529"/>
                </a:solidFill>
                <a:latin typeface="Ubuntu"/>
                <a:ea typeface="Ubuntu"/>
                <a:cs typeface="Ubuntu"/>
                <a:sym typeface="Ubuntu"/>
              </a:rPr>
              <a:t>, если для смены еще </a:t>
            </a:r>
            <a:r>
              <a:rPr lang="ru-RU" b="1">
                <a:solidFill>
                  <a:srgbClr val="212529"/>
                </a:solidFill>
                <a:latin typeface="Ubuntu"/>
                <a:ea typeface="Ubuntu"/>
                <a:cs typeface="Ubuntu"/>
                <a:sym typeface="Ubuntu"/>
              </a:rPr>
              <a:t>не рассчитана эффективность</a:t>
            </a:r>
            <a:endParaRPr b="1">
              <a:solidFill>
                <a:srgbClr val="21252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69" name="Google Shape;169;g341c5cdfdc5_1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900" y="3168075"/>
            <a:ext cx="11777647" cy="33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2188</Words>
  <Application>Microsoft Office PowerPoint</Application>
  <PresentationFormat>Широкоэкранный</PresentationFormat>
  <Paragraphs>200</Paragraphs>
  <Slides>16</Slides>
  <Notes>16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Ubuntu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Галицкая</dc:creator>
  <cp:lastModifiedBy>АБ</cp:lastModifiedBy>
  <cp:revision>11</cp:revision>
  <dcterms:created xsi:type="dcterms:W3CDTF">2024-01-16T18:48:04Z</dcterms:created>
  <dcterms:modified xsi:type="dcterms:W3CDTF">2025-05-05T07:51:55Z</dcterms:modified>
</cp:coreProperties>
</file>