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68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A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2" autoAdjust="0"/>
  </p:normalViewPr>
  <p:slideViewPr>
    <p:cSldViewPr>
      <p:cViewPr>
        <p:scale>
          <a:sx n="66" d="100"/>
          <a:sy n="66" d="100"/>
        </p:scale>
        <p:origin x="-642" y="-14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633C0-4AC5-4EB9-B67F-6D7AE363DCF0}" type="datetimeFigureOut">
              <a:rPr lang="ru-RU" smtClean="0"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A5A80-6A5D-4BC7-B717-B5CC77226D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32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680039" y="2413295"/>
            <a:ext cx="7778115" cy="7122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003344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62035" cy="1130855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5466" y="3285878"/>
            <a:ext cx="4287520" cy="1288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0105511" cy="11309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56050" y="4511675"/>
            <a:ext cx="10368830" cy="3316934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r>
              <a:rPr lang="ru-RU" sz="4400" cap="all" dirty="0"/>
              <a:t>ОМНИКАНАЛЬНЫЙ ОНЛАЙН-ЦЕНТР ОБРАБОТКИ ОБРАЩЕНИЙ КЛИЕНТОВ (ОНЛАЙН-ЦОК</a:t>
            </a:r>
            <a:r>
              <a:rPr lang="ru-RU" sz="4400" cap="all" dirty="0" smtClean="0"/>
              <a:t>) </a:t>
            </a:r>
            <a:br>
              <a:rPr lang="ru-RU" sz="4400" cap="all" dirty="0" smtClean="0"/>
            </a:br>
            <a:r>
              <a:rPr lang="ru-RU" sz="4400" cap="all" dirty="0"/>
              <a:t/>
            </a:r>
            <a:br>
              <a:rPr lang="ru-RU" sz="4400" cap="all" dirty="0"/>
            </a:br>
            <a:r>
              <a:rPr lang="ru-RU" sz="3200" cap="all" dirty="0" smtClean="0">
                <a:solidFill>
                  <a:srgbClr val="54A5D6"/>
                </a:solidFill>
              </a:rPr>
              <a:t>Реализован на платформе </a:t>
            </a:r>
            <a:r>
              <a:rPr lang="en-US" sz="3200" cap="all" dirty="0" smtClean="0">
                <a:solidFill>
                  <a:srgbClr val="54A5D6"/>
                </a:solidFill>
              </a:rPr>
              <a:t>AMBER BPM</a:t>
            </a:r>
            <a:endParaRPr lang="ru-RU" sz="3200" cap="all" dirty="0">
              <a:solidFill>
                <a:srgbClr val="54A5D6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4496537" y="4777177"/>
            <a:ext cx="5607685" cy="1754505"/>
          </a:xfrm>
          <a:custGeom>
            <a:avLst/>
            <a:gdLst/>
            <a:ahLst/>
            <a:cxnLst/>
            <a:rect l="l" t="t" r="r" b="b"/>
            <a:pathLst>
              <a:path w="5607684" h="1754504">
                <a:moveTo>
                  <a:pt x="5607557" y="0"/>
                </a:moveTo>
                <a:lnTo>
                  <a:pt x="621928" y="0"/>
                </a:lnTo>
                <a:lnTo>
                  <a:pt x="0" y="904349"/>
                </a:lnTo>
                <a:lnTo>
                  <a:pt x="621928" y="1754197"/>
                </a:lnTo>
                <a:lnTo>
                  <a:pt x="5607557" y="1754197"/>
                </a:lnTo>
                <a:lnTo>
                  <a:pt x="56075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315" y="4902553"/>
            <a:ext cx="1448128" cy="15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20105511" cy="113093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17650" y="9693275"/>
            <a:ext cx="16840200" cy="6828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25"/>
              </a:spcBef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Настроенная аналитика дает возможность оперативно выявлять узкие места и своевременно принимать меры к их устранению.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243806" y="930035"/>
            <a:ext cx="7665244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950" kern="0" spc="-10" dirty="0">
                <a:solidFill>
                  <a:srgbClr val="FFFFFF"/>
                </a:solidFill>
              </a:rPr>
              <a:t>РЕЗУЛЬТАТЫ ВНЕДРЕНИЯ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1550076"/>
            <a:ext cx="14859000" cy="804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20105511" cy="11309350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1243806" y="930035"/>
            <a:ext cx="7665244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950" kern="0" spc="-10" dirty="0" smtClean="0">
                <a:solidFill>
                  <a:srgbClr val="FFFFFF"/>
                </a:solidFill>
              </a:rPr>
              <a:t>О ПЛАТФОРМЕ </a:t>
            </a:r>
            <a:r>
              <a:rPr lang="en-US" sz="3950" kern="0" spc="-10" dirty="0" smtClean="0">
                <a:solidFill>
                  <a:srgbClr val="FFFFFF"/>
                </a:solidFill>
              </a:rPr>
              <a:t>AMBER BPM</a:t>
            </a:r>
            <a:endParaRPr lang="ru-RU" sz="3950" kern="0" spc="-10" dirty="0">
              <a:solidFill>
                <a:srgbClr val="FFFFFF"/>
              </a:solidFill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1243806" y="3368675"/>
            <a:ext cx="7512844" cy="38463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Платформа </a:t>
            </a:r>
            <a:r>
              <a:rPr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автоматизации </a:t>
            </a:r>
            <a:r>
              <a:rPr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 бизнеса </a:t>
            </a:r>
            <a:r>
              <a:rPr sz="2450" spc="15" dirty="0">
                <a:solidFill>
                  <a:srgbClr val="FFFFFF"/>
                </a:solidFill>
                <a:latin typeface="Century Gothic"/>
                <a:cs typeface="Century Gothic"/>
              </a:rPr>
              <a:t>с </a:t>
            </a:r>
            <a:r>
              <a:rPr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визуальным </a:t>
            </a:r>
            <a:r>
              <a:rPr sz="245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конструктором бизнес-объектов, </a:t>
            </a:r>
            <a:r>
              <a:rPr sz="2450" spc="-6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50" spc="15" dirty="0">
                <a:solidFill>
                  <a:srgbClr val="FFFFFF"/>
                </a:solidFill>
                <a:latin typeface="Century Gothic"/>
                <a:cs typeface="Century Gothic"/>
              </a:rPr>
              <a:t>мастером </a:t>
            </a:r>
            <a:r>
              <a:rPr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экранных </a:t>
            </a:r>
            <a:r>
              <a:rPr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форм, </a:t>
            </a:r>
            <a:r>
              <a:rPr sz="245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карточек,</a:t>
            </a:r>
            <a:r>
              <a:rPr sz="2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450" spc="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конструктором</a:t>
            </a:r>
            <a:endParaRPr sz="2450" dirty="0" smtClean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z="2450" spc="1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бизнес-процессов</a:t>
            </a:r>
            <a:r>
              <a:rPr sz="245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lang="en-US" sz="2450" spc="10" dirty="0" smtClean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350"/>
              </a:spcBef>
            </a:pPr>
            <a:endParaRPr lang="en-US" sz="2450" spc="1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5080">
              <a:lnSpc>
                <a:spcPct val="112100"/>
              </a:lnSpc>
              <a:spcBef>
                <a:spcPts val="95"/>
              </a:spcBef>
            </a:pPr>
            <a:r>
              <a:rPr lang="ru-RU"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На</a:t>
            </a:r>
            <a:r>
              <a:rPr lang="ru-RU" sz="245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450" spc="15" dirty="0">
                <a:solidFill>
                  <a:srgbClr val="FFFFFF"/>
                </a:solidFill>
                <a:latin typeface="Century Gothic"/>
                <a:cs typeface="Century Gothic"/>
              </a:rPr>
              <a:t>AMBER</a:t>
            </a:r>
            <a:r>
              <a:rPr lang="ru-RU" sz="245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450" spc="15" dirty="0">
                <a:solidFill>
                  <a:srgbClr val="FFFFFF"/>
                </a:solidFill>
                <a:latin typeface="Century Gothic"/>
                <a:cs typeface="Century Gothic"/>
              </a:rPr>
              <a:t>может</a:t>
            </a:r>
            <a:r>
              <a:rPr lang="ru-RU" sz="245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быть </a:t>
            </a:r>
            <a:r>
              <a:rPr lang="ru-RU" sz="2450" spc="-6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реализовано </a:t>
            </a:r>
            <a:r>
              <a:rPr lang="ru-RU"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любое </a:t>
            </a:r>
            <a:r>
              <a:rPr lang="ru-RU" sz="245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бизнес-приложение</a:t>
            </a:r>
            <a:endParaRPr lang="ru-RU" sz="245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lang="ru-RU" sz="2450" cap="small" spc="35" dirty="0">
                <a:solidFill>
                  <a:srgbClr val="FFFFFF"/>
                </a:solidFill>
                <a:latin typeface="Century Gothic"/>
                <a:cs typeface="Century Gothic"/>
              </a:rPr>
              <a:t>в</a:t>
            </a:r>
            <a:r>
              <a:rPr lang="ru-RU"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кратчайшие</a:t>
            </a:r>
            <a:r>
              <a:rPr lang="ru-RU"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ru-RU" sz="2450" spc="10" dirty="0">
                <a:solidFill>
                  <a:srgbClr val="FFFFFF"/>
                </a:solidFill>
                <a:latin typeface="Century Gothic"/>
                <a:cs typeface="Century Gothic"/>
              </a:rPr>
              <a:t>срок</a:t>
            </a:r>
            <a:r>
              <a:rPr lang="ru-RU" sz="2450" spc="5" dirty="0">
                <a:solidFill>
                  <a:srgbClr val="FFFFFF"/>
                </a:solidFill>
                <a:latin typeface="Century Gothic"/>
                <a:cs typeface="Century Gothic"/>
              </a:rPr>
              <a:t>и</a:t>
            </a:r>
            <a:r>
              <a:rPr lang="ru-RU" sz="2800" spc="10" dirty="0" smtClean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lang="ru-RU" sz="2800" dirty="0">
              <a:latin typeface="Century Gothic"/>
              <a:cs typeface="Century Gothic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6" y="1920875"/>
            <a:ext cx="4413250" cy="978082"/>
          </a:xfrm>
          <a:prstGeom prst="rect">
            <a:avLst/>
          </a:prstGeom>
        </p:spPr>
      </p:pic>
      <p:sp>
        <p:nvSpPr>
          <p:cNvPr id="10" name="object 7"/>
          <p:cNvSpPr txBox="1"/>
          <p:nvPr/>
        </p:nvSpPr>
        <p:spPr>
          <a:xfrm>
            <a:off x="10625689" y="2140917"/>
            <a:ext cx="6249670" cy="550336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25"/>
              </a:spcBef>
            </a:pP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Гибкость</a:t>
            </a:r>
            <a:endParaRPr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155"/>
              </a:lnSpc>
            </a:pP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Low-code-платформа.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70%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проекта </a:t>
            </a:r>
            <a:r>
              <a:rPr sz="1800" spc="20" dirty="0">
                <a:solidFill>
                  <a:schemeClr val="bg1"/>
                </a:solidFill>
                <a:latin typeface="Century Gothic"/>
                <a:cs typeface="Century Gothic"/>
              </a:rPr>
              <a:t>—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без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 программирования.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 marR="502920">
              <a:lnSpc>
                <a:spcPct val="101299"/>
              </a:lnSpc>
              <a:spcBef>
                <a:spcPts val="1860"/>
              </a:spcBef>
            </a:pPr>
            <a:r>
              <a:rPr sz="2200" b="1" spc="15" dirty="0">
                <a:solidFill>
                  <a:schemeClr val="bg1"/>
                </a:solidFill>
                <a:latin typeface="Century Gothic"/>
                <a:cs typeface="Century Gothic"/>
              </a:rPr>
              <a:t>Самостоятельная </a:t>
            </a: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модификация </a:t>
            </a:r>
            <a:r>
              <a:rPr sz="2200" b="1" spc="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Платформа открыта к 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изменениям архитектуры. </a:t>
            </a:r>
            <a:r>
              <a:rPr sz="1800" spc="-484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Доступно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обучение,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документация.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635"/>
              </a:lnSpc>
              <a:spcBef>
                <a:spcPts val="1889"/>
              </a:spcBef>
            </a:pPr>
            <a:r>
              <a:rPr sz="2200" b="1" spc="15" dirty="0">
                <a:solidFill>
                  <a:schemeClr val="bg1"/>
                </a:solidFill>
                <a:latin typeface="Century Gothic"/>
                <a:cs typeface="Century Gothic"/>
              </a:rPr>
              <a:t>Экспертиза</a:t>
            </a:r>
            <a:endParaRPr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155"/>
              </a:lnSpc>
            </a:pP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Отраслевые эксперты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 в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команде 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проекта.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635"/>
              </a:lnSpc>
              <a:spcBef>
                <a:spcPts val="1889"/>
              </a:spcBef>
            </a:pPr>
            <a:r>
              <a:rPr sz="2200" b="1" spc="1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Нагрузоустой</a:t>
            </a:r>
            <a:r>
              <a:rPr lang="ru-RU" sz="2200" b="1" spc="1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чи</a:t>
            </a:r>
            <a:r>
              <a:rPr sz="2200" b="1" spc="1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вость</a:t>
            </a:r>
            <a:endParaRPr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155"/>
              </a:lnSpc>
            </a:pPr>
            <a:r>
              <a:rPr sz="18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До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ru-RU" spc="5" dirty="0" smtClean="0">
                <a:solidFill>
                  <a:schemeClr val="bg1"/>
                </a:solidFill>
                <a:latin typeface="Century Gothic"/>
                <a:cs typeface="Century Gothic"/>
              </a:rPr>
              <a:t>5 </a:t>
            </a:r>
            <a:r>
              <a:rPr sz="1800" spc="5" dirty="0" smtClean="0">
                <a:solidFill>
                  <a:schemeClr val="bg1"/>
                </a:solidFill>
                <a:latin typeface="Century Gothic"/>
                <a:cs typeface="Century Gothic"/>
              </a:rPr>
              <a:t>000</a:t>
            </a:r>
            <a:r>
              <a:rPr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пользователей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на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1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узле.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635"/>
              </a:lnSpc>
              <a:spcBef>
                <a:spcPts val="1895"/>
              </a:spcBef>
            </a:pPr>
            <a:r>
              <a:rPr sz="2200" b="1" spc="15" dirty="0">
                <a:solidFill>
                  <a:schemeClr val="bg1"/>
                </a:solidFill>
                <a:latin typeface="Century Gothic"/>
                <a:cs typeface="Century Gothic"/>
              </a:rPr>
              <a:t>Широкие</a:t>
            </a:r>
            <a:r>
              <a:rPr sz="22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возможности</a:t>
            </a:r>
            <a:r>
              <a:rPr sz="2200" b="1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интеграции</a:t>
            </a:r>
            <a:endParaRPr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155"/>
              </a:lnSpc>
            </a:pP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Телефония, сайт, 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почта,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5" dirty="0">
                <a:solidFill>
                  <a:schemeClr val="bg1"/>
                </a:solidFill>
                <a:latin typeface="Century Gothic"/>
                <a:cs typeface="Century Gothic"/>
              </a:rPr>
              <a:t>1С,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 мессенджеры, соцсети.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635"/>
              </a:lnSpc>
              <a:spcBef>
                <a:spcPts val="1889"/>
              </a:spcBef>
            </a:pPr>
            <a:r>
              <a:rPr sz="2200" b="1" spc="15" dirty="0">
                <a:solidFill>
                  <a:schemeClr val="bg1"/>
                </a:solidFill>
                <a:latin typeface="Century Gothic"/>
                <a:cs typeface="Century Gothic"/>
              </a:rPr>
              <a:t>Быстрая</a:t>
            </a:r>
            <a:r>
              <a:rPr sz="2200" b="1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миграция:</a:t>
            </a:r>
            <a:endParaRPr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155"/>
              </a:lnSpc>
            </a:pP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БД,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5" dirty="0">
                <a:solidFill>
                  <a:schemeClr val="bg1"/>
                </a:solidFill>
                <a:latin typeface="Century Gothic"/>
                <a:cs typeface="Century Gothic"/>
              </a:rPr>
              <a:t>шина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данных,</a:t>
            </a:r>
            <a:r>
              <a:rPr sz="1800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открытое</a:t>
            </a:r>
            <a:r>
              <a:rPr sz="18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1800" spc="10" dirty="0">
                <a:solidFill>
                  <a:schemeClr val="bg1"/>
                </a:solidFill>
                <a:latin typeface="Century Gothic"/>
                <a:cs typeface="Century Gothic"/>
              </a:rPr>
              <a:t>API.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10625689" y="7864475"/>
            <a:ext cx="5775960" cy="201657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25"/>
              </a:spcBef>
            </a:pPr>
            <a:r>
              <a:rPr sz="2200" b="1" spc="15" dirty="0">
                <a:solidFill>
                  <a:schemeClr val="bg1"/>
                </a:solidFill>
                <a:latin typeface="Century Gothic"/>
                <a:cs typeface="Century Gothic"/>
              </a:rPr>
              <a:t>AMBER</a:t>
            </a:r>
            <a:r>
              <a:rPr sz="2200" b="1" spc="-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BPM</a:t>
            </a:r>
            <a:r>
              <a:rPr sz="22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можно</a:t>
            </a:r>
            <a:r>
              <a:rPr sz="220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рассматривать</a:t>
            </a:r>
            <a:endParaRPr sz="2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ts val="2640"/>
              </a:lnSpc>
            </a:pP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как</a:t>
            </a:r>
            <a:r>
              <a:rPr sz="2200" b="1" spc="-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альтернативу</a:t>
            </a:r>
            <a:r>
              <a:rPr sz="22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b="1" spc="10" dirty="0">
                <a:solidFill>
                  <a:schemeClr val="bg1"/>
                </a:solidFill>
                <a:latin typeface="Century Gothic"/>
                <a:cs typeface="Century Gothic"/>
              </a:rPr>
              <a:t>внедрению</a:t>
            </a:r>
            <a:r>
              <a:rPr sz="2200" b="1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200" b="1" spc="10" dirty="0" err="1">
                <a:solidFill>
                  <a:schemeClr val="bg1"/>
                </a:solidFill>
                <a:latin typeface="Century Gothic"/>
                <a:cs typeface="Century Gothic"/>
              </a:rPr>
              <a:t>решений</a:t>
            </a:r>
            <a:r>
              <a:rPr sz="2200" b="1" spc="10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ru-RU" sz="2200" b="1" spc="1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5600" indent="-342900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spc="15" dirty="0" err="1">
                <a:solidFill>
                  <a:schemeClr val="bg1"/>
                </a:solidFill>
                <a:latin typeface="Century Gothic"/>
                <a:cs typeface="Century Gothic"/>
              </a:rPr>
              <a:t>Terrasoft</a:t>
            </a:r>
            <a:r>
              <a:rPr lang="en-US" spc="15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pc="15" dirty="0" err="1">
                <a:solidFill>
                  <a:schemeClr val="bg1"/>
                </a:solidFill>
                <a:latin typeface="Century Gothic"/>
                <a:cs typeface="Century Gothic"/>
              </a:rPr>
              <a:t>Creatio</a:t>
            </a:r>
            <a:endParaRPr lang="en-US" spc="15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355600" indent="-342900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spc="15" dirty="0" smtClean="0">
                <a:solidFill>
                  <a:schemeClr val="bg1"/>
                </a:solidFill>
                <a:latin typeface="Century Gothic"/>
                <a:cs typeface="Century Gothic"/>
              </a:rPr>
              <a:t>Microsoft Dynamics</a:t>
            </a:r>
          </a:p>
          <a:p>
            <a:pPr marL="355600" indent="-342900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spc="15" dirty="0" smtClean="0">
                <a:solidFill>
                  <a:schemeClr val="bg1"/>
                </a:solidFill>
                <a:latin typeface="Century Gothic"/>
                <a:cs typeface="Century Gothic"/>
              </a:rPr>
              <a:t>Oracle Siebel</a:t>
            </a:r>
          </a:p>
          <a:p>
            <a:pPr marL="355600" indent="-342900">
              <a:lnSpc>
                <a:spcPts val="2640"/>
              </a:lnSpc>
              <a:buFont typeface="Arial" panose="020B0604020202020204" pitchFamily="34" charset="0"/>
              <a:buChar char="•"/>
            </a:pPr>
            <a:r>
              <a:rPr lang="en-US" spc="15" dirty="0" smtClean="0">
                <a:solidFill>
                  <a:schemeClr val="bg1"/>
                </a:solidFill>
                <a:latin typeface="Century Gothic"/>
                <a:cs typeface="Century Gothic"/>
              </a:rPr>
              <a:t>K2 </a:t>
            </a:r>
            <a:r>
              <a:rPr lang="ru-RU" spc="15" dirty="0" smtClean="0">
                <a:solidFill>
                  <a:schemeClr val="bg1"/>
                </a:solidFill>
                <a:latin typeface="Century Gothic"/>
                <a:cs typeface="Century Gothic"/>
              </a:rPr>
              <a:t>и прочие</a:t>
            </a:r>
            <a:endParaRPr spc="15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6050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08" y="0"/>
            <a:ext cx="20105511" cy="11309350"/>
          </a:xfrm>
          <a:prstGeom prst="rect">
            <a:avLst/>
          </a:prstGeom>
        </p:spPr>
      </p:pic>
      <p:sp>
        <p:nvSpPr>
          <p:cNvPr id="5" name="object 3"/>
          <p:cNvSpPr txBox="1">
            <a:spLocks/>
          </p:cNvSpPr>
          <p:nvPr/>
        </p:nvSpPr>
        <p:spPr>
          <a:xfrm>
            <a:off x="1243806" y="930035"/>
            <a:ext cx="7665244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950" kern="0" spc="-10" dirty="0">
                <a:solidFill>
                  <a:srgbClr val="FFFFFF"/>
                </a:solidFill>
              </a:rPr>
              <a:t>КОНТАКТНАЯ  ИНФОРМАЦИЯ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947650" y="3978565"/>
            <a:ext cx="4235450" cy="24667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100" b="1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Татьяна</a:t>
            </a:r>
            <a:r>
              <a:rPr sz="2100" b="1" spc="-15" dirty="0" smtClean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100" b="1" dirty="0">
                <a:solidFill>
                  <a:schemeClr val="bg1"/>
                </a:solidFill>
                <a:latin typeface="Century Gothic"/>
                <a:cs typeface="Century Gothic"/>
              </a:rPr>
              <a:t>Малявина</a:t>
            </a:r>
            <a:endParaRPr sz="21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100" dirty="0" err="1">
                <a:solidFill>
                  <a:schemeClr val="bg1"/>
                </a:solidFill>
                <a:latin typeface="Century Gothic"/>
                <a:cs typeface="Century Gothic"/>
              </a:rPr>
              <a:t>Коммерческий</a:t>
            </a:r>
            <a:r>
              <a:rPr sz="2100" spc="-1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sz="2100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директор</a:t>
            </a:r>
            <a:r>
              <a:rPr lang="ru-RU" sz="2100" dirty="0" smtClean="0">
                <a:solidFill>
                  <a:schemeClr val="bg1"/>
                </a:solidFill>
                <a:latin typeface="Century Gothic"/>
                <a:cs typeface="Century Gothic"/>
              </a:rPr>
              <a:t> ЭМБЕР</a:t>
            </a:r>
            <a:endParaRPr lang="en-US" sz="21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endParaRPr lang="en-US" sz="21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ru-RU" sz="2100" dirty="0" smtClean="0">
                <a:solidFill>
                  <a:schemeClr val="bg1"/>
                </a:solidFill>
                <a:latin typeface="Century Gothic"/>
                <a:cs typeface="Century Gothic"/>
              </a:rPr>
              <a:t>сайт</a:t>
            </a:r>
            <a:r>
              <a:rPr lang="ru-RU" sz="2100" dirty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n-US" sz="2100" dirty="0" smtClean="0">
                <a:solidFill>
                  <a:schemeClr val="bg1"/>
                </a:solidFill>
                <a:latin typeface="Century Gothic"/>
                <a:cs typeface="Century Gothic"/>
              </a:rPr>
              <a:t>amber-soft.ru</a:t>
            </a: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100" dirty="0" smtClean="0">
                <a:solidFill>
                  <a:schemeClr val="bg1"/>
                </a:solidFill>
                <a:latin typeface="Century Gothic"/>
                <a:cs typeface="Century Gothic"/>
              </a:rPr>
              <a:t>email</a:t>
            </a:r>
            <a:r>
              <a:rPr sz="2100" dirty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r>
              <a:rPr sz="21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100" dirty="0" smtClean="0">
                <a:solidFill>
                  <a:schemeClr val="bg1"/>
                </a:solidFill>
                <a:latin typeface="Century Gothic"/>
                <a:cs typeface="Century Gothic"/>
              </a:rPr>
              <a:t>sales@amber-soft.ru</a:t>
            </a:r>
            <a:endParaRPr lang="ru-RU" sz="21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R="706755" algn="ctr">
              <a:lnSpc>
                <a:spcPct val="100000"/>
              </a:lnSpc>
              <a:spcBef>
                <a:spcPts val="250"/>
              </a:spcBef>
            </a:pPr>
            <a:endParaRPr lang="ru-RU" sz="2100" dirty="0" smtClean="0">
              <a:solidFill>
                <a:srgbClr val="003344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032250" y="3947787"/>
            <a:ext cx="5105400" cy="17434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100" b="1" dirty="0">
                <a:solidFill>
                  <a:schemeClr val="bg1"/>
                </a:solidFill>
                <a:latin typeface="Century Gothic"/>
                <a:cs typeface="Century Gothic"/>
              </a:rPr>
              <a:t>Качанов </a:t>
            </a:r>
            <a:r>
              <a:rPr lang="ru-RU" sz="21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Артем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100" dirty="0" smtClean="0">
                <a:solidFill>
                  <a:schemeClr val="bg1"/>
                </a:solidFill>
                <a:latin typeface="Century Gothic"/>
                <a:cs typeface="Century Gothic"/>
              </a:rPr>
              <a:t>Должность</a:t>
            </a:r>
            <a:endParaRPr lang="en-US" sz="21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endParaRPr lang="en-US" sz="21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lang="ru-RU" sz="2100" dirty="0" smtClean="0">
                <a:solidFill>
                  <a:schemeClr val="bg1"/>
                </a:solidFill>
                <a:latin typeface="Century Gothic"/>
                <a:cs typeface="Century Gothic"/>
              </a:rPr>
              <a:t>сайт</a:t>
            </a:r>
            <a:r>
              <a:rPr lang="ru-RU" sz="2100" dirty="0">
                <a:solidFill>
                  <a:schemeClr val="bg1"/>
                </a:solidFill>
                <a:latin typeface="Century Gothic"/>
                <a:cs typeface="Century Gothic"/>
              </a:rPr>
              <a:t>: </a:t>
            </a:r>
            <a:r>
              <a:rPr lang="en-US" sz="2100" dirty="0" smtClean="0">
                <a:solidFill>
                  <a:schemeClr val="bg1"/>
                </a:solidFill>
                <a:latin typeface="Century Gothic"/>
                <a:cs typeface="Century Gothic"/>
              </a:rPr>
              <a:t>vostok-electra.ru</a:t>
            </a:r>
            <a:endParaRPr lang="ru-RU" sz="210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2100" dirty="0" smtClean="0">
                <a:solidFill>
                  <a:schemeClr val="bg1"/>
                </a:solidFill>
                <a:latin typeface="Century Gothic"/>
                <a:cs typeface="Century Gothic"/>
              </a:rPr>
              <a:t>email</a:t>
            </a:r>
            <a:r>
              <a:rPr sz="2100" dirty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r>
              <a:rPr sz="2100" spc="-2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2100" dirty="0">
                <a:solidFill>
                  <a:schemeClr val="bg1"/>
                </a:solidFill>
                <a:latin typeface="Century Gothic"/>
                <a:cs typeface="Century Gothic"/>
              </a:rPr>
              <a:t>akachanov@vostok-electra.ru</a:t>
            </a:r>
            <a:endParaRPr lang="ru-RU" sz="2100" dirty="0" smtClean="0">
              <a:solidFill>
                <a:srgbClr val="003344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092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" y="-33432"/>
            <a:ext cx="20119415" cy="1131717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3806" y="930035"/>
            <a:ext cx="28987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spc="-10" dirty="0">
                <a:solidFill>
                  <a:srgbClr val="FFFFFF"/>
                </a:solidFill>
              </a:rPr>
              <a:t>КОМПАНИЯ</a:t>
            </a:r>
            <a:endParaRPr sz="3950" dirty="0"/>
          </a:p>
        </p:txBody>
      </p:sp>
      <p:sp>
        <p:nvSpPr>
          <p:cNvPr id="7" name="object 7"/>
          <p:cNvSpPr txBox="1"/>
          <p:nvPr/>
        </p:nvSpPr>
        <p:spPr>
          <a:xfrm>
            <a:off x="1289050" y="2874244"/>
            <a:ext cx="4642234" cy="9707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3100" b="1" spc="20" dirty="0">
                <a:solidFill>
                  <a:schemeClr val="bg1"/>
                </a:solidFill>
                <a:latin typeface="Century Gothic"/>
                <a:cs typeface="Century Gothic"/>
              </a:rPr>
              <a:t>АО «</a:t>
            </a:r>
            <a:r>
              <a:rPr lang="ru-RU" sz="3100" b="1" spc="20" dirty="0" err="1">
                <a:solidFill>
                  <a:schemeClr val="bg1"/>
                </a:solidFill>
                <a:latin typeface="Century Gothic"/>
                <a:cs typeface="Century Gothic"/>
              </a:rPr>
              <a:t>Энергосбытовая</a:t>
            </a:r>
            <a:r>
              <a:rPr lang="ru-RU" sz="3100" b="1" spc="20" dirty="0">
                <a:solidFill>
                  <a:schemeClr val="bg1"/>
                </a:solidFill>
                <a:latin typeface="Century Gothic"/>
                <a:cs typeface="Century Gothic"/>
              </a:rPr>
              <a:t> компания «Восток»</a:t>
            </a:r>
            <a:endParaRPr sz="2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36091" y="2874245"/>
            <a:ext cx="10840601" cy="5950988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5"/>
              </a:spcBef>
            </a:pPr>
            <a:r>
              <a:rPr lang="ru-RU" sz="2200" spc="20" dirty="0">
                <a:solidFill>
                  <a:schemeClr val="bg1"/>
                </a:solidFill>
                <a:latin typeface="Century Gothic"/>
                <a:cs typeface="Century Gothic"/>
              </a:rPr>
              <a:t>«Восток» входит в число крупнейших </a:t>
            </a:r>
            <a:r>
              <a:rPr lang="ru-RU" sz="2200" spc="20" dirty="0" err="1">
                <a:solidFill>
                  <a:schemeClr val="bg1"/>
                </a:solidFill>
                <a:latin typeface="Century Gothic"/>
                <a:cs typeface="Century Gothic"/>
              </a:rPr>
              <a:t>энергосбытовых</a:t>
            </a:r>
            <a:r>
              <a:rPr lang="ru-RU" sz="2200" spc="20" dirty="0">
                <a:solidFill>
                  <a:schemeClr val="bg1"/>
                </a:solidFill>
                <a:latin typeface="Century Gothic"/>
                <a:cs typeface="Century Gothic"/>
              </a:rPr>
              <a:t> холдингов Российской Федерации. АО «ЭК «Восток» обеспечивает электроэнергией клиентов в 12 регионах, в их числе более 3 млн. человек и 30 тыс. предприятий</a:t>
            </a:r>
            <a:r>
              <a:rPr lang="ru-RU" sz="2200" spc="2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365"/>
              </a:spcBef>
            </a:pPr>
            <a:endParaRPr lang="ru-RU" sz="2200" spc="2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12700">
              <a:spcBef>
                <a:spcPts val="1365"/>
              </a:spcBef>
            </a:pPr>
            <a:r>
              <a:rPr lang="ru-RU" sz="2200" spc="20" dirty="0" err="1">
                <a:solidFill>
                  <a:schemeClr val="bg1"/>
                </a:solidFill>
                <a:latin typeface="Century Gothic"/>
                <a:cs typeface="Century Gothic"/>
              </a:rPr>
              <a:t>Клиентоориентированность</a:t>
            </a:r>
            <a:r>
              <a:rPr lang="ru-RU" sz="2200" spc="20" dirty="0">
                <a:solidFill>
                  <a:schemeClr val="bg1"/>
                </a:solidFill>
                <a:latin typeface="Century Gothic"/>
                <a:cs typeface="Century Gothic"/>
              </a:rPr>
              <a:t> – одно из приоритетных направлений работы холдинга «Восток». Для удобства потребителей разработаны и постоянно совершенствуются современные дистанционные сервисы. С помощью Онлайн-центра обслуживания клиентов можно удалённо и с максимальным удобством решить любой вопрос. Связаться с онлайн-специалистом можно на главной странице сайтов компаний, в Личном кабинете или в мобильном приложении компании «Коммуналка Онлайн» в разделе «Обратная связь». По бесплатным многоканальным номерам телефонов для физических и юридических лиц можно получить консультации специалистов, передать показания приборов учёта или записаться на приём в офис на удобное для клиента время.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4110691"/>
            <a:ext cx="2659206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20105511" cy="113093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62923" y="3183863"/>
            <a:ext cx="9428676" cy="545341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+mj-lt"/>
              <a:buAutoNum type="arabicPeriod"/>
            </a:pP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Отцифровать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 обращения потребителей (физических и юридических лиц) в рамках обслуживания договоров лицевых счетов на электропотребление.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+mj-lt"/>
              <a:buAutoNum type="arabicPeriod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+mj-lt"/>
              <a:buAutoNum type="arabicPeriod"/>
            </a:pPr>
            <a:r>
              <a:rPr lang="ru-RU" sz="2200" spc="10" dirty="0" smtClean="0">
                <a:solidFill>
                  <a:schemeClr val="bg1"/>
                </a:solidFill>
                <a:latin typeface="Century Gothic"/>
                <a:cs typeface="Century Gothic"/>
              </a:rPr>
              <a:t>Аккумулировать 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обращения со всех каналов в единый удобный интерфейс.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+mj-lt"/>
              <a:buAutoNum type="arabicPeriod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+mj-lt"/>
              <a:buAutoNum type="arabicPeriod"/>
            </a:pPr>
            <a:r>
              <a:rPr lang="ru-RU" sz="2200" spc="10" dirty="0" smtClean="0">
                <a:solidFill>
                  <a:schemeClr val="bg1"/>
                </a:solidFill>
                <a:latin typeface="Century Gothic"/>
                <a:cs typeface="Century Gothic"/>
              </a:rPr>
              <a:t>Реализовать 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единую точку входа для обслуживания клиентов из разных регионов.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+mj-lt"/>
              <a:buAutoNum type="arabicPeriod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+mj-lt"/>
              <a:buAutoNum type="arabicPeriod"/>
            </a:pPr>
            <a:r>
              <a:rPr lang="ru-RU" sz="2200" spc="10" dirty="0" smtClean="0">
                <a:solidFill>
                  <a:schemeClr val="bg1"/>
                </a:solidFill>
                <a:latin typeface="Century Gothic"/>
                <a:cs typeface="Century Gothic"/>
              </a:rPr>
              <a:t>Снизить 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нагрузку на операторов за счет внедрения чат-ботов и грамотных сценариев распределения запросов.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+mj-lt"/>
              <a:buAutoNum type="arabicPeriod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+mj-lt"/>
              <a:buAutoNum type="arabicPeriod"/>
            </a:pPr>
            <a:r>
              <a:rPr lang="ru-RU" sz="2200" spc="10" dirty="0" smtClean="0">
                <a:solidFill>
                  <a:schemeClr val="bg1"/>
                </a:solidFill>
                <a:latin typeface="Century Gothic"/>
                <a:cs typeface="Century Gothic"/>
              </a:rPr>
              <a:t>Настроить 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бесшовные интеграции с используемыми клиентом системами и сервисами для обмена данных и их обогащения.</a:t>
            </a:r>
            <a:endParaRPr sz="1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243806" y="930035"/>
            <a:ext cx="4693444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950" kern="0" spc="-10" dirty="0" smtClean="0">
                <a:solidFill>
                  <a:srgbClr val="FFFFFF"/>
                </a:solidFill>
              </a:rPr>
              <a:t>ЗАДАЧИ ПРОЕКТА</a:t>
            </a:r>
            <a:endParaRPr lang="ru-RU" sz="3950" kern="0" spc="-10" dirty="0">
              <a:solidFill>
                <a:srgbClr val="FFFFF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6" y="2835275"/>
            <a:ext cx="8200789" cy="61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20105511" cy="113093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62923" y="3183863"/>
            <a:ext cx="9428676" cy="71205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удобный интерфейс для регистрации обращений для операторов, согласно требованиям Заказчика.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интеграции для приема обращений с каналов: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Telegram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Viber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,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ВКонтакте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, Одноклассники, региональные сайты,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Chatwood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интеграцию с программа полнотекстового поиска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Elasticsearch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 для получения всех данных по клиенту из связанных систем.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схемы маршрутизации обращений по операторам в зависимости от канала поступления.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чат-боты, которые помогают Клиенту получать типовую информацию, без привлечения оператора, и выбирать предпочтительный канал связи (текст, видео, аудио), а обрабатывающим обращения специалистам Заказчика устанавливать рабочие часы, вычислять время на обработку обращения, определять регион, приоритет и прочие важные параметры.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243806" y="930035"/>
            <a:ext cx="7665244" cy="122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950" kern="0" spc="-10" dirty="0" smtClean="0">
                <a:solidFill>
                  <a:srgbClr val="FFFFFF"/>
                </a:solidFill>
              </a:rPr>
              <a:t>РЕАЛИЗОВАННОЕ РЕШЕНИЕ НА ПЛАТФОРМЕ </a:t>
            </a:r>
            <a:r>
              <a:rPr lang="en-US" sz="3950" kern="0" spc="-10" dirty="0" smtClean="0">
                <a:solidFill>
                  <a:srgbClr val="FFFFFF"/>
                </a:solidFill>
              </a:rPr>
              <a:t>AMBER</a:t>
            </a:r>
            <a:endParaRPr lang="ru-RU" sz="3950" kern="0" spc="-10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140" y="2759075"/>
            <a:ext cx="72390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20105511" cy="113093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62923" y="3183863"/>
            <a:ext cx="9428676" cy="642804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интеграцию с используемой Заказчиком системой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биллинга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 на платформе 1С.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Обеспечили администраторов системы со стороны Заказчика возможностью настраивать доступные операторам каналы связи, в зависимости от тех или иных ограничений: компетенции, региональная привязка, время работы, группы потребителей и прочие.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Обеспечили хранение полной истории обращений потребителей, записей звонков, а также используемые ими каналы, чтобы повторно не запрашивать данные с Клиентов и иметь возможность обратной связи с клиентом.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интеграцию с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Call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-центр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Infinity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. Во время беседы в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Amber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 автоматически открывается окно обращения и подтягиваются все известные данные по Клиенту (контактная информация, лицевой счет, предыдущие обращения и другое).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243806" y="930035"/>
            <a:ext cx="7665244" cy="122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950" kern="0" spc="-10" dirty="0" smtClean="0">
                <a:solidFill>
                  <a:srgbClr val="FFFFFF"/>
                </a:solidFill>
              </a:rPr>
              <a:t>РЕАЛИЗОВАННОЕ РЕШЕНИЕ НА ПЛАТФОРМЕ </a:t>
            </a:r>
            <a:r>
              <a:rPr lang="en-US" sz="3950" kern="0" spc="-10" dirty="0" smtClean="0">
                <a:solidFill>
                  <a:srgbClr val="FFFFFF"/>
                </a:solidFill>
              </a:rPr>
              <a:t>AMBER</a:t>
            </a:r>
            <a:endParaRPr lang="ru-RU" sz="3950" kern="0" spc="-1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6" y="2606675"/>
            <a:ext cx="813816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20105511" cy="113093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062923" y="3183863"/>
            <a:ext cx="9428676" cy="714618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интеграцию с ВКС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TrueConf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 для проведения видео-чатов и конференций.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для Клиентов возможность подписания получаемых из 1С типовых документов неквалифицированной цифровой подписью по СМС (изменения по лицевым счетам, проверки счетчиков и т.д.).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информативную аналитику по обращениям в различных срезах: нагрузка на операторов, статистика обращений по видам, каналам, регионам, тематикам.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</a:t>
            </a:r>
            <a:r>
              <a:rPr lang="ru-RU" sz="2200" spc="10" dirty="0" err="1">
                <a:solidFill>
                  <a:schemeClr val="bg1"/>
                </a:solidFill>
                <a:latin typeface="Century Gothic"/>
                <a:cs typeface="Century Gothic"/>
              </a:rPr>
              <a:t>дашборд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, показывающий занятость операторов в текущий момент.</a:t>
            </a: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Настроили интеграцию с почтой</a:t>
            </a:r>
            <a:r>
              <a:rPr lang="ru-RU" sz="2200" spc="1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  <a:endParaRPr lang="en-US" sz="2200" spc="10" dirty="0" smtClean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endParaRPr lang="en-US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marL="469900" indent="-457200">
              <a:lnSpc>
                <a:spcPts val="2635"/>
              </a:lnSpc>
              <a:spcBef>
                <a:spcPts val="125"/>
              </a:spcBef>
              <a:buFont typeface="Wingdings" panose="05000000000000000000" pitchFamily="2" charset="2"/>
              <a:buChar char="ü"/>
            </a:pPr>
            <a:r>
              <a:rPr lang="ru-RU" sz="2200" spc="10" dirty="0" smtClean="0">
                <a:solidFill>
                  <a:schemeClr val="bg1"/>
                </a:solidFill>
                <a:latin typeface="Century Gothic"/>
                <a:cs typeface="Century Gothic"/>
              </a:rPr>
              <a:t>Выполнена </a:t>
            </a: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интеграция с системой электронной очереди в очных центрах обслуживания клиентов. В свободное время обращения Онлайн-ЦОК распределяются на операторов очных ЦОК.</a:t>
            </a:r>
            <a:endParaRPr lang="ru-RU" sz="2200" spc="1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243806" y="930035"/>
            <a:ext cx="7665244" cy="1227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950" kern="0" spc="-10" dirty="0" smtClean="0">
                <a:solidFill>
                  <a:srgbClr val="FFFFFF"/>
                </a:solidFill>
              </a:rPr>
              <a:t>РЕАЛИЗОВАННОЕ РЕШЕНИЕ НА ПЛАТФОРМЕ </a:t>
            </a:r>
            <a:r>
              <a:rPr lang="en-US" sz="3950" kern="0" spc="-10" dirty="0" smtClean="0">
                <a:solidFill>
                  <a:srgbClr val="FFFFFF"/>
                </a:solidFill>
              </a:rPr>
              <a:t>AMBER</a:t>
            </a:r>
            <a:endParaRPr lang="ru-RU" sz="3950" kern="0" spc="-10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07" y="3292475"/>
            <a:ext cx="8198644" cy="546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3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20105511" cy="113093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17650" y="9693275"/>
            <a:ext cx="16840200" cy="6828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25"/>
              </a:spcBef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Обслуживание клиентов со всех используемых источников ведется в режиме одного окна, что повышает удобство работы операторов.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243806" y="930035"/>
            <a:ext cx="7665244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950" kern="0" spc="-10" dirty="0" smtClean="0">
                <a:solidFill>
                  <a:srgbClr val="FFFFFF"/>
                </a:solidFill>
              </a:rPr>
              <a:t>РЕЗУЛЬТАТЫ ВНЕДРЕНИЯ</a:t>
            </a:r>
            <a:endParaRPr lang="ru-RU" sz="3950" kern="0" spc="-10" dirty="0">
              <a:solidFill>
                <a:srgbClr val="FFFFFF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1584095"/>
            <a:ext cx="14782800" cy="80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3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20105511" cy="113093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17650" y="9693275"/>
            <a:ext cx="16840200" cy="6828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25"/>
              </a:spcBef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Внедренное решение позволяет гибко управлять нагрузкой на операторов, что в разы сокращает средние сроки отработки запросов.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243806" y="930035"/>
            <a:ext cx="7665244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950" kern="0" spc="-10" dirty="0">
                <a:solidFill>
                  <a:srgbClr val="FFFFFF"/>
                </a:solidFill>
              </a:rPr>
              <a:t>РЕЗУЛЬТАТЫ ВНЕДРЕНИЯ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1" y="1610060"/>
            <a:ext cx="14618593" cy="791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5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" y="0"/>
            <a:ext cx="20105511" cy="113093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517650" y="9693275"/>
            <a:ext cx="16840200" cy="3494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635"/>
              </a:lnSpc>
              <a:spcBef>
                <a:spcPts val="125"/>
              </a:spcBef>
            </a:pPr>
            <a:r>
              <a:rPr lang="ru-RU" sz="2200" spc="10" dirty="0">
                <a:solidFill>
                  <a:schemeClr val="bg1"/>
                </a:solidFill>
                <a:latin typeface="Century Gothic"/>
                <a:cs typeface="Century Gothic"/>
              </a:rPr>
              <a:t>Возможность для клиентов выбирать предпочтительный способ связи повышает их лояльность к Компании.</a:t>
            </a: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1243806" y="930035"/>
            <a:ext cx="7665244" cy="6200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3950" kern="0" spc="-10" dirty="0">
                <a:solidFill>
                  <a:srgbClr val="FFFFFF"/>
                </a:solidFill>
              </a:rPr>
              <a:t>РЕЗУЛЬТАТЫ ВНЕДРЕНИЯ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0" y="1587723"/>
            <a:ext cx="14554200" cy="78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4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771</Words>
  <Application>Microsoft Office PowerPoint</Application>
  <PresentationFormat>Произвольный</PresentationFormat>
  <Paragraphs>89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ОМНИКАНАЛЬНЫЙ ОНЛАЙН-ЦЕНТР ОБРАБОТКИ ОБРАЩЕНИЙ КЛИЕНТОВ (ОНЛАЙН-ЦОК)   Реализован на платформе AMBER BPM</vt:lpstr>
      <vt:lpstr>КОМПАНИЯ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AMBER LOW-CODE ПЛАТФОРМА  ДЛЯ АВТОМАТИЗАЦИИ  ЛЮБЫХ ЗАДАЧ КЛИЕНТОВ</dc:title>
  <dc:creator>Динар Давлетшин</dc:creator>
  <cp:lastModifiedBy>Динар Давлетшин</cp:lastModifiedBy>
  <cp:revision>42</cp:revision>
  <dcterms:created xsi:type="dcterms:W3CDTF">2022-11-08T19:33:44Z</dcterms:created>
  <dcterms:modified xsi:type="dcterms:W3CDTF">2024-02-14T06:59:41Z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2022-11-08T00:00:00Z</vt:filetime>
  </property>
  <property fmtid="{D5CDD505-2E9C-101B-9397-08002B2CF9AE}" pid="3" name="Creator">
    <vt:lpwstr>Adobe InDesign 17.2 (Windows)</vt:lpwstr>
  </property>
  <property fmtid="{D5CDD505-2E9C-101B-9397-08002B2CF9AE}" pid="4" name="LastSaved">
    <vt:filetime>2022-11-08T00:00:00Z</vt:filetime>
  </property>
</Properties>
</file>