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533" r:id="rId2"/>
    <p:sldId id="581" r:id="rId3"/>
    <p:sldId id="316" r:id="rId4"/>
    <p:sldId id="633" r:id="rId5"/>
    <p:sldId id="522" r:id="rId6"/>
    <p:sldId id="602" r:id="rId7"/>
    <p:sldId id="312" r:id="rId8"/>
    <p:sldId id="634" r:id="rId9"/>
    <p:sldId id="635" r:id="rId10"/>
    <p:sldId id="636" r:id="rId11"/>
    <p:sldId id="639" r:id="rId12"/>
    <p:sldId id="28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Заглавные слайды" id="{67E567D8-9A07-45AA-B67D-E154EF4856B5}">
          <p14:sldIdLst>
            <p14:sldId id="533"/>
            <p14:sldId id="581"/>
            <p14:sldId id="316"/>
            <p14:sldId id="633"/>
            <p14:sldId id="522"/>
            <p14:sldId id="602"/>
            <p14:sldId id="312"/>
            <p14:sldId id="634"/>
            <p14:sldId id="635"/>
            <p14:sldId id="636"/>
            <p14:sldId id="639"/>
            <p14:sldId id="28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2343" userDrawn="1">
          <p15:clr>
            <a:srgbClr val="A4A3A4"/>
          </p15:clr>
        </p15:guide>
        <p15:guide id="6" pos="5110" userDrawn="1">
          <p15:clr>
            <a:srgbClr val="A4A3A4"/>
          </p15:clr>
        </p15:guide>
        <p15:guide id="7" pos="2797" userDrawn="1">
          <p15:clr>
            <a:srgbClr val="A4A3A4"/>
          </p15:clr>
        </p15:guide>
        <p15:guide id="8" pos="4929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3" pos="5292" userDrawn="1">
          <p15:clr>
            <a:srgbClr val="A4A3A4"/>
          </p15:clr>
        </p15:guide>
        <p15:guide id="14" pos="2570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2886" userDrawn="1">
          <p15:clr>
            <a:srgbClr val="A4A3A4"/>
          </p15:clr>
        </p15:guide>
        <p15:guide id="18" orient="horz" pos="1207" userDrawn="1">
          <p15:clr>
            <a:srgbClr val="A4A3A4"/>
          </p15:clr>
        </p15:guide>
        <p15:guide id="19" orient="horz" pos="1661" userDrawn="1">
          <p15:clr>
            <a:srgbClr val="A4A3A4"/>
          </p15:clr>
        </p15:guide>
        <p15:guide id="20" orient="horz" pos="2659" userDrawn="1">
          <p15:clr>
            <a:srgbClr val="A4A3A4"/>
          </p15:clr>
        </p15:guide>
        <p15:guide id="21" orient="horz" pos="3113" userDrawn="1">
          <p15:clr>
            <a:srgbClr val="A4A3A4"/>
          </p15:clr>
        </p15:guide>
        <p15:guide id="2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  <p:cmAuthor id="2" name="Microsoft Office User" initials="MOU" lastIdx="16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DCDC"/>
    <a:srgbClr val="CDCDCD"/>
    <a:srgbClr val="CBCBCB"/>
    <a:srgbClr val="A9A9A9"/>
    <a:srgbClr val="F2F2F2"/>
    <a:srgbClr val="409ED6"/>
    <a:srgbClr val="F19335"/>
    <a:srgbClr val="F5F5F5"/>
    <a:srgbClr val="F7C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88299"/>
  </p:normalViewPr>
  <p:slideViewPr>
    <p:cSldViewPr snapToObjects="1" showGuides="1">
      <p:cViewPr varScale="1">
        <p:scale>
          <a:sx n="108" d="100"/>
          <a:sy n="108" d="100"/>
        </p:scale>
        <p:origin x="936" y="184"/>
      </p:cViewPr>
      <p:guideLst>
        <p:guide pos="7469"/>
        <p:guide pos="211"/>
        <p:guide pos="2343"/>
        <p:guide pos="5110"/>
        <p:guide pos="2797"/>
        <p:guide pos="4929"/>
        <p:guide orient="horz" pos="4110"/>
        <p:guide orient="horz" pos="210"/>
        <p:guide pos="5292"/>
        <p:guide pos="2570"/>
        <p:guide orient="horz" pos="1434"/>
        <p:guide orient="horz" pos="2886"/>
        <p:guide orient="horz" pos="1207"/>
        <p:guide orient="horz" pos="1661"/>
        <p:guide orient="horz" pos="2659"/>
        <p:guide orient="horz" pos="31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5-08T09:48:45.240" idx="11">
    <p:pos x="7816" y="136"/>
    <p:text>возможно QR код со ссылкой на страницу решения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509C4-A613-5243-8FE4-5EDFF1FC664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AB481-98AA-9347-BA28-96D012EC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PT Sans Regular" charset="-52"/>
              <a:ea typeface="PT Sans Regular" charset="-52"/>
              <a:cs typeface="PT Sans Regular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3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5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AB481-98AA-9347-BA28-96D012ECF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908720"/>
            <a:chOff x="0" y="0"/>
            <a:chExt cx="12192000" cy="908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90872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76" y="337221"/>
              <a:ext cx="1584176" cy="23427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2423592" y="202332"/>
              <a:ext cx="0" cy="504056"/>
            </a:xfrm>
            <a:prstGeom prst="line">
              <a:avLst/>
            </a:prstGeom>
            <a:ln>
              <a:solidFill>
                <a:srgbClr val="409E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0" y="908720"/>
              <a:ext cx="12192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 userDrawn="1"/>
        </p:nvGrpSpPr>
        <p:grpSpPr>
          <a:xfrm>
            <a:off x="0" y="6533462"/>
            <a:ext cx="12192000" cy="324538"/>
            <a:chOff x="0" y="6533462"/>
            <a:chExt cx="12192000" cy="324538"/>
          </a:xfrm>
        </p:grpSpPr>
        <p:sp>
          <p:nvSpPr>
            <p:cNvPr id="13" name="Rectangle 12"/>
            <p:cNvSpPr/>
            <p:nvPr/>
          </p:nvSpPr>
          <p:spPr>
            <a:xfrm>
              <a:off x="0" y="6533462"/>
              <a:ext cx="12192000" cy="324538"/>
            </a:xfrm>
            <a:prstGeom prst="rect">
              <a:avLst/>
            </a:prstGeom>
            <a:solidFill>
              <a:srgbClr val="61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53202" y="6588009"/>
              <a:ext cx="230383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k-SK" sz="800" dirty="0">
                  <a:solidFill>
                    <a:schemeClr val="bg1"/>
                  </a:solidFill>
                </a:rPr>
                <a:t>© 2009-2020 </a:t>
              </a:r>
              <a:r>
                <a:rPr lang="sk-SK" sz="800" dirty="0" err="1">
                  <a:solidFill>
                    <a:schemeClr val="bg1"/>
                  </a:solidFill>
                </a:rPr>
                <a:t>Comindware</a:t>
              </a:r>
              <a:r>
                <a:rPr lang="sk-SK" sz="800" baseline="30000" dirty="0">
                  <a:solidFill>
                    <a:schemeClr val="bg1"/>
                  </a:solidFill>
                </a:rPr>
                <a:t>®</a:t>
              </a:r>
              <a:r>
                <a:rPr lang="sk-SK" sz="800" dirty="0">
                  <a:solidFill>
                    <a:schemeClr val="bg1"/>
                  </a:solidFill>
                </a:rPr>
                <a:t> </a:t>
              </a:r>
              <a:r>
                <a:rPr lang="sk-SK" sz="800" dirty="0" err="1">
                  <a:solidFill>
                    <a:schemeClr val="bg1"/>
                  </a:solidFill>
                </a:rPr>
                <a:t>Все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права</a:t>
              </a:r>
              <a:r>
                <a:rPr lang="sk-SK" sz="800" dirty="0">
                  <a:solidFill>
                    <a:schemeClr val="bg1"/>
                  </a:solidFill>
                </a:rPr>
                <a:t> </a:t>
              </a:r>
              <a:r>
                <a:rPr lang="sk-SK" sz="800" dirty="0" err="1">
                  <a:solidFill>
                    <a:schemeClr val="bg1"/>
                  </a:solidFill>
                </a:rPr>
                <a:t>защищены</a:t>
              </a:r>
              <a:r>
                <a:rPr lang="sk-SK" sz="800" dirty="0">
                  <a:solidFill>
                    <a:schemeClr val="bg1"/>
                  </a:solidFill>
                </a:rPr>
                <a:t>.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963" y="6588009"/>
              <a:ext cx="31678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www.comindware.com  ·   </a:t>
              </a:r>
              <a:r>
                <a:rPr lang="en-US" sz="800" b="0" i="0" dirty="0" err="1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sales@comindware.ru</a:t>
              </a:r>
              <a:r>
                <a:rPr lang="en-US" sz="800" b="0" i="0" dirty="0">
                  <a:solidFill>
                    <a:schemeClr val="bg1"/>
                  </a:solidFill>
                  <a:ea typeface="Trebuchet MS Regular" charset="0"/>
                  <a:cs typeface="Trebuchet MS Regular" charset="0"/>
                </a:rPr>
                <a:t>   ·    </a:t>
              </a:r>
              <a:r>
                <a:rPr lang="is-IS" sz="800" dirty="0">
                  <a:solidFill>
                    <a:schemeClr val="bg1"/>
                  </a:solidFill>
                </a:rPr>
                <a:t>+7 (499) 643-3412</a:t>
              </a:r>
              <a:endParaRPr lang="en-US" sz="800" b="0" i="0" dirty="0">
                <a:solidFill>
                  <a:schemeClr val="bg1"/>
                </a:solidFill>
                <a:ea typeface="Trebuchet MS Regular" charset="0"/>
                <a:cs typeface="Trebuchet MS Regular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5195754" y="6582544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0" i="0">
                <a:solidFill>
                  <a:srgbClr val="FFFF00"/>
                </a:solidFill>
                <a:latin typeface="Trebuchet MS Regular" charset="0"/>
                <a:ea typeface="Trebuchet MS Regular" charset="0"/>
                <a:cs typeface="Trebuchet MS Regular" charset="0"/>
              </a:rPr>
              <a:t>К О Н Ф И Д Е Н Ц И А Л Ь Н О</a:t>
            </a:r>
            <a:endParaRPr lang="en-US" sz="900" b="0" i="0" dirty="0">
              <a:solidFill>
                <a:srgbClr val="FFFF00"/>
              </a:solidFill>
              <a:latin typeface="Trebuchet MS Regular" charset="0"/>
              <a:ea typeface="Trebuchet MS Regular" charset="0"/>
              <a:cs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85FEEB-ECD2-4745-8209-87A155FBB6CB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0CEF60-806A-9846-844B-629C45A86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6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mindware.ru/an/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tiff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tif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11" Type="http://schemas.openxmlformats.org/officeDocument/2006/relationships/image" Target="../media/image11.tiff"/><Relationship Id="rId5" Type="http://schemas.openxmlformats.org/officeDocument/2006/relationships/image" Target="../media/image6.tif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tiff"/><Relationship Id="rId9" Type="http://schemas.openxmlformats.org/officeDocument/2006/relationships/image" Target="../media/image9.png"/><Relationship Id="rId1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artner.com/en/newsroom/press-releases/2022-12-13-gartner-forecasts-worldwide-low-code-development-technologies-market-to-grow-20-percent-in-202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468" y="0"/>
            <a:ext cx="12312468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96688" y="0"/>
            <a:ext cx="1228868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963" y="2604691"/>
            <a:ext cx="11522075" cy="132343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Динамика рынка </a:t>
            </a:r>
            <a:r>
              <a:rPr lang="en-GB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BPMS </a:t>
            </a:r>
            <a:r>
              <a:rPr lang="ru-RU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в РФ.</a:t>
            </a:r>
            <a:endParaRPr lang="en-US" sz="4000" b="1" i="0" u="none" strike="noStrike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Что меняется</a:t>
            </a:r>
            <a:r>
              <a:rPr lang="en-US" sz="40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?</a:t>
            </a:r>
            <a:endParaRPr lang="ru-RU" sz="4000" b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000" y="4962374"/>
            <a:ext cx="1800000" cy="260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403725" y="4581525"/>
            <a:ext cx="33845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0440E15-D85D-7476-1D6E-671A6986B7E2}"/>
              </a:ext>
            </a:extLst>
          </p:cNvPr>
          <p:cNvSpPr/>
          <p:nvPr/>
        </p:nvSpPr>
        <p:spPr>
          <a:xfrm>
            <a:off x="334962" y="5732294"/>
            <a:ext cx="11522075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</a:rPr>
              <a:t>ВРМ-ПРОЕКТ ГОДА 2023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</a:rPr>
              <a:t>ФИНАЛЬНАЯ ИТОГОВАЯ КОНФЕРЕНЦИЯ</a:t>
            </a:r>
            <a:endParaRPr lang="en-US" sz="1400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</a:rPr>
              <a:t>25.05.2023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ru-RU" sz="1400" b="0" i="0" dirty="0">
                <a:solidFill>
                  <a:schemeClr val="bg1"/>
                </a:solidFill>
                <a:effectLst/>
              </a:rPr>
              <a:t>МОСКВА</a:t>
            </a:r>
            <a:endParaRPr lang="ru-RU" sz="1400" dirty="0">
              <a:solidFill>
                <a:schemeClr val="bg1"/>
              </a:solidFill>
              <a:ea typeface="PT Sans Regular" charset="-5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6C1E1A-15E7-379A-4EC6-5B93BF757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1470"/>
            <a:ext cx="4140997" cy="68894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17A19-2919-4A66-DAFA-B7CC1FA44FF6}"/>
              </a:ext>
            </a:extLst>
          </p:cNvPr>
          <p:cNvSpPr/>
          <p:nvPr/>
        </p:nvSpPr>
        <p:spPr>
          <a:xfrm>
            <a:off x="0" y="4581524"/>
            <a:ext cx="4112035" cy="22764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79876" y="0"/>
            <a:ext cx="8112124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01050" y="2666103"/>
            <a:ext cx="34559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В основе 12+ лет опыта инсталляций в России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Снижение расходов на эксплуатацию, трудозатрат на отчетность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Сокращение длительности и стоимости капитальных ремонтов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Повышение продуктивности управления, совместная работа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Минимальный простой оборудования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Интеграция с ИТ-системами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Повышение </a:t>
            </a:r>
            <a:r>
              <a:rPr lang="ru-RU" sz="14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привелекательности</a:t>
            </a: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 объекта для арендаторов 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4440238" y="2276475"/>
            <a:ext cx="7381081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19" y="334800"/>
            <a:ext cx="1080000" cy="156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165" y="5242708"/>
            <a:ext cx="3371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Comindware</a:t>
            </a:r>
            <a:endParaRPr lang="en-US" sz="28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algn="ctr"/>
            <a:r>
              <a:rPr lang="ru-RU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Моё здание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83DCB-8B5B-7CCF-7A8F-C0BEBEEE543B}"/>
              </a:ext>
            </a:extLst>
          </p:cNvPr>
          <p:cNvSpPr/>
          <p:nvPr/>
        </p:nvSpPr>
        <p:spPr>
          <a:xfrm>
            <a:off x="4446998" y="2646640"/>
            <a:ext cx="361908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Более 110 готовых технологических карт и инструкций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Цифровой двойник здания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Процессы управления и эксплуатации: планирование, контроль, мотивация труда, </a:t>
            </a:r>
            <a:r>
              <a:rPr lang="ru-RU" sz="14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историзация</a:t>
            </a:r>
            <a:endParaRPr lang="ru-RU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Прозрачное управление заявками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Систематизация всей информацию по зданию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BIG Data: </a:t>
            </a: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сбор статистики и глубокий анализ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Гибкие отчеты любой сложности, без программирования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Мобильное приложение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198CE-D073-BA4D-2A92-B264EACB3DC3}"/>
              </a:ext>
            </a:extLst>
          </p:cNvPr>
          <p:cNvSpPr/>
          <p:nvPr/>
        </p:nvSpPr>
        <p:spPr>
          <a:xfrm>
            <a:off x="4475958" y="731709"/>
            <a:ext cx="759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CAFM-</a:t>
            </a:r>
            <a:r>
              <a:rPr lang="ru-RU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решение для эффективной эксплуатации недвижимости.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ru-RU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Надежная и быстрая работа управляющей компании — от приема заявок до ППР.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ED5E6-2495-06E8-7D61-854CB047C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3564610"/>
            <a:ext cx="2232025" cy="641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EC5372-3EEB-6A66-B9A3-85DB2A4F1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65" y="3348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ABC38-4867-C256-067B-07F3D042C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88"/>
          <a:stretch/>
        </p:blipFill>
        <p:spPr>
          <a:xfrm>
            <a:off x="8110164" y="0"/>
            <a:ext cx="408183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17A19-2919-4A66-DAFA-B7CC1FA44FF6}"/>
              </a:ext>
            </a:extLst>
          </p:cNvPr>
          <p:cNvSpPr/>
          <p:nvPr/>
        </p:nvSpPr>
        <p:spPr>
          <a:xfrm>
            <a:off x="8112124" y="4581524"/>
            <a:ext cx="4079875" cy="22764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112124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3349" y="2666103"/>
            <a:ext cx="34559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Управление качеством услуг (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SLA)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Инициация процесса по событиям </a:t>
            </a:r>
            <a:r>
              <a:rPr lang="ru-RU" sz="14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автомониторинга</a:t>
            </a:r>
            <a:endParaRPr lang="ru-RU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Интеграция с 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Active Directory/LDAP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Автоматическое назначение исполнителей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База знаний по проблемам и решениям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Порталы техподдержки 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IT Help Desk </a:t>
            </a: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 самообслуживания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334963" y="2276475"/>
            <a:ext cx="744576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81" y="334800"/>
            <a:ext cx="1080000" cy="156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3579" y="5242708"/>
            <a:ext cx="3436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RockIT</a:t>
            </a:r>
            <a:endParaRPr lang="ru-RU" sz="28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algn="ctr"/>
            <a:r>
              <a:rPr lang="en-US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Manager</a:t>
            </a:r>
            <a:endParaRPr lang="ru-RU" sz="2800" b="1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83DCB-8B5B-7CCF-7A8F-C0BEBEEE543B}"/>
              </a:ext>
            </a:extLst>
          </p:cNvPr>
          <p:cNvSpPr/>
          <p:nvPr/>
        </p:nvSpPr>
        <p:spPr>
          <a:xfrm>
            <a:off x="370681" y="2646640"/>
            <a:ext cx="3349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Реализация любого проекта - 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IT Service Desk, Help Desk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Накопленная база знаний </a:t>
            </a:r>
            <a:br>
              <a:rPr lang="en-US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</a:b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сообщества К2Тех– 20+ лет опыта внедрений</a:t>
            </a:r>
            <a:endParaRPr lang="en-GB" sz="14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Минимальное программирование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Каталоги ИТ-услуг, оборудования, лицензий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База данных управления конфигурациями (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CMDB)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198CE-D073-BA4D-2A92-B264EACB3DC3}"/>
              </a:ext>
            </a:extLst>
          </p:cNvPr>
          <p:cNvSpPr/>
          <p:nvPr/>
        </p:nvSpPr>
        <p:spPr>
          <a:xfrm>
            <a:off x="399642" y="870902"/>
            <a:ext cx="7381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ITSM 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решение </a:t>
            </a:r>
            <a:r>
              <a:rPr lang="en-US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RockIT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Manager</a:t>
            </a:r>
            <a:endParaRPr lang="ru-RU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Быстрое внедрение эталонных </a:t>
            </a:r>
            <a:r>
              <a:rPr lang="en-GB" sz="1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ITSM-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процессов и </a:t>
            </a: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адаптация под любую методологию</a:t>
            </a:r>
            <a:endParaRPr lang="ru-RU" sz="1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AD8FA-5A59-DBE6-5959-1C60A2E47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738" y="34520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4;p25">
            <a:extLst>
              <a:ext uri="{FF2B5EF4-FFF2-40B4-BE49-F238E27FC236}">
                <a16:creationId xmlns:a16="http://schemas.microsoft.com/office/drawing/2014/main" id="{E757AB29-4860-0970-257A-0C9C4ABE27A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684" y="-1"/>
            <a:ext cx="1225268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-60684" y="4572000"/>
            <a:ext cx="12252683" cy="2286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962" y="3712875"/>
            <a:ext cx="1152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Библиотека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Comindware</a:t>
            </a:r>
            <a:endParaRPr lang="en-GB"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64" y="5345668"/>
            <a:ext cx="748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ea typeface="PT Sans Regular" charset="-52"/>
                <a:cs typeface="PT Sans Regular" charset="-52"/>
              </a:rPr>
              <a:t>Кейсы, презентации видео выступлений, интервью и всё-всё-всё удобно структурировано и готово к изучению для неотвратимого успеха вашего проекта с </a:t>
            </a:r>
            <a:r>
              <a:rPr lang="en-GB" sz="1400" dirty="0" err="1">
                <a:ea typeface="PT Sans Regular" charset="-52"/>
                <a:cs typeface="PT Sans Regular" charset="-52"/>
              </a:rPr>
              <a:t>Comindware</a:t>
            </a:r>
            <a:r>
              <a:rPr lang="en-GB" sz="1400" dirty="0">
                <a:ea typeface="PT Sans Regular" charset="-52"/>
                <a:cs typeface="PT Sans Regular" charset="-52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1050" y="5253335"/>
            <a:ext cx="345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ea typeface="PT Sans Regular" charset="-52"/>
                <a:cs typeface="PT Sans Regular" charset="-52"/>
              </a:rPr>
              <a:t>Свободное чтение и скачивание, без дополнительных регистраций и СМС.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112125" y="4572000"/>
            <a:ext cx="0" cy="2286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03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4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684" y="0"/>
            <a:ext cx="8461734" cy="536225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/>
          <p:nvPr/>
        </p:nvSpPr>
        <p:spPr>
          <a:xfrm>
            <a:off x="-60684" y="4581524"/>
            <a:ext cx="12252683" cy="2276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8112126" y="0"/>
            <a:ext cx="40798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334963" y="2669398"/>
            <a:ext cx="479810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БЛАГОДАРЮ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ВНИМАНИЕ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8401050" y="333375"/>
            <a:ext cx="3455988" cy="63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Буду рад пообщаться и обсудить подробнее:</a:t>
            </a:r>
          </a:p>
        </p:txBody>
      </p:sp>
      <p:sp>
        <p:nvSpPr>
          <p:cNvPr id="280" name="Google Shape;280;p26"/>
          <p:cNvSpPr txBox="1"/>
          <p:nvPr/>
        </p:nvSpPr>
        <p:spPr>
          <a:xfrm>
            <a:off x="2390879" y="5704725"/>
            <a:ext cx="30719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ru-RU" sz="1200" b="0" i="0" u="sng" strike="noStrike" cap="none" dirty="0" err="1">
                <a:solidFill>
                  <a:srgbClr val="409ED6"/>
                </a:solidFill>
                <a:latin typeface="Calibri"/>
                <a:ea typeface="Calibri"/>
                <a:cs typeface="Calibri"/>
                <a:sym typeface="Calibri"/>
              </a:rPr>
              <a:t>alexey.novozhilov@comindware.ru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Тел.: +7 (995) 902-11-90, +7 (499) 113-34-24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Skype: as.novozhilov_1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2390879" y="5150727"/>
            <a:ext cx="478560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Алексей Новожилов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старший специалист по работе с ключевыми клиентами </a:t>
            </a:r>
            <a:r>
              <a:rPr lang="ru-RU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Comindware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D114326-132C-F629-DD1C-5C0764D9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712" y="4941888"/>
            <a:ext cx="1650771" cy="16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276BD-3E04-6047-651F-CC2F3056F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55" y="4284404"/>
            <a:ext cx="1959876" cy="1959876"/>
          </a:xfrm>
          <a:prstGeom prst="rect">
            <a:avLst/>
          </a:prstGeom>
        </p:spPr>
      </p:pic>
      <p:sp>
        <p:nvSpPr>
          <p:cNvPr id="6" name="помогает в решении задач:">
            <a:extLst>
              <a:ext uri="{FF2B5EF4-FFF2-40B4-BE49-F238E27FC236}">
                <a16:creationId xmlns:a16="http://schemas.microsoft.com/office/drawing/2014/main" id="{5FFBBE7C-3B30-1B5B-16C5-694916DF8F44}"/>
              </a:ext>
            </a:extLst>
          </p:cNvPr>
          <p:cNvSpPr txBox="1">
            <a:spLocks/>
          </p:cNvSpPr>
          <p:nvPr/>
        </p:nvSpPr>
        <p:spPr>
          <a:xfrm>
            <a:off x="9197077" y="6345771"/>
            <a:ext cx="1946153" cy="16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309563" rtl="0" eaLnBrk="1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 sz="2025" b="0" i="0" kern="1200">
                <a:solidFill>
                  <a:srgbClr val="D5D5D5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Avenir Next Medium"/>
              </a:defRPr>
            </a:lvl1pPr>
            <a:lvl2pPr marL="0" indent="171450" algn="ctr" defTabSz="309563" rtl="0" eaLnBrk="1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 sz="2025" b="0" i="0" kern="1200">
                <a:solidFill>
                  <a:srgbClr val="D5D5D5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Avenir Next Medium"/>
              </a:defRPr>
            </a:lvl2pPr>
            <a:lvl3pPr marL="0" indent="342900" algn="ctr" defTabSz="309563" rtl="0" eaLnBrk="1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 sz="2025" b="0" i="0" kern="1200">
                <a:solidFill>
                  <a:srgbClr val="D5D5D5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Avenir Next Medium"/>
              </a:defRPr>
            </a:lvl3pPr>
            <a:lvl4pPr marL="0" indent="514350" algn="ctr" defTabSz="309563" rtl="0" eaLnBrk="1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 sz="2025" b="0" i="0" kern="1200">
                <a:solidFill>
                  <a:srgbClr val="D5D5D5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Avenir Next Medium"/>
              </a:defRPr>
            </a:lvl4pPr>
            <a:lvl5pPr marL="0" indent="685800" algn="ctr" defTabSz="309563" rtl="0" eaLnBrk="1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 sz="2025" b="0" i="0" kern="1200">
                <a:solidFill>
                  <a:srgbClr val="D5D5D5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  <a:sym typeface="Avenir Next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comindware.ru/an/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BAA6A9-DA5C-B97D-92BD-ABBF744273A0}"/>
              </a:ext>
            </a:extLst>
          </p:cNvPr>
          <p:cNvSpPr/>
          <p:nvPr/>
        </p:nvSpPr>
        <p:spPr>
          <a:xfrm>
            <a:off x="8405607" y="1066519"/>
            <a:ext cx="3455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начало проекта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личную встречу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особенности продуктов  </a:t>
            </a:r>
            <a:r>
              <a:rPr lang="en-GB" sz="1400" dirty="0" err="1">
                <a:ea typeface="PT Sans Regular" charset="-52"/>
                <a:cs typeface="PT Sans Regular" charset="-52"/>
              </a:rPr>
              <a:t>Comindware</a:t>
            </a:r>
            <a:r>
              <a:rPr lang="en-GB" sz="1400" dirty="0">
                <a:ea typeface="PT Sans Regular" charset="-52"/>
                <a:cs typeface="PT Sans Regular" charset="-52"/>
              </a:rPr>
              <a:t>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дату для  демонстрации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лицензирование и ценовую политику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" y="0"/>
            <a:ext cx="4793538" cy="68801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112125" y="2132856"/>
            <a:ext cx="0" cy="482453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79776" y="0"/>
            <a:ext cx="4032349" cy="688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79776" y="0"/>
            <a:ext cx="8112223" cy="2276475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40238" y="551829"/>
            <a:ext cx="741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2400" dirty="0" err="1">
                <a:solidFill>
                  <a:schemeClr val="bg1"/>
                </a:solidFill>
                <a:ea typeface="PT Sans Regular" charset="-52"/>
                <a:cs typeface="PT Sans Regular" charset="-52"/>
              </a:rPr>
              <a:t>Comindware</a:t>
            </a:r>
            <a:r>
              <a:rPr lang="ru-RU" sz="2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 — российская компания, разработчик современной платформы для системы управления предприятием</a:t>
            </a:r>
            <a:r>
              <a:rPr lang="en-US" sz="24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.</a:t>
            </a:r>
            <a:endParaRPr lang="ru-RU" sz="2400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40237" y="2643793"/>
            <a:ext cx="3384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№1 BPM-платформа на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Gartner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Peer</a:t>
            </a:r>
            <a:r>
              <a:rPr lang="ru-RU" sz="1400" dirty="0">
                <a:ea typeface="PT Sans Regular" charset="-52"/>
                <a:cs typeface="PT Sans Regular" charset="-52"/>
              </a:rPr>
              <a:t>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Insights</a:t>
            </a:r>
            <a:r>
              <a:rPr lang="ru-RU" sz="1400" dirty="0">
                <a:ea typeface="PT Sans Regular" charset="-52"/>
                <a:cs typeface="PT Sans Regular" charset="-52"/>
              </a:rPr>
              <a:t> (2019</a:t>
            </a:r>
            <a:r>
              <a:rPr lang="en-US" sz="1400" dirty="0">
                <a:ea typeface="PT Sans Regular" charset="-52"/>
                <a:cs typeface="PT Sans Regular" charset="-52"/>
              </a:rPr>
              <a:t>-2022)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№1 BPMS-</a:t>
            </a:r>
            <a:r>
              <a:rPr lang="ru-RU" sz="1400" dirty="0" err="1">
                <a:ea typeface="PT Sans Regular" charset="-52"/>
                <a:cs typeface="PT Sans Regular" charset="-52"/>
              </a:rPr>
              <a:t>вендор</a:t>
            </a:r>
            <a:r>
              <a:rPr lang="ru-RU" sz="1400" dirty="0">
                <a:ea typeface="PT Sans Regular" charset="-52"/>
                <a:cs typeface="PT Sans Regular" charset="-52"/>
              </a:rPr>
              <a:t> в России по версии CNews </a:t>
            </a:r>
            <a:r>
              <a:rPr lang="ru-RU" sz="1400" dirty="0" err="1">
                <a:ea typeface="PT Sans Regular" charset="-52"/>
                <a:cs typeface="PT Sans Regular" charset="-52"/>
              </a:rPr>
              <a:t>Analytics</a:t>
            </a:r>
            <a:r>
              <a:rPr lang="ru-RU" sz="1400" dirty="0">
                <a:ea typeface="PT Sans Regular" charset="-52"/>
                <a:cs typeface="PT Sans Regular" charset="-52"/>
              </a:rPr>
              <a:t> (2018</a:t>
            </a:r>
            <a:r>
              <a:rPr lang="en-US" sz="1400" dirty="0">
                <a:ea typeface="PT Sans Regular" charset="-52"/>
                <a:cs typeface="PT Sans Regular" charset="-52"/>
              </a:rPr>
              <a:t>-202</a:t>
            </a:r>
            <a:r>
              <a:rPr lang="ru-RU" sz="1400" dirty="0">
                <a:ea typeface="PT Sans Regular" charset="-52"/>
                <a:cs typeface="PT Sans Regular" charset="-52"/>
              </a:rPr>
              <a:t>2)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Партнёр Ассоциации BPM-профессионалов России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Создатель Академии Цифровой Трансформации – федерального центра компетенций ЦТ.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8 патентов на технологии обработки и хранения данных</a:t>
            </a:r>
            <a:endParaRPr lang="en-US" sz="1400" dirty="0">
              <a:ea typeface="PT Sans Regular" charset="-52"/>
              <a:cs typeface="PT Sans Regular" charset="-5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30" y="3429511"/>
            <a:ext cx="1232232" cy="2875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157" y="2904903"/>
            <a:ext cx="1381112" cy="3021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469" y="2852936"/>
            <a:ext cx="668079" cy="8718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5296" y="5591348"/>
            <a:ext cx="863376" cy="863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497" y="3140457"/>
            <a:ext cx="912967" cy="584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93032" y="354938"/>
            <a:ext cx="1080000" cy="15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467" y="5520729"/>
            <a:ext cx="1004615" cy="1004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13" y="4275113"/>
            <a:ext cx="847286" cy="954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120" y="4275113"/>
            <a:ext cx="849815" cy="9540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44326" y="6008853"/>
            <a:ext cx="3361335" cy="521401"/>
            <a:chOff x="4444326" y="6008853"/>
            <a:chExt cx="3361335" cy="521401"/>
          </a:xfrm>
        </p:grpSpPr>
        <p:sp>
          <p:nvSpPr>
            <p:cNvPr id="7" name="Rectangle 6"/>
            <p:cNvSpPr/>
            <p:nvPr/>
          </p:nvSpPr>
          <p:spPr>
            <a:xfrm>
              <a:off x="5087870" y="6061804"/>
              <a:ext cx="2717791" cy="415498"/>
            </a:xfrm>
            <a:prstGeom prst="rect">
              <a:avLst/>
            </a:prstGeom>
          </p:spPr>
          <p:txBody>
            <a:bodyPr wrap="square" lIns="0" tIns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409ED6"/>
                </a:buClr>
              </a:pPr>
              <a:r>
                <a:rPr lang="ru-RU" sz="800" dirty="0">
                  <a:ea typeface="PT Sans Regular" charset="-52"/>
                  <a:cs typeface="PT Sans Regular" charset="-52"/>
                </a:rPr>
                <a:t>Программное обеспечение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Comindware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полностью соответствует требованиям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импортозамещения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 и входит в реестр </a:t>
              </a:r>
              <a:r>
                <a:rPr lang="ru-RU" sz="800" dirty="0" err="1">
                  <a:ea typeface="PT Sans Regular" charset="-52"/>
                  <a:cs typeface="PT Sans Regular" charset="-52"/>
                </a:rPr>
                <a:t>Минкомсвязи</a:t>
              </a:r>
              <a:r>
                <a:rPr lang="ru-RU" sz="800" dirty="0">
                  <a:ea typeface="PT Sans Regular" charset="-52"/>
                  <a:cs typeface="PT Sans Regular" charset="-52"/>
                </a:rPr>
                <a:t>.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4326" y="6008853"/>
              <a:ext cx="499546" cy="52140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A7264B7-CD5D-983F-312E-6A8B085AA0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766" y="4275113"/>
            <a:ext cx="848976" cy="954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8D829A-EDED-B52A-D54F-48908B721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78" y="4275113"/>
            <a:ext cx="849816" cy="955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7BDE41-7FBF-58AC-1B37-C6A360BBFA8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700" y="5572186"/>
            <a:ext cx="812800" cy="901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A8EF04-2C06-0C24-4BAA-4CC1BF19FC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7569" y="5569763"/>
            <a:ext cx="775335" cy="9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0CA40F2-8AD0-4765-84ED-CF5B4D33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84"/>
            <a:ext cx="12192000" cy="525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964" y="333375"/>
            <a:ext cx="1152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algn="ctr"/>
            <a:r>
              <a:rPr lang="ru-RU" sz="2800" b="1" dirty="0">
                <a:ea typeface="PT Sans Regular" charset="-52"/>
                <a:cs typeface="PT Sans Regular" charset="-52"/>
              </a:rPr>
              <a:t>КЛИЕНТЫ И ПРЕДСТАВИТЕЛЬСТВА</a:t>
            </a:r>
            <a:endParaRPr lang="en-US" sz="2800" b="1" dirty="0">
              <a:ea typeface="PT Sans Regular" charset="-52"/>
              <a:cs typeface="PT Sans Regular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5999" y="4965556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1400" dirty="0">
                <a:ea typeface="PT Sans Regular" charset="-52"/>
                <a:cs typeface="PT Sans Regular" charset="-52"/>
              </a:rPr>
              <a:t>Офисы: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8087" y="4989944"/>
            <a:ext cx="277212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Россия (Москва)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Германия (Мюнхен)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США (Бостон)</a:t>
            </a: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ru-RU" sz="1400" dirty="0">
                <a:ea typeface="PT Sans Regular" charset="-52"/>
                <a:cs typeface="PT Sans Regular" charset="-52"/>
              </a:rPr>
              <a:t>Беларусь (Минск)</a:t>
            </a:r>
            <a:endParaRPr lang="en-US" sz="1400" dirty="0">
              <a:ea typeface="PT Sans Regular" charset="-52"/>
              <a:cs typeface="PT Sans Regular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5430" y="4941168"/>
            <a:ext cx="1222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409ED6"/>
              </a:buClr>
            </a:pPr>
            <a:r>
              <a:rPr lang="ru-RU" sz="1400" dirty="0">
                <a:ea typeface="PT Sans Regular" charset="-52"/>
                <a:cs typeface="PT Sans Regular" charset="-52"/>
              </a:rPr>
              <a:t>Партнеры:</a:t>
            </a:r>
          </a:p>
        </p:txBody>
      </p:sp>
      <p:sp>
        <p:nvSpPr>
          <p:cNvPr id="7" name="Rectangle 6"/>
          <p:cNvSpPr/>
          <p:nvPr/>
        </p:nvSpPr>
        <p:spPr>
          <a:xfrm>
            <a:off x="9660575" y="4965556"/>
            <a:ext cx="277212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 err="1">
                <a:ea typeface="PT Sans Regular" charset="-52"/>
                <a:cs typeface="PT Sans Regular" charset="-52"/>
              </a:rPr>
              <a:t>Softline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>
                <a:ea typeface="PT Sans Regular" charset="-52"/>
                <a:cs typeface="PT Sans Regular" charset="-52"/>
              </a:rPr>
              <a:t>КРОК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 err="1">
                <a:ea typeface="PT Sans Regular" charset="-52"/>
                <a:cs typeface="PT Sans Regular" charset="-52"/>
              </a:rPr>
              <a:t>Бизнес-консоль</a:t>
            </a:r>
            <a:endParaRPr lang="en-US" sz="1400" dirty="0">
              <a:ea typeface="PT Sans Regular" charset="-52"/>
              <a:cs typeface="PT Sans Regular" charset="-52"/>
            </a:endParaRPr>
          </a:p>
          <a:p>
            <a:pPr marL="285750" indent="-285750">
              <a:spcAft>
                <a:spcPts val="12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mr-IN" sz="1400" dirty="0" err="1">
                <a:ea typeface="PT Sans Regular" charset="-52"/>
                <a:cs typeface="PT Sans Regular" charset="-52"/>
              </a:rPr>
              <a:t>Q-center</a:t>
            </a:r>
            <a:endParaRPr lang="en-US" sz="1400" dirty="0">
              <a:ea typeface="PT Sans Regular" charset="-52"/>
              <a:cs typeface="PT Sans Regula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417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F048D-C211-78AE-95DA-4A17A928B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27486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96E013-2271-95FA-F2E5-F0F3A9C6786B}"/>
              </a:ext>
            </a:extLst>
          </p:cNvPr>
          <p:cNvSpPr/>
          <p:nvPr/>
        </p:nvSpPr>
        <p:spPr>
          <a:xfrm>
            <a:off x="4079875" y="0"/>
            <a:ext cx="81121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0238" y="334800"/>
            <a:ext cx="7416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ускоряются процессы импортозамещения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создания цифровой экономики, благодаря чему растет спрос на местные  </a:t>
            </a: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BPM-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системы.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отечественные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BPM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en-US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переходят пользователи «коробочных» продуктов, малые и средние предприятия, пользователи решений зарубежной разработки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GB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low-code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 способствует демократизации –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«гражданские» разработчики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получают удобный конструктор для быстрого создания и настройки прототипов приложений; любой сотрудник может получить доступ к данным без программирования.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Разрозненные корпоративные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системы объединяются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единую коммуникационную среду компании, интегрируются с ИТ-ресурсами, облаком, электронными архивами.</a:t>
            </a:r>
            <a:endParaRPr lang="ru-RU"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A652E204-CFE8-B647-9F07-8979EE1ECF7B}"/>
              </a:ext>
            </a:extLst>
          </p:cNvPr>
          <p:cNvSpPr/>
          <p:nvPr/>
        </p:nvSpPr>
        <p:spPr>
          <a:xfrm>
            <a:off x="4079875" y="4581526"/>
            <a:ext cx="8108401" cy="228554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9DA6AF44-0130-B34D-A06D-E2BD5C86937D}"/>
              </a:ext>
            </a:extLst>
          </p:cNvPr>
          <p:cNvSpPr/>
          <p:nvPr/>
        </p:nvSpPr>
        <p:spPr>
          <a:xfrm>
            <a:off x="4470766" y="5324187"/>
            <a:ext cx="7416800" cy="738664"/>
          </a:xfrm>
          <a:prstGeom prst="rect">
            <a:avLst/>
          </a:prstGeom>
          <a:solidFill>
            <a:srgbClr val="409ED6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dirty="0">
                <a:solidFill>
                  <a:schemeClr val="bg1"/>
                </a:solidFill>
                <a:ea typeface="PT Sans" charset="-52"/>
                <a:cs typeface="PT Sans" charset="-52"/>
              </a:rPr>
              <a:t>Лучший способ предсказать будущее — это изобрести его.</a:t>
            </a:r>
          </a:p>
          <a:p>
            <a:pPr>
              <a:spcAft>
                <a:spcPts val="1200"/>
              </a:spcAft>
              <a:buClr>
                <a:srgbClr val="F19335"/>
              </a:buClr>
            </a:pPr>
            <a:r>
              <a:rPr lang="ru-RU" sz="1400" i="1" dirty="0">
                <a:solidFill>
                  <a:schemeClr val="bg1"/>
                </a:solidFill>
                <a:ea typeface="PT Sans" charset="-52"/>
                <a:cs typeface="PT Sans" charset="-52"/>
              </a:rPr>
              <a:t>Алан Кэй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E89594-A2E1-BC68-5F8F-0923C0CA0188}"/>
              </a:ext>
            </a:extLst>
          </p:cNvPr>
          <p:cNvSpPr/>
          <p:nvPr/>
        </p:nvSpPr>
        <p:spPr>
          <a:xfrm>
            <a:off x="0" y="4581526"/>
            <a:ext cx="4079875" cy="22764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EFB82-0AEA-4FD1-896F-F52D71BBEAC3}"/>
              </a:ext>
            </a:extLst>
          </p:cNvPr>
          <p:cNvSpPr txBox="1"/>
          <p:nvPr/>
        </p:nvSpPr>
        <p:spPr>
          <a:xfrm>
            <a:off x="336799" y="5242710"/>
            <a:ext cx="338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2800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2023 и ближайшее будущее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26CDC-BB41-BEA1-893E-DC8B809E0D6C}"/>
              </a:ext>
            </a:extLst>
          </p:cNvPr>
          <p:cNvSpPr/>
          <p:nvPr/>
        </p:nvSpPr>
        <p:spPr>
          <a:xfrm>
            <a:off x="4440238" y="3150660"/>
            <a:ext cx="741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Наступает цифровая эпоха.</a:t>
            </a:r>
          </a:p>
        </p:txBody>
      </p:sp>
    </p:spTree>
    <p:extLst>
      <p:ext uri="{BB962C8B-B14F-4D97-AF65-F5344CB8AC3E}">
        <p14:creationId xmlns:p14="http://schemas.microsoft.com/office/powerpoint/2010/main" val="4884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-9066"/>
            <a:ext cx="4572000" cy="51164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00" y="334800"/>
            <a:ext cx="1080000" cy="144678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19EFEA1B-11A2-4CCF-A458-D821EF59AA61}"/>
              </a:ext>
            </a:extLst>
          </p:cNvPr>
          <p:cNvSpPr/>
          <p:nvPr/>
        </p:nvSpPr>
        <p:spPr>
          <a:xfrm>
            <a:off x="8112125" y="4581526"/>
            <a:ext cx="4076151" cy="228554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9912" y="5124132"/>
            <a:ext cx="357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Готовые решения на базе </a:t>
            </a:r>
            <a:r>
              <a:rPr lang="en-GB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low-code </a:t>
            </a:r>
            <a:r>
              <a:rPr lang="ru-RU" i="0" u="none" strike="noStrike" cap="none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платформ обеспечивают быстрый старт и гибкую адаптацию к реалиям бизнеса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705" y="334800"/>
            <a:ext cx="1080000" cy="1562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C1A61E-79C5-A22F-1BCB-B44BDBD1990E}"/>
              </a:ext>
            </a:extLst>
          </p:cNvPr>
          <p:cNvSpPr/>
          <p:nvPr/>
        </p:nvSpPr>
        <p:spPr>
          <a:xfrm>
            <a:off x="347662" y="5047188"/>
            <a:ext cx="74771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Low-code </a:t>
            </a:r>
            <a:r>
              <a:rPr lang="ru-RU" dirty="0">
                <a:solidFill>
                  <a:srgbClr val="000000"/>
                </a:solidFill>
              </a:rPr>
              <a:t>п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латформы для разработки бизнес-приложений станут важным компонентом  рынка софтверных технологий, который в 2023 году вырастет на 20%*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</a:rPr>
              <a:t>* </a:t>
            </a:r>
            <a:r>
              <a:rPr lang="ru-RU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отчет  </a:t>
            </a:r>
            <a:r>
              <a:rPr lang="en-GB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Gartner</a:t>
            </a:r>
            <a:r>
              <a:rPr lang="en-GB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</a:rPr>
              <a:t>за декабрь 2022 года</a:t>
            </a:r>
            <a:endParaRPr lang="ru-RU" sz="1400" b="0" i="0" u="none" strike="noStrike" cap="none" dirty="0">
              <a:solidFill>
                <a:schemeClr val="bg2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BC69E-5EAE-2968-0C3D-545CBB4F5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" y="407193"/>
            <a:ext cx="7477126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472D2E-0340-E89F-66FA-35AEC53D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4067" y="3013502"/>
            <a:ext cx="345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/>
            <a:r>
              <a:rPr lang="ru-RU" sz="2400" b="1" dirty="0">
                <a:solidFill>
                  <a:schemeClr val="bg1"/>
                </a:solidFill>
                <a:ea typeface="PT Sans Regular" charset="-52"/>
                <a:cs typeface="PT Sans Regular" charset="-52"/>
              </a:rPr>
              <a:t>ФОКУС ВНИМАНИЯ</a:t>
            </a:r>
            <a:endParaRPr lang="en-US" sz="2400" b="1" dirty="0">
              <a:solidFill>
                <a:schemeClr val="bg1"/>
              </a:solidFill>
              <a:ea typeface="PT Sans Regular" charset="-52"/>
              <a:cs typeface="PT Sans Regular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88" y="334800"/>
            <a:ext cx="1080000" cy="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E3340-F302-732B-7FE9-8960FAA84F13}"/>
              </a:ext>
            </a:extLst>
          </p:cNvPr>
          <p:cNvSpPr/>
          <p:nvPr/>
        </p:nvSpPr>
        <p:spPr>
          <a:xfrm>
            <a:off x="0" y="3573016"/>
            <a:ext cx="12192000" cy="328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2125" y="0"/>
            <a:ext cx="4080197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8514" y="3350608"/>
            <a:ext cx="3499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СВОБОДНЫЙ ВЫБОР 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СТЕКА ТЕХНОЛОГИЙ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31582" y="4917600"/>
            <a:ext cx="36692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Продукт поставляется со всеми необходимыми компонентами</a:t>
            </a:r>
          </a:p>
          <a:p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Развертывается с помощью </a:t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специальной утилиты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2" y="334800"/>
            <a:ext cx="1080000" cy="1562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20894D-8011-DA1E-3BE6-5E50BAAEB10A}"/>
              </a:ext>
            </a:extLst>
          </p:cNvPr>
          <p:cNvSpPr txBox="1"/>
          <p:nvPr/>
        </p:nvSpPr>
        <p:spPr>
          <a:xfrm>
            <a:off x="334964" y="3853670"/>
            <a:ext cx="748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algn="ctr"/>
            <a:r>
              <a:rPr lang="ru-RU" sz="2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Опыт команды</a:t>
            </a:r>
            <a:br>
              <a:rPr lang="ru-RU" sz="2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на текущем технологическом стеке</a:t>
            </a:r>
            <a:endParaRPr lang="en-US" sz="2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6821A-AEC4-2757-6CAB-405239A2064A}"/>
              </a:ext>
            </a:extLst>
          </p:cNvPr>
          <p:cNvSpPr txBox="1"/>
          <p:nvPr/>
        </p:nvSpPr>
        <p:spPr>
          <a:xfrm>
            <a:off x="4511057" y="5470978"/>
            <a:ext cx="2647489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>
              <a:lnSpc>
                <a:spcPts val="3220"/>
              </a:lnSpc>
            </a:pPr>
            <a:r>
              <a:rPr lang="ru-RU" sz="9600" b="1" dirty="0">
                <a:solidFill>
                  <a:srgbClr val="F1933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300</a:t>
            </a:r>
          </a:p>
          <a:p>
            <a:pPr marL="14288">
              <a:lnSpc>
                <a:spcPts val="3220"/>
              </a:lnSpc>
            </a:pPr>
            <a:r>
              <a:rPr lang="ru-RU" sz="2400" dirty="0">
                <a:solidFill>
                  <a:srgbClr val="F1933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человеко-лет</a:t>
            </a:r>
            <a:endParaRPr lang="en-US" sz="2400" dirty="0">
              <a:solidFill>
                <a:srgbClr val="F1933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2B8BC0-2BA6-B5AB-3B41-E065800E640D}"/>
              </a:ext>
            </a:extLst>
          </p:cNvPr>
          <p:cNvSpPr txBox="1"/>
          <p:nvPr/>
        </p:nvSpPr>
        <p:spPr>
          <a:xfrm rot="16200000">
            <a:off x="3788231" y="5164416"/>
            <a:ext cx="9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288"/>
            <a:r>
              <a:rPr lang="ru-RU" sz="2400" dirty="0">
                <a:solidFill>
                  <a:srgbClr val="F19335"/>
                </a:solidFill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более</a:t>
            </a:r>
            <a:endParaRPr lang="en-US" sz="2400" dirty="0">
              <a:solidFill>
                <a:srgbClr val="F19335"/>
              </a:solidFill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5E2955-703D-C5D2-ED91-FBC2832A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048" y="4954197"/>
            <a:ext cx="2376041" cy="15840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83827B-5B76-77A4-A889-3BFA466ED42B}"/>
              </a:ext>
            </a:extLst>
          </p:cNvPr>
          <p:cNvSpPr txBox="1"/>
          <p:nvPr/>
        </p:nvSpPr>
        <p:spPr>
          <a:xfrm>
            <a:off x="1388134" y="426963"/>
            <a:ext cx="587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GB" sz="2400" b="1" dirty="0" err="1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Comindware</a:t>
            </a:r>
            <a:r>
              <a:rPr lang="ru-RU" sz="2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Business Application Platform</a:t>
            </a:r>
            <a:endParaRPr lang="en-US" sz="2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1427F6-6C1E-5414-605C-875039060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98" y="1723479"/>
            <a:ext cx="482600" cy="4826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6FDF72A-90DC-B489-CABD-EABB0488C12D}"/>
              </a:ext>
            </a:extLst>
          </p:cNvPr>
          <p:cNvSpPr txBox="1"/>
          <p:nvPr/>
        </p:nvSpPr>
        <p:spPr>
          <a:xfrm>
            <a:off x="1095999" y="1970891"/>
            <a:ext cx="304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распределенная система управления базами данных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Elastic Search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5E3BCB-ED78-9B87-7CDE-4E7E660803D2}"/>
              </a:ext>
            </a:extLst>
          </p:cNvPr>
          <p:cNvSpPr txBox="1"/>
          <p:nvPr/>
        </p:nvSpPr>
        <p:spPr>
          <a:xfrm>
            <a:off x="1095999" y="1549984"/>
            <a:ext cx="3658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Windows + IIS</a:t>
            </a:r>
            <a:endParaRPr lang="en-US" sz="1800" dirty="0">
              <a:ea typeface="PT Sans" charset="-52"/>
              <a:cs typeface="PT Sans" charset="-52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256259-77F4-0D30-726E-A53F58CC6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36" y="2843070"/>
            <a:ext cx="2400300" cy="19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61A6CFE-CE04-D6D1-3153-30FEED1FDF36}"/>
              </a:ext>
            </a:extLst>
          </p:cNvPr>
          <p:cNvSpPr txBox="1"/>
          <p:nvPr/>
        </p:nvSpPr>
        <p:spPr>
          <a:xfrm>
            <a:off x="5054845" y="1970891"/>
            <a:ext cx="266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ru-RU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для высокопроизводительных вычислений — </a:t>
            </a:r>
            <a:r>
              <a:rPr lang="en-GB" sz="14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Apache Ignite</a:t>
            </a:r>
            <a:endParaRPr lang="ru-RU" sz="1400" dirty="0">
              <a:latin typeface="Calibri" panose="020F0502020204030204" pitchFamily="34" charset="0"/>
              <a:ea typeface="PT Sans Regular" charset="-52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8B40C0-49E6-AC62-30A9-FF9D8042B383}"/>
              </a:ext>
            </a:extLst>
          </p:cNvPr>
          <p:cNvSpPr txBox="1"/>
          <p:nvPr/>
        </p:nvSpPr>
        <p:spPr>
          <a:xfrm>
            <a:off x="5054844" y="1549984"/>
            <a:ext cx="3057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latin typeface="Calibri" panose="020F0502020204030204" pitchFamily="34" charset="0"/>
                <a:ea typeface="PT Sans Regular" charset="-52"/>
                <a:cs typeface="Calibri" panose="020F0502020204030204" pitchFamily="34" charset="0"/>
              </a:rPr>
              <a:t>Linux + Nginx</a:t>
            </a:r>
            <a:endParaRPr lang="en-US" sz="1800" dirty="0">
              <a:ea typeface="PT Sans" charset="-52"/>
              <a:cs typeface="PT Sans" charset="-5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C6C9DAF-5C99-53A9-C9F0-25B95943C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616" y="1723479"/>
            <a:ext cx="393700" cy="469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3766AB-DA93-FA4E-6748-29F400D5E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280" y="2843070"/>
            <a:ext cx="2146300" cy="2159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978FEB-48C8-38B8-1944-6A700EF6B891}"/>
              </a:ext>
            </a:extLst>
          </p:cNvPr>
          <p:cNvCxnSpPr/>
          <p:nvPr/>
        </p:nvCxnSpPr>
        <p:spPr>
          <a:xfrm flipH="1">
            <a:off x="8401050" y="4581525"/>
            <a:ext cx="3455988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56FA48-4FBA-B4E4-9023-E0183576C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"/>
          <a:stretch/>
        </p:blipFill>
        <p:spPr>
          <a:xfrm>
            <a:off x="0" y="-120466"/>
            <a:ext cx="4140997" cy="69827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17A19-2919-4A66-DAFA-B7CC1FA44FF6}"/>
              </a:ext>
            </a:extLst>
          </p:cNvPr>
          <p:cNvSpPr/>
          <p:nvPr/>
        </p:nvSpPr>
        <p:spPr>
          <a:xfrm>
            <a:off x="-4882532" y="4581526"/>
            <a:ext cx="12192000" cy="22764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79875" y="0"/>
            <a:ext cx="8112125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01050" y="2656301"/>
            <a:ext cx="345598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Поддержка 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QR-</a:t>
            </a: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кодов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Рабочие столы пользователей, чаты, обсуждения, комментарии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Редактор диаграмм бизнес-процессов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Онлайн-редактор документов и таблиц с историей изменений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Цифровой двойник предприятия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Ускоренный старт - в среднем 7 дней 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4440238" y="2276475"/>
            <a:ext cx="7381081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19" y="334800"/>
            <a:ext cx="1080000" cy="156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799" y="5242710"/>
            <a:ext cx="338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Comindware</a:t>
            </a:r>
            <a:r>
              <a:rPr lang="en-US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ЭДО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83DCB-8B5B-7CCF-7A8F-C0BEBEEE543B}"/>
              </a:ext>
            </a:extLst>
          </p:cNvPr>
          <p:cNvSpPr/>
          <p:nvPr/>
        </p:nvSpPr>
        <p:spPr>
          <a:xfrm>
            <a:off x="4446999" y="2636838"/>
            <a:ext cx="345598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Настоящие 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low-code </a:t>
            </a: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редакторы интерфейсов, электронных форм и модели данных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Неограниченное количество маршрутов согласования &gt; 1000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Контроль сроков по каждому договору, служебной записке и поручению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Интеграции с </a:t>
            </a:r>
            <a:r>
              <a:rPr lang="ru-RU" sz="14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Диадок</a:t>
            </a: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, Сфера Курьер и  Крипто-Про </a:t>
            </a:r>
            <a:r>
              <a:rPr lang="en-GB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CSP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Мобильное приложение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61A0C-B916-19EC-0281-27B41B5352A6}"/>
              </a:ext>
            </a:extLst>
          </p:cNvPr>
          <p:cNvSpPr/>
          <p:nvPr/>
        </p:nvSpPr>
        <p:spPr>
          <a:xfrm>
            <a:off x="4440239" y="832773"/>
            <a:ext cx="741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Low-code </a:t>
            </a:r>
            <a:r>
              <a:rPr lang="ru-RU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СЭД, основанная на процессном подходе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198CE-D073-BA4D-2A92-B264EACB3DC3}"/>
              </a:ext>
            </a:extLst>
          </p:cNvPr>
          <p:cNvSpPr/>
          <p:nvPr/>
        </p:nvSpPr>
        <p:spPr>
          <a:xfrm>
            <a:off x="4475959" y="1323850"/>
            <a:ext cx="7381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Проверенные средства автоматизации документооборота в масштабах всей компании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50B50-E426-07FF-C225-8A2A8024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038" y="54432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9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E7D2CD-33EB-C1FB-1ED7-F0A6AAE66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066" y="-44424"/>
            <a:ext cx="4608934" cy="69024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817A19-2919-4A66-DAFA-B7CC1FA44FF6}"/>
              </a:ext>
            </a:extLst>
          </p:cNvPr>
          <p:cNvSpPr/>
          <p:nvPr/>
        </p:nvSpPr>
        <p:spPr>
          <a:xfrm>
            <a:off x="8112124" y="4581524"/>
            <a:ext cx="4079875" cy="22764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112124" cy="6858000"/>
          </a:xfrm>
          <a:prstGeom prst="rect">
            <a:avLst/>
          </a:prstGeom>
          <a:solidFill>
            <a:srgbClr val="4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33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3349" y="2666103"/>
            <a:ext cx="345598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Подготовка ТЗ и документации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Администрирование и управление договорами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Анализ закупочного цикла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Контроль работы сотрудников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Генерация отчетов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Адаптация решения «на лету»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Интеграция с другими системами и процессами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Запуск решения за 2-3 дня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Удобное масштабирование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Низкие затраты на доработку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399642" y="2276475"/>
            <a:ext cx="7381081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81" y="334800"/>
            <a:ext cx="1080000" cy="156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3579" y="5027264"/>
            <a:ext cx="3436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Comindware</a:t>
            </a:r>
            <a:endParaRPr lang="en-US" sz="2800" dirty="0">
              <a:solidFill>
                <a:srgbClr val="F5F5F5"/>
              </a:solidFill>
              <a:ea typeface="PT Sans Regular" charset="-52"/>
              <a:cs typeface="PT Sans Regular" charset="-52"/>
            </a:endParaRPr>
          </a:p>
          <a:p>
            <a:pPr algn="ctr"/>
            <a:r>
              <a:rPr lang="ru-RU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Управление</a:t>
            </a:r>
            <a:r>
              <a:rPr lang="en-US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 </a:t>
            </a:r>
            <a:r>
              <a:rPr lang="ru-RU" sz="2800" b="1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Закупками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83DCB-8B5B-7CCF-7A8F-C0BEBEEE543B}"/>
              </a:ext>
            </a:extLst>
          </p:cNvPr>
          <p:cNvSpPr/>
          <p:nvPr/>
        </p:nvSpPr>
        <p:spPr>
          <a:xfrm>
            <a:off x="370681" y="2646640"/>
            <a:ext cx="361908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Автоматизация сквозного бизнес-процесса закупок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Уникальные инструменты для </a:t>
            </a:r>
            <a:br>
              <a:rPr lang="en-US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</a:b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каждого этапа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Готовый портал поставщиков 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Гибкие маршруты согласования документов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Назначение и делегирование задач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Поддержка справочников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Прозрачные процессы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Сбор заявок в режиме одного окна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Торги и конкурсы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Планировщик закупок</a:t>
            </a:r>
          </a:p>
          <a:p>
            <a:pPr marL="284400" indent="-284400">
              <a:spcAft>
                <a:spcPts val="600"/>
              </a:spcAft>
              <a:buFont typeface="Wingdings" charset="2"/>
              <a:buChar char="ü"/>
            </a:pPr>
            <a:r>
              <a:rPr lang="ru-RU" sz="1400" dirty="0">
                <a:solidFill>
                  <a:srgbClr val="F5F5F5"/>
                </a:solidFill>
                <a:ea typeface="PT Sans Regular" charset="-52"/>
                <a:cs typeface="PT Sans Regular" charset="-52"/>
              </a:rPr>
              <a:t>Совместная работа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198CE-D073-BA4D-2A92-B264EACB3DC3}"/>
              </a:ext>
            </a:extLst>
          </p:cNvPr>
          <p:cNvSpPr/>
          <p:nvPr/>
        </p:nvSpPr>
        <p:spPr>
          <a:xfrm>
            <a:off x="399642" y="870902"/>
            <a:ext cx="738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en-GB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SRM-</a:t>
            </a:r>
            <a:r>
              <a:rPr lang="ru-RU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решение, которое на программном уровне </a:t>
            </a:r>
            <a:r>
              <a:rPr lang="ru-RU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поддерживает лучшие </a:t>
            </a:r>
            <a:r>
              <a:rPr lang="ru-RU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практики управления бизнес-процессами в сфере закупок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714E4-E600-DB01-725F-099FDB7A8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038" y="3348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14266</TotalTime>
  <Words>812</Words>
  <Application>Microsoft Macintosh PowerPoint</Application>
  <PresentationFormat>Widescreen</PresentationFormat>
  <Paragraphs>148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PT Sans Regular</vt:lpstr>
      <vt:lpstr>Trebuchet MS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605</cp:revision>
  <cp:lastPrinted>2020-02-04T07:22:06Z</cp:lastPrinted>
  <dcterms:created xsi:type="dcterms:W3CDTF">2019-02-22T12:39:41Z</dcterms:created>
  <dcterms:modified xsi:type="dcterms:W3CDTF">2023-05-22T06:47:55Z</dcterms:modified>
</cp:coreProperties>
</file>