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78" r:id="rId3"/>
    <p:sldId id="279" r:id="rId4"/>
    <p:sldId id="280" r:id="rId5"/>
    <p:sldId id="281" r:id="rId6"/>
    <p:sldId id="282" r:id="rId7"/>
    <p:sldId id="261" r:id="rId8"/>
    <p:sldId id="267" r:id="rId9"/>
    <p:sldId id="265" r:id="rId10"/>
    <p:sldId id="262" r:id="rId11"/>
    <p:sldId id="2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Montserrat ExtraBold" panose="020B0604020202020204" charset="-52"/>
      <p:bold r:id="rId22"/>
      <p:boldItalic r:id="rId23"/>
    </p:embeddedFont>
    <p:embeddedFont>
      <p:font typeface="Montserrat Light" panose="020B0604020202020204" charset="-52"/>
      <p:regular r:id="rId24"/>
      <p:bold r:id="rId25"/>
      <p:italic r:id="rId26"/>
      <p:boldItalic r:id="rId27"/>
    </p:embeddedFont>
    <p:embeddedFont>
      <p:font typeface="Montserrat Medium" panose="020B0604020202020204" charset="-52"/>
      <p:regular r:id="rId28"/>
      <p:bold r:id="rId29"/>
      <p:italic r:id="rId30"/>
      <p:boldItalic r:id="rId31"/>
    </p:embeddedFont>
    <p:embeddedFont>
      <p:font typeface="Montserrat SemiBold" panose="020B0604020202020204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40241C-6BD1-4427-B828-625BBB395873}">
  <a:tblStyle styleId="{3840241C-6BD1-4427-B828-625BBB3958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2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3a3dc9f2b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13a3dc9f2b_0_15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13a3dc9f2b_0_15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3a3dc9f2b_0_4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13a3dc9f2b_0_4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13a3dc9f2b_0_4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213a3dc9f2b_0_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3a3dc9f2b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13a3dc9f2b_0_16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10 min</a:t>
            </a:r>
            <a:endParaRPr/>
          </a:p>
        </p:txBody>
      </p:sp>
      <p:sp>
        <p:nvSpPr>
          <p:cNvPr id="301" name="Google Shape;301;g213a3dc9f2b_0_160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First Template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408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13a3dc9f2b_0_16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213a3dc9f2b_0_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632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3a3dc9f2b_0_1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13a3dc9f2b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39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3a3dc9f2b_0_4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если есть конкретная задача/запрос: определить препятствие и решение</a:t>
            </a:r>
            <a:endParaRPr/>
          </a:p>
        </p:txBody>
      </p:sp>
      <p:sp>
        <p:nvSpPr>
          <p:cNvPr id="178" name="Google Shape;178;g213a3dc9f2b_0_4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70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3a3dc9f2b_0_4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13a3dc9f2b_0_4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552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89541b9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289541b90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289541b90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91109d7a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2291109d7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3a3dc9f2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13a3dc9f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://glowbyteconsulting.com/" TargetMode="External"/><Relationship Id="rId4" Type="http://schemas.openxmlformats.org/officeDocument/2006/relationships/hyperlink" Target="mailto:georgiy.rzhavin@glowbyteconsulting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news.ru/reviews/analitika_30_20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image" Target="../media/image27.jp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0"/>
            <a:ext cx="9160935" cy="51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748605" y="2571750"/>
            <a:ext cx="4572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2300" dirty="0">
                <a:latin typeface="Montserrat"/>
                <a:ea typeface="Montserrat"/>
                <a:cs typeface="Montserrat"/>
                <a:sym typeface="Montserrat"/>
              </a:rPr>
              <a:t>Есть ли место быстрым победам в BPM?</a:t>
            </a:r>
            <a:endParaRPr sz="1900" b="0" i="0" u="none" strike="noStrike" cap="none" baseline="30000" dirty="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15" y="1419087"/>
            <a:ext cx="2717541" cy="106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115" y="3399968"/>
            <a:ext cx="1455838" cy="145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5080708" y="0"/>
            <a:ext cx="4074600" cy="51123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60" name="Google Shape;160;p23"/>
          <p:cNvGrpSpPr/>
          <p:nvPr/>
        </p:nvGrpSpPr>
        <p:grpSpPr>
          <a:xfrm>
            <a:off x="5281711" y="995849"/>
            <a:ext cx="6470643" cy="4037142"/>
            <a:chOff x="3935760" y="607021"/>
            <a:chExt cx="7547699" cy="4709136"/>
          </a:xfrm>
        </p:grpSpPr>
        <p:pic>
          <p:nvPicPr>
            <p:cNvPr id="161" name="Google Shape;16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5760" y="607021"/>
              <a:ext cx="7547699" cy="4709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47928" y="1268760"/>
              <a:ext cx="4436552" cy="24955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23"/>
          <p:cNvSpPr/>
          <p:nvPr/>
        </p:nvSpPr>
        <p:spPr>
          <a:xfrm>
            <a:off x="5080708" y="0"/>
            <a:ext cx="4074600" cy="51123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661449" y="305625"/>
            <a:ext cx="7796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2700"/>
              <a:buFont typeface="Montserrat"/>
              <a:buNone/>
            </a:pPr>
            <a:r>
              <a:rPr lang="ru" sz="2700" b="1">
                <a:solidFill>
                  <a:srgbClr val="50565E"/>
                </a:solidFill>
                <a:latin typeface="Montserrat"/>
                <a:ea typeface="Montserrat"/>
                <a:cs typeface="Montserrat"/>
                <a:sym typeface="Montserrat"/>
              </a:rPr>
              <a:t>Когда нужен анализ процессов?</a:t>
            </a:r>
            <a:endParaRPr sz="2700" b="0" i="0" u="none" strike="noStrike" cap="none">
              <a:solidFill>
                <a:srgbClr val="5056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27875" y="967575"/>
            <a:ext cx="57300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Процесс перестал достигать цели (показателей)/выполнять свою функцию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Трудно определить источник проблем, вызывающих снижение эффективности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В процессе возникают повторяющиеся сбои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Возникла потребность в улучшении, но не понятно с чего начать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Нужно конкретизировать проблемы и распределить ответственность за их решение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Ограничения для проекта:</a:t>
            </a:r>
            <a:endParaRPr b="1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Процесс не должны быть новым для компании или уже находящимся в состоянии изменений</a:t>
            </a: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rgbClr val="1F4D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1F4D4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" y="-37806"/>
            <a:ext cx="9742319" cy="52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38"/>
          <p:cNvGrpSpPr/>
          <p:nvPr/>
        </p:nvGrpSpPr>
        <p:grpSpPr>
          <a:xfrm>
            <a:off x="645273" y="698821"/>
            <a:ext cx="4270665" cy="3129641"/>
            <a:chOff x="1271409" y="2130688"/>
            <a:chExt cx="5473808" cy="3147265"/>
          </a:xfrm>
        </p:grpSpPr>
        <p:sp>
          <p:nvSpPr>
            <p:cNvPr id="474" name="Google Shape;474;p38"/>
            <p:cNvSpPr/>
            <p:nvPr/>
          </p:nvSpPr>
          <p:spPr>
            <a:xfrm>
              <a:off x="1337418" y="3790121"/>
              <a:ext cx="54078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" sz="15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EMAIL</a:t>
              </a:r>
              <a:endParaRPr sz="1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georgiy.rzhavin@glowbyteconsulting.com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337420" y="4600853"/>
              <a:ext cx="26316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" sz="15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ТЕЛЕФОН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r>
                <a:rPr lang="ru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+7 (916) 823-74-99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271464" y="2130688"/>
              <a:ext cx="33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" sz="30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КОНТАКТЫ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7" name="Google Shape;477;p38"/>
            <p:cNvGrpSpPr/>
            <p:nvPr/>
          </p:nvGrpSpPr>
          <p:grpSpPr>
            <a:xfrm>
              <a:off x="1271409" y="2993600"/>
              <a:ext cx="4718728" cy="693448"/>
              <a:chOff x="4079775" y="3052101"/>
              <a:chExt cx="4707900" cy="693448"/>
            </a:xfrm>
          </p:grpSpPr>
          <p:sp>
            <p:nvSpPr>
              <p:cNvPr id="478" name="Google Shape;478;p38"/>
              <p:cNvSpPr/>
              <p:nvPr/>
            </p:nvSpPr>
            <p:spPr>
              <a:xfrm>
                <a:off x="4079775" y="3052101"/>
                <a:ext cx="4707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ru" sz="1500" b="1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РУКОВОДИТЕЛЬ НАПРАВЛЕНИЯ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4079776" y="3345349"/>
                <a:ext cx="4310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Георгий Ржавин</a:t>
                </a:r>
                <a:endParaRPr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80" name="Google Shape;480;p38"/>
          <p:cNvSpPr/>
          <p:nvPr/>
        </p:nvSpPr>
        <p:spPr>
          <a:xfrm>
            <a:off x="687076" y="4192794"/>
            <a:ext cx="32403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http://glowbyteconsulting.com/</a:t>
            </a:r>
            <a:r>
              <a:rPr lang="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687080" y="3920512"/>
            <a:ext cx="2431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САЙТ</a:t>
            </a:r>
            <a:r>
              <a:rPr lang="ru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КОМПАНИИ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10;p17">
            <a:extLst>
              <a:ext uri="{FF2B5EF4-FFF2-40B4-BE49-F238E27FC236}">
                <a16:creationId xmlns:a16="http://schemas.microsoft.com/office/drawing/2014/main" id="{536B0FEE-8CA5-113D-0A5B-ED08D30438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4501" y="2571744"/>
            <a:ext cx="1455838" cy="145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>
            <a:off x="-18051" y="-19551"/>
            <a:ext cx="3174600" cy="2817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</a:pP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6185377" y="1448262"/>
            <a:ext cx="2958600" cy="1350000"/>
          </a:xfrm>
          <a:prstGeom prst="rect">
            <a:avLst/>
          </a:prstGeom>
          <a:solidFill>
            <a:srgbClr val="FE6A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3156559" y="-20538"/>
            <a:ext cx="3013800" cy="28188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8413880" y="6643769"/>
            <a:ext cx="1235100" cy="1193100"/>
          </a:xfrm>
          <a:prstGeom prst="rect">
            <a:avLst/>
          </a:prstGeom>
          <a:solidFill>
            <a:srgbClr val="A182D8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Montserrat ExtraBold"/>
              <a:buNone/>
            </a:pPr>
            <a:r>
              <a:rPr lang="ru" sz="41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</a:t>
            </a:r>
            <a:endParaRPr sz="41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Офисов</a:t>
            </a:r>
            <a:endParaRPr sz="14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6187344" y="10824"/>
            <a:ext cx="1470300" cy="1418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7670910" y="10824"/>
            <a:ext cx="1460400" cy="1418100"/>
          </a:xfrm>
          <a:prstGeom prst="rect">
            <a:avLst/>
          </a:prstGeom>
          <a:solidFill>
            <a:srgbClr val="FE6A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Light"/>
              <a:buNone/>
            </a:pPr>
            <a:endParaRPr sz="41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" y="2817813"/>
            <a:ext cx="4637262" cy="23186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/>
          <p:nvPr/>
        </p:nvSpPr>
        <p:spPr>
          <a:xfrm>
            <a:off x="6195975" y="3835483"/>
            <a:ext cx="2959200" cy="131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4654501" y="2817813"/>
            <a:ext cx="1512000" cy="998100"/>
          </a:xfrm>
          <a:prstGeom prst="rect">
            <a:avLst/>
          </a:prstGeom>
          <a:solidFill>
            <a:srgbClr val="337D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2" name="Google Shape;312;p30"/>
          <p:cNvSpPr/>
          <p:nvPr/>
        </p:nvSpPr>
        <p:spPr>
          <a:xfrm>
            <a:off x="523519" y="316029"/>
            <a:ext cx="2109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ExtraBold"/>
              <a:buNone/>
            </a:pPr>
            <a:r>
              <a:rPr lang="ru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80+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306774" y="1669709"/>
            <a:ext cx="2543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lang="ru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индустрии: </a:t>
            </a: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банки, телеком, </a:t>
            </a: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ритейл, производство</a:t>
            </a: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6430763" y="3914269"/>
            <a:ext cx="24897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Клиенты в</a:t>
            </a:r>
            <a:endParaRPr sz="15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4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 </a:t>
            </a:r>
            <a:r>
              <a:rPr lang="ru" sz="15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странах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0"/>
          <p:cNvSpPr txBox="1"/>
          <p:nvPr/>
        </p:nvSpPr>
        <p:spPr>
          <a:xfrm>
            <a:off x="4648644" y="2982016"/>
            <a:ext cx="1509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Офисы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 Light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</a:t>
            </a:r>
            <a:r>
              <a:rPr lang="ru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ru" sz="2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странах</a:t>
            </a:r>
            <a:endParaRPr sz="1500" b="1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6253059" y="1669709"/>
            <a:ext cx="2823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партнеры:</a:t>
            </a: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SAS, Tableau, Teradata, Yandex, IBM, AWS, Microsoft, SAP, Salesforce</a:t>
            </a: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3261828" y="1669709"/>
            <a:ext cx="28182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 протяжении более 6 лет cогласно </a:t>
            </a:r>
            <a:r>
              <a:rPr lang="ru" sz="1500" b="0" i="0" u="sng" strike="noStrike" cap="non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рейтингу Cnews </a:t>
            </a:r>
            <a:endParaRPr sz="15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baseline="300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3998699" y="213341"/>
            <a:ext cx="1344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№1</a:t>
            </a:r>
            <a:endParaRPr sz="5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3610928" y="951570"/>
            <a:ext cx="2120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 услугам BI и Big Data</a:t>
            </a:r>
            <a:br>
              <a:rPr lang="ru" sz="1200" b="1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ru" sz="1200" b="1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 России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7974378" y="293816"/>
            <a:ext cx="877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ru" sz="4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7594712" y="951570"/>
            <a:ext cx="1569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технологических партнеров</a:t>
            </a:r>
            <a:endParaRPr sz="1100"/>
          </a:p>
        </p:txBody>
      </p:sp>
      <p:sp>
        <p:nvSpPr>
          <p:cNvPr id="322" name="Google Shape;322;p30"/>
          <p:cNvSpPr txBox="1"/>
          <p:nvPr/>
        </p:nvSpPr>
        <p:spPr>
          <a:xfrm>
            <a:off x="6296314" y="293816"/>
            <a:ext cx="1347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ru" sz="4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2.0k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6360987" y="951570"/>
            <a:ext cx="1189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сотрудников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747499" y="951570"/>
            <a:ext cx="166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крупных клиентов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5" name="Google Shape;325;p30"/>
          <p:cNvSpPr/>
          <p:nvPr/>
        </p:nvSpPr>
        <p:spPr>
          <a:xfrm rot="10800000">
            <a:off x="8298356" y="1435248"/>
            <a:ext cx="253200" cy="21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Light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6" name="Google Shape;326;p30"/>
          <p:cNvSpPr/>
          <p:nvPr/>
        </p:nvSpPr>
        <p:spPr>
          <a:xfrm>
            <a:off x="4694793" y="3835481"/>
            <a:ext cx="14256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Россия</a:t>
            </a:r>
            <a:endParaRPr sz="15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Беларусь</a:t>
            </a:r>
            <a:endParaRPr sz="15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Казахстан</a:t>
            </a:r>
            <a:endParaRPr sz="15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7" name="Google Shape;327;p30"/>
          <p:cNvSpPr/>
          <p:nvPr/>
        </p:nvSpPr>
        <p:spPr>
          <a:xfrm>
            <a:off x="6419869" y="2748075"/>
            <a:ext cx="24897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7D76"/>
              </a:buClr>
              <a:buSzPts val="1500"/>
              <a:buFont typeface="Montserrat Light"/>
              <a:buNone/>
            </a:pPr>
            <a:r>
              <a:rPr lang="ru" sz="45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ru"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бизнес направлений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49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/>
        </p:nvSpPr>
        <p:spPr>
          <a:xfrm>
            <a:off x="-387893" y="1331392"/>
            <a:ext cx="3462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Клиентская Аналитика 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 Автоматизация Маркетинга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-196854" y="2010916"/>
            <a:ext cx="26943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Операционный CRM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Аналитический CRM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Marketing Service Provider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Digital marketing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527057" y="2919421"/>
            <a:ext cx="2012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Customer Experience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184031" y="3444958"/>
            <a:ext cx="25383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Хранилища Данных (DWH)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-23137" y="4236152"/>
            <a:ext cx="33990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Business Intelligence (BI)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5738207" y="1343076"/>
            <a:ext cx="4005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Risk Management &amp; Compliance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6171558" y="1952678"/>
            <a:ext cx="264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Advanced Analytics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6329801" y="2310973"/>
            <a:ext cx="3413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Финансовая Аналитика (FI)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6342058" y="2735702"/>
            <a:ext cx="3413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Техническая Поддержка Внедряемых Решений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6271352" y="3397262"/>
            <a:ext cx="32406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Производственная Аналитика 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(IoT)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2" name="Google Shape;342;p31"/>
          <p:cNvSpPr txBox="1"/>
          <p:nvPr/>
        </p:nvSpPr>
        <p:spPr>
          <a:xfrm>
            <a:off x="5661626" y="4302991"/>
            <a:ext cx="41586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Business Process Management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2223887" y="249492"/>
            <a:ext cx="46962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A00"/>
              </a:buClr>
              <a:buSzPts val="2600"/>
              <a:buFont typeface="Montserrat SemiBold"/>
              <a:buNone/>
            </a:pPr>
            <a:r>
              <a:rPr lang="ru" sz="2600" b="1" i="0" u="none" strike="noStrike" cap="none">
                <a:solidFill>
                  <a:srgbClr val="FE6A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НАПРАВЛЕНИЯ БИЗНЕСА</a:t>
            </a:r>
            <a:endParaRPr sz="2600" b="1" i="0" u="none" strike="noStrike" cap="none">
              <a:solidFill>
                <a:srgbClr val="FE6A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4" name="Google Shape;344;p31"/>
          <p:cNvSpPr/>
          <p:nvPr/>
        </p:nvSpPr>
        <p:spPr>
          <a:xfrm rot="7140675">
            <a:off x="2651563" y="1088558"/>
            <a:ext cx="3658903" cy="3658903"/>
          </a:xfrm>
          <a:prstGeom prst="arc">
            <a:avLst>
              <a:gd name="adj1" fmla="val 11536498"/>
              <a:gd name="adj2" fmla="val 6420783"/>
            </a:avLst>
          </a:prstGeom>
          <a:noFill/>
          <a:ln w="9525" cap="flat" cmpd="sng">
            <a:solidFill>
              <a:srgbClr val="FE6A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555" y="1046478"/>
            <a:ext cx="3901540" cy="390154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1"/>
          <p:cNvSpPr/>
          <p:nvPr/>
        </p:nvSpPr>
        <p:spPr>
          <a:xfrm>
            <a:off x="2812094" y="1952324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3179255" y="1499401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2586076" y="3012355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1"/>
          <p:cNvSpPr/>
          <p:nvPr/>
        </p:nvSpPr>
        <p:spPr>
          <a:xfrm>
            <a:off x="2723920" y="3557739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1"/>
          <p:cNvSpPr/>
          <p:nvPr/>
        </p:nvSpPr>
        <p:spPr>
          <a:xfrm>
            <a:off x="3360544" y="4336181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5492803" y="4349357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6144422" y="3453420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6235037" y="2831637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6171558" y="2395032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5981777" y="1952324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5589478" y="1438192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2964029" y="3987287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5883950" y="3915542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4429823" y="4681616"/>
            <a:ext cx="148800" cy="1488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817094" y="3867212"/>
            <a:ext cx="2049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Process Intelligence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5933190" y="3819455"/>
            <a:ext cx="2986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Robotic process automation (RPA)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3179255" y="4768570"/>
            <a:ext cx="2470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Value Added Reseller (VAR)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88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/>
        </p:nvSpPr>
        <p:spPr>
          <a:xfrm>
            <a:off x="602967" y="145171"/>
            <a:ext cx="5784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 i="0" u="none" strike="noStrike" cap="none">
                <a:solidFill>
                  <a:srgbClr val="FE6A00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клиенты</a:t>
            </a:r>
            <a:endParaRPr sz="1100"/>
          </a:p>
        </p:txBody>
      </p:sp>
      <p:pic>
        <p:nvPicPr>
          <p:cNvPr id="368" name="Google Shape;368;p32" descr="Бренд Тинькоф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55" y="1511326"/>
            <a:ext cx="1033112" cy="74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 descr="Изображения нового логотипа Сбербанка России | МОСОХОТ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55" y="1018475"/>
            <a:ext cx="1225039" cy="32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886" y="821435"/>
            <a:ext cx="724282" cy="71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2" descr="логотип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5469" y="998243"/>
            <a:ext cx="1457084" cy="36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31911" y="943385"/>
            <a:ext cx="1457082" cy="4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 descr="СберСпасибо"/>
          <p:cNvPicPr preferRelativeResize="0"/>
          <p:nvPr/>
        </p:nvPicPr>
        <p:blipFill rotWithShape="1">
          <a:blip r:embed="rId8">
            <a:alphaModFix/>
          </a:blip>
          <a:srcRect l="9384" t="24636" r="9433" b="20297"/>
          <a:stretch/>
        </p:blipFill>
        <p:spPr>
          <a:xfrm>
            <a:off x="2377197" y="1016639"/>
            <a:ext cx="1080422" cy="32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 descr="Ренессанс Страхование — Википедия"/>
          <p:cNvPicPr preferRelativeResize="0"/>
          <p:nvPr/>
        </p:nvPicPr>
        <p:blipFill rotWithShape="1">
          <a:blip r:embed="rId9">
            <a:alphaModFix/>
          </a:blip>
          <a:srcRect t="17758" b="17713"/>
          <a:stretch/>
        </p:blipFill>
        <p:spPr>
          <a:xfrm>
            <a:off x="2284209" y="1762643"/>
            <a:ext cx="1320054" cy="33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 descr="Фирменный стиль. Официальный информационный сайт Ростелеком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99886" y="1669724"/>
            <a:ext cx="1230086" cy="4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 descr="Корпоративный стиль"/>
          <p:cNvPicPr preferRelativeResize="0"/>
          <p:nvPr/>
        </p:nvPicPr>
        <p:blipFill rotWithShape="1">
          <a:blip r:embed="rId11">
            <a:alphaModFix/>
          </a:blip>
          <a:srcRect t="24789" b="25612"/>
          <a:stretch/>
        </p:blipFill>
        <p:spPr>
          <a:xfrm>
            <a:off x="5414105" y="1681260"/>
            <a:ext cx="1157333" cy="40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 descr="Логотип банка Открытие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04053" y="1554889"/>
            <a:ext cx="1853280" cy="66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77197" y="2437361"/>
            <a:ext cx="941488" cy="33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 descr="Логотип Uralsib (Уралсиб) / Банки и финансы / TopLogos.ru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99886" y="2411511"/>
            <a:ext cx="1208046" cy="38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2" descr="Газпромбанк логотип ПНГ на Прозрачном Фоне • Скачать PNG Газпромбанк логотип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95469" y="2437361"/>
            <a:ext cx="1465715" cy="33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43535" y="2484852"/>
            <a:ext cx="1450121" cy="24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2" descr="Норникель — Википедия"/>
          <p:cNvPicPr preferRelativeResize="0"/>
          <p:nvPr/>
        </p:nvPicPr>
        <p:blipFill rotWithShape="1">
          <a:blip r:embed="rId17">
            <a:alphaModFix/>
          </a:blip>
          <a:srcRect t="29796" b="31899"/>
          <a:stretch/>
        </p:blipFill>
        <p:spPr>
          <a:xfrm>
            <a:off x="510549" y="3147331"/>
            <a:ext cx="1497646" cy="3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2" descr="Аудитория - ИТАПК"/>
          <p:cNvPicPr preferRelativeResize="0"/>
          <p:nvPr/>
        </p:nvPicPr>
        <p:blipFill rotWithShape="1">
          <a:blip r:embed="rId18">
            <a:alphaModFix/>
          </a:blip>
          <a:srcRect b="31034"/>
          <a:stretch/>
        </p:blipFill>
        <p:spPr>
          <a:xfrm>
            <a:off x="2377197" y="3072649"/>
            <a:ext cx="1346103" cy="3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99886" y="3192981"/>
            <a:ext cx="1196255" cy="21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2" descr="Почта Банк - кредиты наличными от 5,9%, банковские карты, вклады и  сберегательные счета, платежи и переводы, офисы и банкоматы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5469" y="3110729"/>
            <a:ext cx="780496" cy="38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 descr="Хоум Кредит Банк обновляет логотип 18.07.2017 | Банки.ру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131911" y="3051986"/>
            <a:ext cx="698870" cy="49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95955" y="3814055"/>
            <a:ext cx="1497645" cy="3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2" descr="Корпоративный стиль - Москва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377197" y="3747735"/>
            <a:ext cx="1199165" cy="44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2" descr="Логотип Akado (Акадо) / Телекоммуникации / TopLogos.ru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795275" y="3799401"/>
            <a:ext cx="1491676" cy="33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495469" y="3842657"/>
            <a:ext cx="1338333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2" descr="Логотип UniCredit Bank (ЮниКредит Банк) / Банки и финансы / TopLogos.ru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31911" y="3833449"/>
            <a:ext cx="1450120" cy="26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 descr="Логотипы и брендинг"/>
          <p:cNvPicPr preferRelativeResize="0"/>
          <p:nvPr/>
        </p:nvPicPr>
        <p:blipFill rotWithShape="1">
          <a:blip r:embed="rId27">
            <a:alphaModFix/>
          </a:blip>
          <a:srcRect l="21392" t="34105" r="23840" b="32530"/>
          <a:stretch/>
        </p:blipFill>
        <p:spPr>
          <a:xfrm>
            <a:off x="602967" y="4474768"/>
            <a:ext cx="1242864" cy="39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2" descr="Супрематический логотип и обои для смарт-часов: «Росгосстрах» отметит  юбилей ребрендингом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377197" y="4430168"/>
            <a:ext cx="1171514" cy="48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899886" y="4552409"/>
            <a:ext cx="1516102" cy="24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5495469" y="4490522"/>
            <a:ext cx="1516102" cy="36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 descr="Фирменный стиль | Банк России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131911" y="4486538"/>
            <a:ext cx="1472682" cy="37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 descr="САО ВСК - адрес, центральный офис, телефоны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95955" y="2415332"/>
            <a:ext cx="1319180" cy="38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666734" y="2044698"/>
            <a:ext cx="30819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en-US" sz="8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RPA</a:t>
            </a:r>
            <a:endParaRPr sz="8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5819725" y="2019519"/>
            <a:ext cx="296102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8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BPM</a:t>
            </a:r>
            <a:endParaRPr sz="8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81;p25">
            <a:extLst>
              <a:ext uri="{FF2B5EF4-FFF2-40B4-BE49-F238E27FC236}">
                <a16:creationId xmlns:a16="http://schemas.microsoft.com/office/drawing/2014/main" id="{66638563-3418-84E5-A413-2110147C6633}"/>
              </a:ext>
            </a:extLst>
          </p:cNvPr>
          <p:cNvSpPr txBox="1"/>
          <p:nvPr/>
        </p:nvSpPr>
        <p:spPr>
          <a:xfrm>
            <a:off x="3627326" y="2020566"/>
            <a:ext cx="906326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en-US" sz="8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sz="8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82;p25">
            <a:extLst>
              <a:ext uri="{FF2B5EF4-FFF2-40B4-BE49-F238E27FC236}">
                <a16:creationId xmlns:a16="http://schemas.microsoft.com/office/drawing/2014/main" id="{ECD97B7D-66D2-B663-D033-11B3A4A5D58A}"/>
              </a:ext>
            </a:extLst>
          </p:cNvPr>
          <p:cNvSpPr txBox="1"/>
          <p:nvPr/>
        </p:nvSpPr>
        <p:spPr>
          <a:xfrm>
            <a:off x="4581726" y="2019519"/>
            <a:ext cx="879612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8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8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88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5080708" y="0"/>
            <a:ext cx="4074600" cy="51123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60" name="Google Shape;160;p23"/>
          <p:cNvGrpSpPr/>
          <p:nvPr/>
        </p:nvGrpSpPr>
        <p:grpSpPr>
          <a:xfrm>
            <a:off x="5281711" y="995849"/>
            <a:ext cx="6470643" cy="4037142"/>
            <a:chOff x="3935760" y="607021"/>
            <a:chExt cx="7547699" cy="4709136"/>
          </a:xfrm>
        </p:grpSpPr>
        <p:pic>
          <p:nvPicPr>
            <p:cNvPr id="161" name="Google Shape;16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5760" y="607021"/>
              <a:ext cx="7547699" cy="4709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47928" y="1268760"/>
              <a:ext cx="4436552" cy="24955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23"/>
          <p:cNvSpPr/>
          <p:nvPr/>
        </p:nvSpPr>
        <p:spPr>
          <a:xfrm>
            <a:off x="5080708" y="0"/>
            <a:ext cx="4074600" cy="51123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661449" y="305625"/>
            <a:ext cx="7796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2700"/>
              <a:buFont typeface="Montserrat"/>
              <a:buNone/>
            </a:pPr>
            <a:r>
              <a:rPr lang="ru-RU" sz="2700" b="1" dirty="0">
                <a:solidFill>
                  <a:srgbClr val="50565E"/>
                </a:solidFill>
                <a:latin typeface="Montserrat"/>
                <a:ea typeface="Arial"/>
                <a:cs typeface="Arial"/>
                <a:sym typeface="Montserrat"/>
              </a:rPr>
              <a:t>А как на самом деле?</a:t>
            </a:r>
            <a:endParaRPr sz="2700" b="0" i="0" u="none" strike="noStrike" cap="none" dirty="0">
              <a:solidFill>
                <a:srgbClr val="5056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27875" y="967575"/>
            <a:ext cx="5730000" cy="31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en-US" dirty="0">
                <a:solidFill>
                  <a:srgbClr val="1F4D48"/>
                </a:solidFill>
                <a:latin typeface="Montserrat"/>
                <a:ea typeface="Montserrat"/>
                <a:cs typeface="Montserrat"/>
                <a:sym typeface="Montserrat"/>
              </a:rPr>
              <a:t>BPM + RPA</a:t>
            </a:r>
            <a:endParaRPr lang="ru-RU" dirty="0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1F4D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-RU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Классический </a:t>
            </a:r>
            <a:r>
              <a:rPr lang="en-US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RPA</a:t>
            </a:r>
            <a:r>
              <a:rPr lang="ru-RU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 проект</a:t>
            </a: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4960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endParaRPr lang="ru-RU" dirty="0">
              <a:solidFill>
                <a:srgbClr val="4960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FE6A00"/>
              </a:buClr>
              <a:buSzPts val="1400"/>
              <a:buFont typeface="Montserrat"/>
              <a:buChar char="●"/>
            </a:pPr>
            <a:r>
              <a:rPr lang="ru-RU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Классический </a:t>
            </a:r>
            <a:r>
              <a:rPr lang="en-US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BPM</a:t>
            </a:r>
            <a:r>
              <a:rPr lang="ru-RU" dirty="0">
                <a:solidFill>
                  <a:srgbClr val="49605E"/>
                </a:solidFill>
                <a:latin typeface="Montserrat"/>
                <a:ea typeface="Montserrat"/>
                <a:cs typeface="Montserrat"/>
                <a:sym typeface="Montserrat"/>
              </a:rPr>
              <a:t>-проект = ЗОЖ</a:t>
            </a:r>
            <a:endParaRPr dirty="0">
              <a:solidFill>
                <a:srgbClr val="4960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rgbClr val="1F4D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1F4D48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7157047-22A3-A535-51C4-E2648B32D383}"/>
              </a:ext>
            </a:extLst>
          </p:cNvPr>
          <p:cNvSpPr/>
          <p:nvPr/>
        </p:nvSpPr>
        <p:spPr>
          <a:xfrm>
            <a:off x="449180" y="1563158"/>
            <a:ext cx="5666072" cy="8534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RPA (</a:t>
            </a:r>
            <a:r>
              <a:rPr lang="ru-RU" dirty="0" err="1"/>
              <a:t>Robotic</a:t>
            </a:r>
            <a:r>
              <a:rPr lang="ru-RU" dirty="0"/>
              <a:t> Process </a:t>
            </a:r>
            <a:r>
              <a:rPr lang="ru-RU" dirty="0" err="1"/>
              <a:t>Automation</a:t>
            </a:r>
            <a:r>
              <a:rPr lang="ru-RU" dirty="0"/>
              <a:t>, роботизация процессов) – это программные роботы (их также называют ботами), имитирующие действия, выполняемые людьми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C517B-EE2C-2CD7-F9A4-D1420125AD9B}"/>
              </a:ext>
            </a:extLst>
          </p:cNvPr>
          <p:cNvSpPr txBox="1"/>
          <p:nvPr/>
        </p:nvSpPr>
        <p:spPr>
          <a:xfrm>
            <a:off x="879668" y="2998186"/>
            <a:ext cx="37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rgbClr val="FE6A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605E"/>
                </a:solidFill>
                <a:latin typeface="Montserrat" panose="00000500000000000000" pitchFamily="2" charset="-52"/>
              </a:rPr>
              <a:t>Длительность – 3 месяца</a:t>
            </a:r>
          </a:p>
          <a:p>
            <a:pPr marL="285750" lvl="8" indent="-285750">
              <a:buClr>
                <a:srgbClr val="FE6A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605E"/>
                </a:solidFill>
                <a:latin typeface="Montserrat" panose="00000500000000000000" pitchFamily="2" charset="-52"/>
              </a:rPr>
              <a:t>Эффект – 2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7902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0"/>
            <a:ext cx="9160935" cy="51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748605" y="2571750"/>
            <a:ext cx="4572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300">
                <a:latin typeface="Montserrat"/>
                <a:ea typeface="Montserrat"/>
                <a:cs typeface="Montserrat"/>
                <a:sym typeface="Montserrat"/>
              </a:rPr>
              <a:t>Экспресс анализ процессов</a:t>
            </a:r>
            <a:endParaRPr sz="1900" b="0" i="0" u="none" strike="noStrike" cap="none" baseline="300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15" y="1419087"/>
            <a:ext cx="2717541" cy="10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/>
        </p:nvSpPr>
        <p:spPr>
          <a:xfrm>
            <a:off x="1013962" y="237692"/>
            <a:ext cx="7116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2700"/>
              <a:buFont typeface="Montserrat"/>
              <a:buNone/>
            </a:pPr>
            <a:r>
              <a:rPr lang="ru-RU" sz="2700" b="1" dirty="0">
                <a:solidFill>
                  <a:srgbClr val="50565E"/>
                </a:solidFill>
                <a:latin typeface="Montserrat"/>
                <a:ea typeface="Arial"/>
                <a:cs typeface="Arial"/>
                <a:sym typeface="Montserrat"/>
              </a:rPr>
              <a:t>Пример проекта в цифрах</a:t>
            </a:r>
            <a:endParaRPr sz="1100" b="0" i="0" u="none" strike="noStrike" cap="none" dirty="0">
              <a:solidFill>
                <a:srgbClr val="5056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384825" y="1314200"/>
            <a:ext cx="26856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Определены форматы отчётов и требуемые показатели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Предоставлены окна для встреч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 кворум на встречах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Быстрая обратная связь и постоянный контакт с лидером проекта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8188925" y="259622"/>
            <a:ext cx="720000" cy="36260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42 дня*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365950" y="922325"/>
            <a:ext cx="2961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ru" sz="1800" b="1">
                <a:solidFill>
                  <a:srgbClr val="187882"/>
                </a:solidFill>
                <a:latin typeface="Montserrat"/>
                <a:ea typeface="Montserrat"/>
                <a:cs typeface="Montserrat"/>
                <a:sym typeface="Montserrat"/>
              </a:rPr>
              <a:t>Действия заказчика:</a:t>
            </a:r>
            <a:endParaRPr sz="1800" b="1" i="0" u="none" strike="noStrike" cap="none">
              <a:solidFill>
                <a:srgbClr val="18788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384825" y="2614688"/>
            <a:ext cx="2477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Заказчику передано:</a:t>
            </a:r>
            <a:endParaRPr sz="1200">
              <a:solidFill>
                <a:srgbClr val="3B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B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3656256" y="875483"/>
            <a:ext cx="2961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ru" sz="1800" b="1">
                <a:solidFill>
                  <a:srgbClr val="FE6A00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Результаты:</a:t>
            </a:r>
            <a:endParaRPr sz="1800" b="1" i="0" u="none" strike="noStrike" cap="none">
              <a:solidFill>
                <a:srgbClr val="FE6A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8188925" y="767197"/>
            <a:ext cx="720000" cy="362600"/>
          </a:xfrm>
          <a:prstGeom prst="flowChartOffpageConnector">
            <a:avLst/>
          </a:prstGeom>
          <a:solidFill>
            <a:srgbClr val="337D76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chemeClr val="dk1"/>
                </a:solidFill>
              </a:rPr>
              <a:t>12 процессов</a:t>
            </a:r>
            <a:endParaRPr sz="700" b="1">
              <a:solidFill>
                <a:schemeClr val="dk1"/>
              </a:solidFill>
            </a:endParaRPr>
          </a:p>
        </p:txBody>
      </p:sp>
      <p:grpSp>
        <p:nvGrpSpPr>
          <p:cNvPr id="283" name="Google Shape;283;p28"/>
          <p:cNvGrpSpPr/>
          <p:nvPr/>
        </p:nvGrpSpPr>
        <p:grpSpPr>
          <a:xfrm>
            <a:off x="3656250" y="1274750"/>
            <a:ext cx="4729350" cy="2548175"/>
            <a:chOff x="4336325" y="1404350"/>
            <a:chExt cx="4729350" cy="2548175"/>
          </a:xfrm>
        </p:grpSpPr>
        <p:pic>
          <p:nvPicPr>
            <p:cNvPr id="284" name="Google Shape;284;p28" title="Диаграмма"/>
            <p:cNvPicPr preferRelativeResize="0"/>
            <p:nvPr/>
          </p:nvPicPr>
          <p:blipFill rotWithShape="1">
            <a:blip r:embed="rId3">
              <a:alphaModFix/>
            </a:blip>
            <a:srcRect b="12861"/>
            <a:stretch/>
          </p:blipFill>
          <p:spPr>
            <a:xfrm>
              <a:off x="4336325" y="1404350"/>
              <a:ext cx="4729350" cy="254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8"/>
            <p:cNvSpPr txBox="1"/>
            <p:nvPr/>
          </p:nvSpPr>
          <p:spPr>
            <a:xfrm>
              <a:off x="4410508" y="1755288"/>
              <a:ext cx="2477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900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Процессная группа 1</a:t>
              </a:r>
              <a:endPara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4410500" y="2440596"/>
              <a:ext cx="2477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900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Процессная группа 2</a:t>
              </a:r>
              <a:endPara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4410683" y="3135463"/>
              <a:ext cx="2477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900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Процессная группа 3</a:t>
              </a:r>
              <a:endPara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8" name="Google Shape;288;p28"/>
          <p:cNvSpPr txBox="1"/>
          <p:nvPr/>
        </p:nvSpPr>
        <p:spPr>
          <a:xfrm>
            <a:off x="365950" y="2942500"/>
            <a:ext cx="3243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Схемы процессов в состоянии“как есть”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Схемы процессов в нотации BPMN 2.0 c комментариями (7 типов данных о процессах, важных для заказчика)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Аналитические отчёты по каждому процессу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Инфографика для защиты результатов проекта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Char char="●"/>
            </a:pPr>
            <a:r>
              <a:rPr lang="ru"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Приоритетные предложения, расчётная стоимость реализации которых покроет затраты на проект</a:t>
            </a:r>
            <a:endParaRPr sz="9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742" y="3191642"/>
            <a:ext cx="1941800" cy="15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>
            <a:off x="3070425" y="3550650"/>
            <a:ext cx="2867432" cy="922825"/>
          </a:xfrm>
          <a:custGeom>
            <a:avLst/>
            <a:gdLst/>
            <a:ahLst/>
            <a:cxnLst/>
            <a:rect l="l" t="t" r="r" b="b"/>
            <a:pathLst>
              <a:path w="145981" h="36913" extrusionOk="0">
                <a:moveTo>
                  <a:pt x="0" y="0"/>
                </a:moveTo>
                <a:cubicBezTo>
                  <a:pt x="7272" y="6150"/>
                  <a:pt x="19303" y="36181"/>
                  <a:pt x="43633" y="36899"/>
                </a:cubicBezTo>
                <a:cubicBezTo>
                  <a:pt x="67963" y="37617"/>
                  <a:pt x="128923" y="9741"/>
                  <a:pt x="145981" y="4309"/>
                </a:cubicBezTo>
              </a:path>
            </a:pathLst>
          </a:custGeom>
          <a:noFill/>
          <a:ln w="9525" cap="flat" cmpd="sng">
            <a:solidFill>
              <a:srgbClr val="337D76"/>
            </a:solidFill>
            <a:prstDash val="dash"/>
            <a:round/>
            <a:headEnd type="oval" w="med" len="med"/>
            <a:tailEnd type="triangle" w="med" len="med"/>
          </a:ln>
        </p:spPr>
      </p:sp>
      <p:sp>
        <p:nvSpPr>
          <p:cNvPr id="291" name="Google Shape;291;p28"/>
          <p:cNvSpPr txBox="1"/>
          <p:nvPr/>
        </p:nvSpPr>
        <p:spPr>
          <a:xfrm>
            <a:off x="2170134" y="4792325"/>
            <a:ext cx="6933366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* Указано только время на разработку процессных схем с комментариями и отчётов по согласованной форме</a:t>
            </a:r>
            <a:endParaRPr sz="900" dirty="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8188925" y="1314199"/>
            <a:ext cx="720000" cy="922825"/>
          </a:xfrm>
          <a:prstGeom prst="flowChartOffpageConnector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chemeClr val="dk1"/>
                </a:solidFill>
              </a:rPr>
              <a:t>Эффект одной из рекомендаций равен стоимости проекта</a:t>
            </a:r>
            <a:endParaRPr sz="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26"/>
          <p:cNvCxnSpPr/>
          <p:nvPr/>
        </p:nvCxnSpPr>
        <p:spPr>
          <a:xfrm rot="10800000" flipH="1">
            <a:off x="2511386" y="1507268"/>
            <a:ext cx="1196400" cy="1200"/>
          </a:xfrm>
          <a:prstGeom prst="straightConnector1">
            <a:avLst/>
          </a:prstGeom>
          <a:noFill/>
          <a:ln w="63500" cap="flat" cmpd="sng">
            <a:solidFill>
              <a:srgbClr val="FE6A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1013962" y="237692"/>
            <a:ext cx="7116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2700"/>
              <a:buFont typeface="Montserrat"/>
              <a:buNone/>
            </a:pPr>
            <a:r>
              <a:rPr lang="ru" sz="2700" b="1">
                <a:solidFill>
                  <a:srgbClr val="50565E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этапы типового проекта</a:t>
            </a:r>
            <a:endParaRPr sz="1100" b="0" i="0" u="none" strike="noStrike" cap="none">
              <a:solidFill>
                <a:srgbClr val="5056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534850" y="1823013"/>
            <a:ext cx="2477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проблемы и постановка цели изменений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5607227" y="3927575"/>
            <a:ext cx="2706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текущего состояния бизнес-процесса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568232" y="3927575"/>
            <a:ext cx="2486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Подготовка к реализации изменений</a:t>
            </a:r>
            <a:endParaRPr sz="1200">
              <a:solidFill>
                <a:srgbClr val="3B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6374519" y="1479900"/>
            <a:ext cx="1814400" cy="1930500"/>
          </a:xfrm>
          <a:prstGeom prst="arc">
            <a:avLst>
              <a:gd name="adj1" fmla="val 16200000"/>
              <a:gd name="adj2" fmla="val 5442265"/>
            </a:avLst>
          </a:prstGeom>
          <a:noFill/>
          <a:ln w="63500" cap="flat" cmpd="sng">
            <a:solidFill>
              <a:srgbClr val="FE6A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cxnSp>
        <p:nvCxnSpPr>
          <p:cNvPr id="203" name="Google Shape;203;p26"/>
          <p:cNvCxnSpPr/>
          <p:nvPr/>
        </p:nvCxnSpPr>
        <p:spPr>
          <a:xfrm rot="10800000" flipH="1">
            <a:off x="4897268" y="1507268"/>
            <a:ext cx="1196400" cy="1200"/>
          </a:xfrm>
          <a:prstGeom prst="straightConnector1">
            <a:avLst/>
          </a:prstGeom>
          <a:noFill/>
          <a:ln w="63500" cap="flat" cmpd="sng">
            <a:solidFill>
              <a:srgbClr val="FE6A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p26"/>
          <p:cNvCxnSpPr/>
          <p:nvPr/>
        </p:nvCxnSpPr>
        <p:spPr>
          <a:xfrm flipH="1">
            <a:off x="4835237" y="3515171"/>
            <a:ext cx="1196400" cy="1500"/>
          </a:xfrm>
          <a:prstGeom prst="straightConnector1">
            <a:avLst/>
          </a:prstGeom>
          <a:noFill/>
          <a:ln w="63500" cap="flat" cmpd="sng">
            <a:solidFill>
              <a:srgbClr val="FE6A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5" name="Google Shape;205;p26"/>
          <p:cNvSpPr/>
          <p:nvPr/>
        </p:nvSpPr>
        <p:spPr>
          <a:xfrm>
            <a:off x="3227675" y="3927575"/>
            <a:ext cx="2298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модели процесса TO BE</a:t>
            </a:r>
            <a:endParaRPr sz="1200">
              <a:solidFill>
                <a:srgbClr val="3B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3914191" y="3152552"/>
            <a:ext cx="720000" cy="7209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128560" y="3124534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" sz="60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6219605" y="3143586"/>
            <a:ext cx="720000" cy="7209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09" name="Google Shape;209;p26"/>
          <p:cNvSpPr txBox="1"/>
          <p:nvPr/>
        </p:nvSpPr>
        <p:spPr>
          <a:xfrm>
            <a:off x="6325963" y="3095096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900"/>
          </a:p>
        </p:txBody>
      </p:sp>
      <p:sp>
        <p:nvSpPr>
          <p:cNvPr id="210" name="Google Shape;210;p26"/>
          <p:cNvSpPr/>
          <p:nvPr/>
        </p:nvSpPr>
        <p:spPr>
          <a:xfrm>
            <a:off x="6219505" y="1093675"/>
            <a:ext cx="720000" cy="7209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6374504" y="1072671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" sz="60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3942650" y="1134086"/>
            <a:ext cx="720000" cy="720900"/>
          </a:xfrm>
          <a:prstGeom prst="ellipse">
            <a:avLst/>
          </a:prstGeom>
          <a:solidFill>
            <a:srgbClr val="FE6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4063489" y="1095156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" sz="60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1413704" y="1116683"/>
            <a:ext cx="720000" cy="72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703763" y="1122200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" sz="60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6"/>
          <p:cNvCxnSpPr/>
          <p:nvPr/>
        </p:nvCxnSpPr>
        <p:spPr>
          <a:xfrm flipH="1">
            <a:off x="2402650" y="3526983"/>
            <a:ext cx="1196400" cy="1500"/>
          </a:xfrm>
          <a:prstGeom prst="straightConnector1">
            <a:avLst/>
          </a:prstGeom>
          <a:noFill/>
          <a:ln w="63500" cap="flat" cmpd="sng">
            <a:solidFill>
              <a:srgbClr val="FE6A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26"/>
          <p:cNvSpPr/>
          <p:nvPr/>
        </p:nvSpPr>
        <p:spPr>
          <a:xfrm>
            <a:off x="1453878" y="3139590"/>
            <a:ext cx="720000" cy="72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668248" y="3111571"/>
            <a:ext cx="4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" sz="6000" b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3227675" y="2174625"/>
            <a:ext cx="24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Согласование границ процессов</a:t>
            </a:r>
            <a:endParaRPr sz="900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Формирование команды проекта, дорожной карты, календарного плана встреч</a:t>
            </a:r>
            <a:endParaRPr sz="900">
              <a:solidFill>
                <a:schemeClr val="accent3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273376" y="1823025"/>
            <a:ext cx="1771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Планирование </a:t>
            </a:r>
            <a:endParaRPr sz="1200">
              <a:solidFill>
                <a:srgbClr val="3B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и подготовка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5640048" y="1835675"/>
            <a:ext cx="2230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solidFill>
                  <a:srgbClr val="3B3838"/>
                </a:solidFill>
                <a:latin typeface="Montserrat"/>
                <a:ea typeface="Montserrat"/>
                <a:cs typeface="Montserrat"/>
                <a:sym typeface="Montserrat"/>
              </a:rPr>
              <a:t>Сбор данных для анализа и моделирование AS IS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34850" y="2174625"/>
            <a:ext cx="2477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accent3"/>
                </a:solidFill>
              </a:rPr>
              <a:t>Инициирующая встреча</a:t>
            </a:r>
            <a:endParaRPr sz="9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accent3"/>
                </a:solidFill>
              </a:rPr>
              <a:t>Формирование декларации о проблеме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5607225" y="2174625"/>
            <a:ext cx="3177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Стартовая сессия по каждому процессу</a:t>
            </a:r>
            <a:endParaRPr sz="900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Организация и проведение моделирующих се</a:t>
            </a:r>
            <a:r>
              <a:rPr lang="ru" sz="900">
                <a:solidFill>
                  <a:schemeClr val="dk2"/>
                </a:solidFill>
              </a:rPr>
              <a:t>с</a:t>
            </a:r>
            <a:r>
              <a:rPr lang="ru" sz="900">
                <a:solidFill>
                  <a:schemeClr val="accent3"/>
                </a:solidFill>
              </a:rPr>
              <a:t>сий</a:t>
            </a:r>
            <a:endParaRPr sz="900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Формирование схем процессов</a:t>
            </a:r>
            <a:br>
              <a:rPr lang="ru" sz="900">
                <a:solidFill>
                  <a:schemeClr val="accent3"/>
                </a:solidFill>
              </a:rPr>
            </a:br>
            <a:r>
              <a:rPr lang="ru" sz="900">
                <a:solidFill>
                  <a:schemeClr val="accent3"/>
                </a:solidFill>
              </a:rPr>
              <a:t>Согласование схем и данных</a:t>
            </a:r>
            <a:endParaRPr sz="900">
              <a:solidFill>
                <a:schemeClr val="accent3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5587850" y="4307575"/>
            <a:ext cx="3327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Анализ текущих данных бизнес - анализа</a:t>
            </a:r>
            <a:endParaRPr sz="900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Формирование чистовых схем и сопутствующих данных</a:t>
            </a:r>
            <a:endParaRPr sz="900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Формирование и согласование аналитических отчётов</a:t>
            </a:r>
            <a:endParaRPr sz="900">
              <a:solidFill>
                <a:schemeClr val="accent3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534851" y="4307575"/>
            <a:ext cx="2579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Приоритизация изменений</a:t>
            </a:r>
            <a:br>
              <a:rPr lang="ru" sz="900">
                <a:solidFill>
                  <a:schemeClr val="accent3"/>
                </a:solidFill>
              </a:rPr>
            </a:br>
            <a:r>
              <a:rPr lang="ru" sz="900">
                <a:solidFill>
                  <a:schemeClr val="accent3"/>
                </a:solidFill>
              </a:rPr>
              <a:t>Запуск проектов по имплементации решений согласно внутренних алгоритмов оптимизации</a:t>
            </a:r>
            <a:endParaRPr sz="9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3"/>
              </a:solidFill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3195275" y="4307575"/>
            <a:ext cx="270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3"/>
                </a:solidFill>
              </a:rPr>
              <a:t>Формирование схем процессов TO BE</a:t>
            </a:r>
            <a:br>
              <a:rPr lang="ru" sz="900">
                <a:solidFill>
                  <a:schemeClr val="accent3"/>
                </a:solidFill>
              </a:rPr>
            </a:br>
            <a:r>
              <a:rPr lang="ru" sz="900">
                <a:solidFill>
                  <a:schemeClr val="accent3"/>
                </a:solidFill>
              </a:rPr>
              <a:t>Защита результатов проекта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7" name="Google Shape;227;p26"/>
          <p:cNvSpPr/>
          <p:nvPr/>
        </p:nvSpPr>
        <p:spPr>
          <a:xfrm flipH="1">
            <a:off x="2914684" y="980800"/>
            <a:ext cx="76985" cy="3878752"/>
          </a:xfrm>
          <a:custGeom>
            <a:avLst/>
            <a:gdLst/>
            <a:ahLst/>
            <a:cxnLst/>
            <a:rect l="l" t="t" r="r" b="b"/>
            <a:pathLst>
              <a:path w="15865" h="164441" extrusionOk="0">
                <a:moveTo>
                  <a:pt x="15865" y="0"/>
                </a:moveTo>
                <a:lnTo>
                  <a:pt x="0" y="0"/>
                </a:lnTo>
                <a:lnTo>
                  <a:pt x="0" y="164441"/>
                </a:lnTo>
                <a:lnTo>
                  <a:pt x="15865" y="16444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26"/>
          <p:cNvSpPr/>
          <p:nvPr/>
        </p:nvSpPr>
        <p:spPr>
          <a:xfrm>
            <a:off x="3151475" y="980800"/>
            <a:ext cx="76985" cy="3878752"/>
          </a:xfrm>
          <a:custGeom>
            <a:avLst/>
            <a:gdLst/>
            <a:ahLst/>
            <a:cxnLst/>
            <a:rect l="l" t="t" r="r" b="b"/>
            <a:pathLst>
              <a:path w="15865" h="164441" extrusionOk="0">
                <a:moveTo>
                  <a:pt x="15865" y="0"/>
                </a:moveTo>
                <a:lnTo>
                  <a:pt x="0" y="0"/>
                </a:lnTo>
                <a:lnTo>
                  <a:pt x="0" y="164441"/>
                </a:lnTo>
                <a:lnTo>
                  <a:pt x="15865" y="16444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Google Shape;229;p26"/>
          <p:cNvSpPr txBox="1"/>
          <p:nvPr/>
        </p:nvSpPr>
        <p:spPr>
          <a:xfrm>
            <a:off x="2193263" y="802960"/>
            <a:ext cx="728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accent5"/>
                </a:solidFill>
              </a:rPr>
              <a:t>Заказчик</a:t>
            </a:r>
            <a:endParaRPr sz="900">
              <a:solidFill>
                <a:schemeClr val="accent5"/>
              </a:solidFill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3186240" y="802960"/>
            <a:ext cx="72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E6A00"/>
                </a:solidFill>
              </a:rPr>
              <a:t>GlowByte</a:t>
            </a:r>
            <a:endParaRPr sz="900">
              <a:solidFill>
                <a:srgbClr val="FE6A00"/>
              </a:solidFill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1413700" y="916775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>
                <a:solidFill>
                  <a:schemeClr val="dk1"/>
                </a:solidFill>
              </a:rPr>
              <a:t>1 день</a:t>
            </a:r>
            <a:endParaRPr b="1"/>
          </a:p>
        </p:txBody>
      </p:sp>
      <p:sp>
        <p:nvSpPr>
          <p:cNvPr id="232" name="Google Shape;232;p26"/>
          <p:cNvSpPr/>
          <p:nvPr/>
        </p:nvSpPr>
        <p:spPr>
          <a:xfrm>
            <a:off x="3945425" y="908525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3 дня</a:t>
            </a:r>
            <a:endParaRPr b="1"/>
          </a:p>
        </p:txBody>
      </p:sp>
      <p:sp>
        <p:nvSpPr>
          <p:cNvPr id="233" name="Google Shape;233;p26"/>
          <p:cNvSpPr/>
          <p:nvPr/>
        </p:nvSpPr>
        <p:spPr>
          <a:xfrm>
            <a:off x="6219600" y="890613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4 дня</a:t>
            </a:r>
            <a:endParaRPr b="1"/>
          </a:p>
        </p:txBody>
      </p:sp>
      <p:sp>
        <p:nvSpPr>
          <p:cNvPr id="234" name="Google Shape;234;p26"/>
          <p:cNvSpPr/>
          <p:nvPr/>
        </p:nvSpPr>
        <p:spPr>
          <a:xfrm>
            <a:off x="6236500" y="2947613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2 дня</a:t>
            </a:r>
            <a:endParaRPr b="1"/>
          </a:p>
        </p:txBody>
      </p:sp>
      <p:sp>
        <p:nvSpPr>
          <p:cNvPr id="235" name="Google Shape;235;p26"/>
          <p:cNvSpPr/>
          <p:nvPr/>
        </p:nvSpPr>
        <p:spPr>
          <a:xfrm>
            <a:off x="3950500" y="2947613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1 день</a:t>
            </a:r>
            <a:endParaRPr b="1"/>
          </a:p>
        </p:txBody>
      </p:sp>
      <p:sp>
        <p:nvSpPr>
          <p:cNvPr id="236" name="Google Shape;236;p26"/>
          <p:cNvSpPr/>
          <p:nvPr/>
        </p:nvSpPr>
        <p:spPr>
          <a:xfrm>
            <a:off x="1474250" y="2914800"/>
            <a:ext cx="720000" cy="14777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4 дня</a:t>
            </a:r>
            <a:endParaRPr b="1"/>
          </a:p>
        </p:txBody>
      </p:sp>
      <p:sp>
        <p:nvSpPr>
          <p:cNvPr id="237" name="Google Shape;237;p26"/>
          <p:cNvSpPr/>
          <p:nvPr/>
        </p:nvSpPr>
        <p:spPr>
          <a:xfrm>
            <a:off x="8188925" y="259619"/>
            <a:ext cx="720000" cy="70310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</a:rPr>
              <a:t>~ 15 дней*</a:t>
            </a:r>
            <a:endParaRPr b="1"/>
          </a:p>
        </p:txBody>
      </p:sp>
      <p:sp>
        <p:nvSpPr>
          <p:cNvPr id="238" name="Google Shape;238;p26"/>
          <p:cNvSpPr txBox="1"/>
          <p:nvPr/>
        </p:nvSpPr>
        <p:spPr>
          <a:xfrm>
            <a:off x="2604150" y="4853275"/>
            <a:ext cx="654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>
                <a:solidFill>
                  <a:schemeClr val="accent3"/>
                </a:solidFill>
              </a:rPr>
              <a:t>* - Длительность рассчитана для одного процесса. Работа над несколькими процессами ведётся параллельно.</a:t>
            </a:r>
            <a:endParaRPr sz="900" i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587</Words>
  <Application>Microsoft Office PowerPoint</Application>
  <PresentationFormat>Экран (16:9)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Montserrat</vt:lpstr>
      <vt:lpstr>Calibri</vt:lpstr>
      <vt:lpstr>Arial</vt:lpstr>
      <vt:lpstr>Montserrat Light</vt:lpstr>
      <vt:lpstr>Montserrat ExtraBold</vt:lpstr>
      <vt:lpstr>Montserrat Medium</vt:lpstr>
      <vt:lpstr>Montserrat SemiBold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akuznetsova</dc:creator>
  <cp:lastModifiedBy>akuznetsova</cp:lastModifiedBy>
  <cp:revision>4</cp:revision>
  <dcterms:modified xsi:type="dcterms:W3CDTF">2023-05-24T15:03:59Z</dcterms:modified>
</cp:coreProperties>
</file>