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66" r:id="rId6"/>
    <p:sldId id="267" r:id="rId7"/>
    <p:sldId id="274" r:id="rId8"/>
    <p:sldId id="265" r:id="rId9"/>
    <p:sldId id="269" r:id="rId10"/>
    <p:sldId id="270" r:id="rId11"/>
    <p:sldId id="264" r:id="rId12"/>
    <p:sldId id="272" r:id="rId13"/>
    <p:sldId id="271" r:id="rId14"/>
  </p:sldIdLst>
  <p:sldSz cx="12192000" cy="6858000"/>
  <p:notesSz cx="12192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CF166C4-BD46-DA08-5E65-99B1A747BAE7}">
  <a:tblStyle styleId="{4CF166C4-BD46-DA08-5E65-99B1A747BAE7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6" d="100"/>
          <a:sy n="86" d="100"/>
        </p:scale>
        <p:origin x="-66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48182" y="3576577"/>
            <a:ext cx="10895636" cy="12713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48182" y="5231757"/>
            <a:ext cx="10895636" cy="7407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Calibri Ligh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3_Section Header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3981691"/>
            <a:ext cx="10515600" cy="21644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1" i="0">
                <a:solidFill>
                  <a:schemeClr val="bg1"/>
                </a:solidFill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75362" y="810227"/>
            <a:ext cx="4472087" cy="26969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Calibri Ligh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4_Section Header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3981691"/>
            <a:ext cx="10515600" cy="21644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1" i="0">
                <a:solidFill>
                  <a:schemeClr val="bg1"/>
                </a:solidFill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75362" y="810227"/>
            <a:ext cx="4472087" cy="26969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Calibri Ligh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wo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2743200" y="365126"/>
            <a:ext cx="8610600" cy="10701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="1" i="0"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62167" y="6055408"/>
            <a:ext cx="577770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C07751-9C7A-C44D-94C1-87CDD5525485}" type="slidenum">
              <a:rPr lang="en-US"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789972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Two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2743200" y="365126"/>
            <a:ext cx="8610600" cy="10701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="1" i="0"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62167" y="6055408"/>
            <a:ext cx="577770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C07751-9C7A-C44D-94C1-87CDD5525485}" type="slidenum">
              <a:rPr lang="en-US"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789972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Two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2743200" y="365126"/>
            <a:ext cx="8610600" cy="10701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="1" i="0"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62167" y="6055408"/>
            <a:ext cx="577770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C07751-9C7A-C44D-94C1-87CDD5525485}" type="slidenum">
              <a:rPr lang="en-US"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789972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Two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2743200" y="365126"/>
            <a:ext cx="8610600" cy="10701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="1" i="0"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62167" y="6055408"/>
            <a:ext cx="577770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C07751-9C7A-C44D-94C1-87CDD5525485}" type="slidenum">
              <a:rPr lang="en-US"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789972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Two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2743200" y="365126"/>
            <a:ext cx="8610600" cy="10701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="1" i="0"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62167" y="6055408"/>
            <a:ext cx="577770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C07751-9C7A-C44D-94C1-87CDD5525485}" type="slidenum">
              <a:rPr lang="en-US"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789972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End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789972" y="995422"/>
            <a:ext cx="4835324" cy="292839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 b="1" i="0"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789972" y="4363655"/>
            <a:ext cx="5541380" cy="1813307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70D504-6650-4260-B187-8E5AC0914DC8}" type="datetime1">
              <a:rPr lang="en-US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B618960-8005-486C-9A75-10CB2AAC16F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743200" y="365126"/>
            <a:ext cx="8610600" cy="10701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="1" i="0"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848774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62167" y="6055408"/>
            <a:ext cx="577770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C07751-9C7A-C44D-94C1-87CDD5525485}" type="slidenum">
              <a:rPr lang="en-US"/>
              <a:t>‹#›</a:t>
            </a:fld>
            <a:endParaRPr lang="en-US"/>
          </a:p>
        </p:txBody>
      </p:sp>
      <p:pic>
        <p:nvPicPr>
          <p:cNvPr id="5" name="Picture 2" descr="Ассоциация BPM-профессионалов"/>
          <p:cNvPicPr>
            <a:picLocks noChangeAspect="1" noChangeArrowheads="1"/>
          </p:cNvPicPr>
          <p:nvPr userDrawn="1"/>
        </p:nvPicPr>
        <p:blipFill>
          <a:blip r:embed="rId3"/>
          <a:stretch/>
        </p:blipFill>
        <p:spPr bwMode="auto">
          <a:xfrm>
            <a:off x="7779429" y="401087"/>
            <a:ext cx="3821352" cy="99514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le and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743200" y="365126"/>
            <a:ext cx="8610600" cy="10701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="1" i="0"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848774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62167" y="6055408"/>
            <a:ext cx="577770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C07751-9C7A-C44D-94C1-87CDD552548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2_Title and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743200" y="365126"/>
            <a:ext cx="8610600" cy="10701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="1" i="0"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848774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62167" y="6055408"/>
            <a:ext cx="577770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C07751-9C7A-C44D-94C1-87CDD552548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3_Title and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743200" y="365126"/>
            <a:ext cx="8610600" cy="10701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="1" i="0"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848774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62167" y="6055408"/>
            <a:ext cx="577770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C07751-9C7A-C44D-94C1-87CDD552548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4_Title and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743200" y="365126"/>
            <a:ext cx="8610600" cy="10701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="1" i="0"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848774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</a:defRPr>
            </a:lvl1pPr>
            <a:lvl2pPr>
              <a:defRPr>
                <a:latin typeface="Calibri Light"/>
              </a:defRPr>
            </a:lvl2pPr>
            <a:lvl3pPr>
              <a:defRPr>
                <a:latin typeface="Calibri Light"/>
              </a:defRPr>
            </a:lvl3pPr>
            <a:lvl4pPr>
              <a:defRPr>
                <a:latin typeface="Calibri Light"/>
              </a:defRPr>
            </a:lvl4pPr>
            <a:lvl5pPr>
              <a:defRPr>
                <a:latin typeface="Calibri Light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62167" y="6055408"/>
            <a:ext cx="577770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C07751-9C7A-C44D-94C1-87CDD552548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3981691"/>
            <a:ext cx="10515600" cy="21644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1" i="0">
                <a:solidFill>
                  <a:schemeClr val="bg1"/>
                </a:solidFill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75362" y="810227"/>
            <a:ext cx="4472087" cy="26969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Calibri Ligh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Section Header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3981691"/>
            <a:ext cx="10515600" cy="21644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1" i="0">
                <a:solidFill>
                  <a:schemeClr val="bg1"/>
                </a:solidFill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75362" y="810227"/>
            <a:ext cx="4472087" cy="26969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Calibri Ligh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2_Section Header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3981691"/>
            <a:ext cx="10515600" cy="21644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1" i="0">
                <a:solidFill>
                  <a:schemeClr val="bg1"/>
                </a:solidFill>
                <a:latin typeface="Garamond"/>
                <a:ea typeface="Garamond"/>
                <a:cs typeface="Times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75362" y="810227"/>
            <a:ext cx="4472087" cy="26969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Calibri Ligh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0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544008" y="882005"/>
            <a:ext cx="10672672" cy="600337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 bwMode="auto">
          <a:xfrm>
            <a:off x="9279923" y="4868560"/>
            <a:ext cx="2682977" cy="1632167"/>
          </a:xfrm>
        </p:spPr>
        <p:txBody>
          <a:bodyPr anchor="t" anchorCtr="0">
            <a:noAutofit/>
          </a:bodyPr>
          <a:lstStyle/>
          <a:p>
            <a:pPr>
              <a:defRPr/>
            </a:pPr>
            <a:r>
              <a:rPr lang="en-US" sz="4000" dirty="0">
                <a:solidFill>
                  <a:schemeClr val="bg1"/>
                </a:solidFill>
                <a:cs typeface="Times New Roman"/>
              </a:rPr>
              <a:t>BPM-</a:t>
            </a:r>
            <a:r>
              <a:rPr lang="ru-RU" sz="4000" dirty="0">
                <a:solidFill>
                  <a:schemeClr val="bg1"/>
                </a:solidFill>
                <a:cs typeface="Times New Roman"/>
              </a:rPr>
              <a:t> проект года</a:t>
            </a:r>
            <a:r>
              <a:rPr lang="en-US" sz="4000" dirty="0">
                <a:solidFill>
                  <a:schemeClr val="bg1"/>
                </a:solidFill>
                <a:cs typeface="Times New Roman"/>
              </a:rPr>
              <a:t>’20</a:t>
            </a:r>
            <a:r>
              <a:rPr lang="ru-RU" sz="4000" dirty="0" smtClean="0">
                <a:solidFill>
                  <a:schemeClr val="bg1"/>
                </a:solidFill>
                <a:cs typeface="Times New Roman"/>
              </a:rPr>
              <a:t>23</a:t>
            </a:r>
            <a:endParaRPr dirty="0"/>
          </a:p>
        </p:txBody>
      </p:sp>
      <p:sp>
        <p:nvSpPr>
          <p:cNvPr id="6" name="Объект 5"/>
          <p:cNvSpPr>
            <a:spLocks noGrp="1"/>
          </p:cNvSpPr>
          <p:nvPr>
            <p:ph sz="half" idx="13"/>
          </p:nvPr>
        </p:nvSpPr>
        <p:spPr bwMode="auto">
          <a:xfrm>
            <a:off x="515450" y="2204864"/>
            <a:ext cx="6546531" cy="185469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ru-RU" sz="4000" b="1" dirty="0" smtClean="0">
                <a:cs typeface="Calibri Light"/>
              </a:rPr>
              <a:t>Профессия: 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ru-RU" sz="4000" b="1" dirty="0" smtClean="0">
                <a:cs typeface="Calibri Light"/>
              </a:rPr>
              <a:t>Процессный аналитик</a:t>
            </a:r>
            <a:endParaRPr sz="4000" b="1" dirty="0"/>
          </a:p>
        </p:txBody>
      </p:sp>
      <p:pic>
        <p:nvPicPr>
          <p:cNvPr id="1026" name="Picture 2" descr="E:\Users\АБ\Dropbox\Project\abpmp\2019-01-award\images\image13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8269360" y="368613"/>
            <a:ext cx="3544883" cy="923247"/>
          </a:xfrm>
          <a:prstGeom prst="rect">
            <a:avLst/>
          </a:prstGeom>
          <a:noFill/>
        </p:spPr>
      </p:pic>
      <p:sp>
        <p:nvSpPr>
          <p:cNvPr id="8" name="Объект 5"/>
          <p:cNvSpPr txBox="1"/>
          <p:nvPr/>
        </p:nvSpPr>
        <p:spPr bwMode="auto">
          <a:xfrm>
            <a:off x="515842" y="4869160"/>
            <a:ext cx="6546531" cy="1504183"/>
          </a:xfrm>
          <a:prstGeom prst="rect">
            <a:avLst/>
          </a:prstGeom>
        </p:spPr>
        <p:txBody>
          <a:bodyPr/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Calibri Ligh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 Ligh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Calibri Ligh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Calibri Ligh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Calibri Ligh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  <a:defRPr/>
            </a:pPr>
            <a:r>
              <a:rPr lang="ru-RU" sz="2000" dirty="0" err="1" smtClean="0">
                <a:cs typeface="Calibri Light"/>
              </a:rPr>
              <a:t>Елиферов</a:t>
            </a:r>
            <a:r>
              <a:rPr lang="ru-RU" sz="2000" dirty="0" smtClean="0">
                <a:cs typeface="Calibri Light"/>
              </a:rPr>
              <a:t> Виталий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ru-RU" sz="2000" dirty="0" smtClean="0">
                <a:cs typeface="Calibri Light"/>
              </a:rPr>
              <a:t>Вице-президент АВРМР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ru-RU" sz="2000" dirty="0">
              <a:cs typeface="Calibri Light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ru-RU" sz="2000" dirty="0" smtClean="0">
                <a:cs typeface="Calibri Light"/>
              </a:rPr>
              <a:t>Итоговая конференция 25.05.2023 г. </a:t>
            </a:r>
            <a:endParaRPr lang="en-US" sz="2000" dirty="0">
              <a:cs typeface="Calibri 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60" y="365126"/>
            <a:ext cx="5688632" cy="1070136"/>
          </a:xfrm>
        </p:spPr>
        <p:txBody>
          <a:bodyPr/>
          <a:lstStyle/>
          <a:p>
            <a:r>
              <a:rPr lang="ru-RU" dirty="0" smtClean="0"/>
              <a:t>Срок действия Свидетельства о квалификации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07751-9C7A-C44D-94C1-87CDD5525485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7368" y="1628799"/>
            <a:ext cx="11017224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40000"/>
              </a:lnSpc>
            </a:pPr>
            <a:r>
              <a:rPr lang="ru-RU" sz="1600" b="1" dirty="0"/>
              <a:t>Срок действия свидетельства о квалификации составляет три года.</a:t>
            </a:r>
          </a:p>
          <a:p>
            <a:pPr indent="457200" algn="just">
              <a:lnSpc>
                <a:spcPct val="140000"/>
              </a:lnSpc>
            </a:pPr>
            <a:r>
              <a:rPr lang="ru-RU" sz="1600" b="1" dirty="0">
                <a:solidFill>
                  <a:srgbClr val="0000CC"/>
                </a:solidFill>
              </a:rPr>
              <a:t>Для продления свидетельства о квалификации повторно сдавать экзамен не требуется, </a:t>
            </a:r>
            <a:r>
              <a:rPr lang="ru-RU" sz="1600" b="1" dirty="0"/>
              <a:t>вместо этого достаточно подтвердить, что два из трех последних лет вы работали по специальности — занимались регламентацией процессов в случае квалификации «Специалист по регламентации процессов» или анализом, проектированием и/или автоматизацией процессов в случае квалификации «Процессный аналитик».</a:t>
            </a:r>
          </a:p>
          <a:p>
            <a:pPr indent="457200" algn="just">
              <a:lnSpc>
                <a:spcPct val="140000"/>
              </a:lnSpc>
            </a:pPr>
            <a:r>
              <a:rPr lang="ru-RU" sz="1600" b="1" dirty="0">
                <a:solidFill>
                  <a:srgbClr val="0000CC"/>
                </a:solidFill>
              </a:rPr>
              <a:t>Для подтверждения профессионального стажа необходимо представить резюме проектов, выполненных вами за указанный период, с указанием личного вклада. </a:t>
            </a:r>
            <a:r>
              <a:rPr lang="ru-RU" sz="1600" b="1" dirty="0"/>
              <a:t>Дополнительно можете представить выписку из трудовой книжки, справку с места работы с указанием занимаемой должности и выполняемых обязанностей, письма организаций-заказчиков и другие подтверждающие документы на ваше усмотрение</a:t>
            </a:r>
            <a:r>
              <a:rPr lang="ru-RU" sz="16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329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063552" y="365126"/>
            <a:ext cx="5976664" cy="10701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Ждем вас </a:t>
            </a:r>
            <a:r>
              <a:rPr lang="ru-RU" dirty="0" smtClean="0"/>
              <a:t>в Экзаменационном центре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7C07751-9C7A-C44D-94C1-87CDD5525485}" type="slidenum">
              <a:rPr lang="en-US"/>
              <a:t>11</a:t>
            </a:fld>
            <a:endParaRPr lang="en-US"/>
          </a:p>
        </p:txBody>
      </p:sp>
      <p:pic>
        <p:nvPicPr>
          <p:cNvPr id="5" name="Picture 2" descr="Ассоциация BPM-профессионалов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7779429" y="401087"/>
            <a:ext cx="3821352" cy="995145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8" y="2204864"/>
            <a:ext cx="1656316" cy="257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28885" y="1431688"/>
            <a:ext cx="11161240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/>
              <a:t>В профессиональный стаж засчитывается также работа в руководящих и рабочих органах профессиональных сообществ, например, Ассоциации профессионалов управления бизнес-процессами (ABPMP </a:t>
            </a:r>
            <a:r>
              <a:rPr lang="ru-RU" sz="1600" b="1" dirty="0" err="1"/>
              <a:t>Russian</a:t>
            </a:r>
            <a:r>
              <a:rPr lang="ru-RU" sz="1600" b="1" dirty="0"/>
              <a:t> </a:t>
            </a:r>
            <a:r>
              <a:rPr lang="ru-RU" sz="1600" b="1" dirty="0" err="1"/>
              <a:t>Chapter</a:t>
            </a:r>
            <a:r>
              <a:rPr lang="ru-RU" sz="1600" b="1" dirty="0" smtClean="0"/>
              <a:t>).</a:t>
            </a:r>
          </a:p>
        </p:txBody>
      </p:sp>
      <p:pic>
        <p:nvPicPr>
          <p:cNvPr id="2052" name="Picture 4" descr="C:\Users\Vitaly\Downloads\qr-code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2348879"/>
            <a:ext cx="2554305" cy="255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8885" y="5085184"/>
            <a:ext cx="10945216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lnSpc>
                <a:spcPct val="150000"/>
              </a:lnSpc>
              <a:defRPr sz="1600" b="1"/>
            </a:lvl1pPr>
          </a:lstStyle>
          <a:p>
            <a:r>
              <a:rPr lang="ru-RU" dirty="0"/>
              <a:t>Соискателю, обладающему действующим сертификатом </a:t>
            </a:r>
            <a:r>
              <a:rPr lang="en-US" dirty="0"/>
              <a:t>C</a:t>
            </a:r>
            <a:r>
              <a:rPr lang="ru-RU" dirty="0" err="1"/>
              <a:t>ertified</a:t>
            </a:r>
            <a:r>
              <a:rPr lang="en-US" dirty="0"/>
              <a:t> Business Process Management Professional (CBPP) </a:t>
            </a:r>
            <a:r>
              <a:rPr lang="ru-RU" dirty="0"/>
              <a:t>или OMG-Certified </a:t>
            </a:r>
            <a:r>
              <a:rPr lang="ru-RU" dirty="0" err="1"/>
              <a:t>Expert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BPM 2 (OCEB-2), выданным или продленным не позднее 31.12.2023, для подтверждения квалификации достаточно предъявить сертификат, сдавать экзамен не нужно. Стоимость рассмотрения заявки составляет 4000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11824" y="299695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CC"/>
                </a:solidFill>
              </a:rPr>
              <a:t>abpmp.org.ru</a:t>
            </a:r>
            <a:endParaRPr lang="ru-RU" b="1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это стоит?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07751-9C7A-C44D-94C1-87CDD5525485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3392" y="1844824"/>
            <a:ext cx="10657184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/>
              <a:t>Стоимость экзамена составляет </a:t>
            </a:r>
            <a:r>
              <a:rPr lang="ru-RU" sz="1600" b="1" dirty="0" smtClean="0"/>
              <a:t>18 000 </a:t>
            </a:r>
            <a:r>
              <a:rPr lang="ru-RU" sz="1600" b="1" dirty="0"/>
              <a:t>руб. для квалификации «Специалист по регламентации процессов» и </a:t>
            </a:r>
            <a:r>
              <a:rPr lang="ru-RU" sz="1600" b="1" dirty="0" smtClean="0"/>
              <a:t>24 000 </a:t>
            </a:r>
            <a:r>
              <a:rPr lang="ru-RU" sz="1600" b="1" dirty="0"/>
              <a:t>руб. для квалификации «Процессный аналитик».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/>
              <a:t>Согласно статье 219 Налогового кодекса Российской Федерации (в редакции Федерального закона от 3 июля 2016 г. № 251-ФЗ «О внесении изменений в часть вторую Налогового кодекса Российской Федерации в связи с принятием Федерального закона «О независимой оценке квалификации») расходы на прохождение оценки квалификации могут быть компенсированы за счет социального налогового вычета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3392" y="5013176"/>
            <a:ext cx="10657184" cy="1154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Font typeface="Wingdings" pitchFamily="2" charset="2"/>
              <a:buChar char="v"/>
              <a:defRPr sz="1600" b="1"/>
            </a:lvl1pPr>
          </a:lstStyle>
          <a:p>
            <a:r>
              <a:rPr lang="ru-RU" dirty="0"/>
              <a:t>Стоимость рассмотрения заявки на продление свидетельства о квалификации составляет </a:t>
            </a:r>
            <a:r>
              <a:rPr lang="ru-RU" dirty="0" smtClean="0"/>
              <a:t>4 000 </a:t>
            </a:r>
            <a:r>
              <a:rPr lang="ru-RU" dirty="0"/>
              <a:t>руб. независимо от квалификации. При положительном решении экспертной комиссии вам выдадут новое свидетельство о квалификации на очередной трехлетний срок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8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дальше?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07751-9C7A-C44D-94C1-87CDD5525485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3392" y="1772816"/>
            <a:ext cx="10225136" cy="3330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 smtClean="0"/>
              <a:t>В Планах Ассоциации АПУБП: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dirty="0" smtClean="0"/>
              <a:t>Разработка тестов и включение их в систему сдачи экзаменов на квалификации:</a:t>
            </a:r>
          </a:p>
          <a:p>
            <a:pPr marL="800100" lvl="1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ru-RU" dirty="0"/>
              <a:t>Процессный методолог (уровень квалификации 7)</a:t>
            </a:r>
          </a:p>
          <a:p>
            <a:pPr marL="800100" lvl="1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ru-RU" dirty="0"/>
              <a:t>Процессный архитектор (уровень квалификации 7</a:t>
            </a:r>
            <a:r>
              <a:rPr lang="ru-RU" dirty="0" smtClean="0"/>
              <a:t>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dirty="0" smtClean="0"/>
              <a:t>Создание учебного центра по подготовке к сдаче экзаменов по всем четырем квалификациям.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0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9576" y="404664"/>
            <a:ext cx="5441032" cy="1070136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17.04.2018 утвержден </a:t>
            </a:r>
            <a:r>
              <a:rPr lang="ru-RU" dirty="0" err="1" smtClean="0"/>
              <a:t>профстандарт</a:t>
            </a:r>
            <a:r>
              <a:rPr lang="ru-RU" dirty="0" smtClean="0"/>
              <a:t> «Специалист по процессному управлению»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07751-9C7A-C44D-94C1-87CDD5525485}" type="slidenum">
              <a:rPr lang="en-US" smtClean="0"/>
              <a:t>2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599064"/>
            <a:ext cx="3842565" cy="4968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39816" y="2060848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err="1"/>
              <a:t>Профстандарт</a:t>
            </a:r>
            <a:r>
              <a:rPr lang="ru-RU" b="1" dirty="0"/>
              <a:t> определяет трудовые функции, трудовые действия, знания и умения для четырех квалификаций</a:t>
            </a:r>
            <a:r>
              <a:rPr lang="ru-RU" b="1" dirty="0" smtClean="0"/>
              <a:t>: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Специалист по регламентации процессов (уровень квалификации 6)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solidFill>
                  <a:srgbClr val="0000CC"/>
                </a:solidFill>
              </a:rPr>
              <a:t>Процессный аналитик (уровень квалификации 6)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Процессный методолог (уровень квалификации 7)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Процессный архитектор (уровень квалификации 7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59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03512" y="404664"/>
            <a:ext cx="6552728" cy="1070136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Чем занимается </a:t>
            </a:r>
            <a:br>
              <a:rPr lang="ru-RU" dirty="0" smtClean="0"/>
            </a:br>
            <a:r>
              <a:rPr lang="ru-RU" dirty="0" smtClean="0"/>
              <a:t>Процессный аналитик?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7C07751-9C7A-C44D-94C1-87CDD5525485}" type="slidenum">
              <a:rPr lang="en-US"/>
              <a:t>3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1673250"/>
            <a:ext cx="2292017" cy="168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3352" y="1844824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Анализ бизнес-процессов и информации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 bwMode="auto">
          <a:xfrm>
            <a:off x="263352" y="285293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2</a:t>
            </a:r>
            <a:r>
              <a:rPr lang="ru-RU" sz="2400" b="1" dirty="0" smtClean="0"/>
              <a:t>. Моделирование  бизнес-процессов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 bwMode="auto">
          <a:xfrm>
            <a:off x="263352" y="3933056"/>
            <a:ext cx="1101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Оптимизация и усовершенствование   бизнес-процессов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263352" y="486916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Внедрение разработанных бизнес-процессов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 bwMode="auto">
          <a:xfrm>
            <a:off x="263352" y="5733256"/>
            <a:ext cx="1051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Аудит работающих и разработанных бизнес-процессов</a:t>
            </a:r>
            <a:endParaRPr lang="ru-RU" sz="2400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8810" y="4202482"/>
            <a:ext cx="1795419" cy="225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496764" y="365126"/>
            <a:ext cx="5282666" cy="107013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Требования к Процессному аналитику в </a:t>
            </a:r>
            <a:r>
              <a:rPr lang="ru-RU" dirty="0" err="1" smtClean="0"/>
              <a:t>Профстандарте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7C07751-9C7A-C44D-94C1-87CDD5525485}" type="slidenum">
              <a:rPr lang="en-US"/>
              <a:t>4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26113"/>
              </p:ext>
            </p:extLst>
          </p:nvPr>
        </p:nvGraphicFramePr>
        <p:xfrm>
          <a:off x="263353" y="1497172"/>
          <a:ext cx="11449270" cy="51001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584848"/>
                <a:gridCol w="2641763"/>
                <a:gridCol w="1237884"/>
                <a:gridCol w="6120680"/>
                <a:gridCol w="864095"/>
              </a:tblGrid>
              <a:tr h="30237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Обобщенные трудовые функции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Трудовые функции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7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1400" b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квалифика-ции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5662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9195" marR="49195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Проектирование и внедрение кросс-функциональных процессов организации или административных регламентов </a:t>
                      </a:r>
                      <a:r>
                        <a:rPr lang="ru-RU" sz="1400" dirty="0" smtClean="0">
                          <a:effectLst/>
                        </a:rPr>
                        <a:t>организации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0" algn="l" defTabSz="914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</a:t>
                      </a:r>
                      <a:r>
                        <a:rPr lang="ru-RU" sz="1400" b="1" i="1" baseline="0" dirty="0" smtClean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baseline="0" dirty="0" err="1" smtClean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профстандарта</a:t>
                      </a:r>
                      <a:endParaRPr lang="ru-RU" sz="1400" b="1" i="1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195" marR="49195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Анализ кросс-функционального процесса </a:t>
                      </a:r>
                      <a:r>
                        <a:rPr lang="ru-RU" sz="1400" b="0" dirty="0">
                          <a:effectLst/>
                        </a:rPr>
                        <a:t>организации </a:t>
                      </a:r>
                      <a:r>
                        <a:rPr lang="ru-RU" sz="1400" b="1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или административного регламента организации для целей их проектирования, усовершенствования и внедрения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B/01.6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9195" marR="49195" marT="0" marB="0"/>
                </a:tc>
              </a:tr>
              <a:tr h="631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Моделирование кросс-функционального процесса </a:t>
                      </a:r>
                      <a:r>
                        <a:rPr lang="ru-RU" sz="1400" b="0" dirty="0">
                          <a:effectLst/>
                        </a:rPr>
                        <a:t>организации </a:t>
                      </a:r>
                      <a:r>
                        <a:rPr lang="ru-RU" sz="1400" dirty="0">
                          <a:effectLst/>
                        </a:rPr>
                        <a:t>или административного регламента организации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B/02.6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9195" marR="49195" marT="0" marB="0"/>
                </a:tc>
              </a:tr>
              <a:tr h="789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Разработка и усовершенствование кросс-функционального процесса </a:t>
                      </a:r>
                      <a:r>
                        <a:rPr lang="ru-RU" sz="1400" dirty="0">
                          <a:effectLst/>
                        </a:rPr>
                        <a:t>организации или административного регламента организации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B/03.6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9195" marR="49195" marT="0" marB="0"/>
                </a:tc>
              </a:tr>
              <a:tr h="789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Внедрение кросс-функционального процесса организации </a:t>
                      </a:r>
                      <a:r>
                        <a:rPr lang="ru-RU" sz="1400" dirty="0">
                          <a:effectLst/>
                        </a:rPr>
                        <a:t>или административного регламента организации или их </a:t>
                      </a:r>
                      <a:r>
                        <a:rPr lang="ru-RU" sz="1400" dirty="0" smtClean="0">
                          <a:effectLst/>
                        </a:rPr>
                        <a:t>усовершенствования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В/04.6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9195" marR="49195" marT="0" marB="0"/>
                </a:tc>
              </a:tr>
              <a:tr h="992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Аудит деятельности в рамках кросс-функционального процесса </a:t>
                      </a:r>
                      <a:r>
                        <a:rPr lang="ru-RU" sz="1400" dirty="0">
                          <a:effectLst/>
                        </a:rPr>
                        <a:t>организации или административного регламента организации на соответствие требованиям и целевым показателям процесса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В/05.6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  <p:pic>
        <p:nvPicPr>
          <p:cNvPr id="1026" name="Picture 2" descr="C:\Users\Vitaly\Downloads\qr-c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0" y="4005064"/>
            <a:ext cx="2160092" cy="216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404664"/>
            <a:ext cx="6192688" cy="1070136"/>
          </a:xfrm>
        </p:spPr>
        <p:txBody>
          <a:bodyPr/>
          <a:lstStyle/>
          <a:p>
            <a:pPr algn="ctr"/>
            <a:r>
              <a:rPr lang="ru-RU" dirty="0" smtClean="0"/>
              <a:t>Примеры тестов квалификации</a:t>
            </a:r>
            <a:br>
              <a:rPr lang="ru-RU" dirty="0" smtClean="0"/>
            </a:br>
            <a:r>
              <a:rPr lang="ru-RU" dirty="0" smtClean="0"/>
              <a:t>Процессный аналитик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07751-9C7A-C44D-94C1-87CDD552548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7388" y="1643316"/>
            <a:ext cx="5616624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dirty="0"/>
              <a:t>2. Задание с выбором ответа </a:t>
            </a:r>
            <a:endParaRPr lang="ru-RU" sz="1600" b="1" dirty="0" smtClean="0"/>
          </a:p>
          <a:p>
            <a:r>
              <a:rPr lang="ru-RU" sz="1600" dirty="0" smtClean="0"/>
              <a:t>Оптимальная </a:t>
            </a:r>
            <a:r>
              <a:rPr lang="ru-RU" sz="1600" dirty="0"/>
              <a:t>глубина анализа процесса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1</a:t>
            </a:r>
            <a:r>
              <a:rPr lang="ru-RU" sz="1600" dirty="0"/>
              <a:t>. минимальная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2</a:t>
            </a:r>
            <a:r>
              <a:rPr lang="ru-RU" sz="1600" dirty="0"/>
              <a:t>. должна определяться целями и масштабом проекта </a:t>
            </a:r>
            <a:endParaRPr lang="ru-RU" sz="1600" dirty="0" smtClean="0"/>
          </a:p>
          <a:p>
            <a:r>
              <a:rPr lang="ru-RU" sz="1600" dirty="0" smtClean="0"/>
              <a:t>   3</a:t>
            </a:r>
            <a:r>
              <a:rPr lang="ru-RU" sz="1600" dirty="0"/>
              <a:t>. должна определяться спонсором проекта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4</a:t>
            </a:r>
            <a:r>
              <a:rPr lang="ru-RU" sz="1600" dirty="0"/>
              <a:t>. максимальная </a:t>
            </a:r>
          </a:p>
        </p:txBody>
      </p:sp>
      <p:pic>
        <p:nvPicPr>
          <p:cNvPr id="6" name="Picture 5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1712678"/>
            <a:ext cx="1087981" cy="102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:\Users\Vitaly\Downloads\qr-co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1693460"/>
            <a:ext cx="3377208" cy="337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7388" y="3371508"/>
            <a:ext cx="7416824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r>
              <a:rPr lang="ru-RU" dirty="0"/>
              <a:t>14. Задание с выбором ответа </a:t>
            </a:r>
            <a:endParaRPr lang="ru-RU" dirty="0" smtClean="0"/>
          </a:p>
          <a:p>
            <a:r>
              <a:rPr lang="ru-RU" b="0" dirty="0" smtClean="0"/>
              <a:t>Целью </a:t>
            </a:r>
            <a:r>
              <a:rPr lang="ru-RU" b="0" dirty="0"/>
              <a:t>имитационного моделирования НЕ является </a:t>
            </a:r>
            <a:endParaRPr lang="ru-RU" b="0" dirty="0" smtClean="0"/>
          </a:p>
          <a:p>
            <a:r>
              <a:rPr lang="ru-RU" b="0" dirty="0" smtClean="0"/>
              <a:t>   1. определение </a:t>
            </a:r>
            <a:r>
              <a:rPr lang="ru-RU" b="0" dirty="0"/>
              <a:t>точек передачи </a:t>
            </a:r>
            <a:r>
              <a:rPr lang="ru-RU" b="0" dirty="0" smtClean="0"/>
              <a:t>ответственности</a:t>
            </a:r>
          </a:p>
          <a:p>
            <a:r>
              <a:rPr lang="ru-RU" b="0" dirty="0"/>
              <a:t> </a:t>
            </a:r>
            <a:r>
              <a:rPr lang="ru-RU" b="0" dirty="0" smtClean="0"/>
              <a:t>  2</a:t>
            </a:r>
            <a:r>
              <a:rPr lang="ru-RU" b="0" dirty="0"/>
              <a:t>. определение потребности процесса в ресурсах </a:t>
            </a:r>
            <a:endParaRPr lang="ru-RU" b="0" dirty="0" smtClean="0"/>
          </a:p>
          <a:p>
            <a:r>
              <a:rPr lang="ru-RU" b="0" dirty="0"/>
              <a:t> </a:t>
            </a:r>
            <a:r>
              <a:rPr lang="ru-RU" b="0" dirty="0" smtClean="0"/>
              <a:t>  3</a:t>
            </a:r>
            <a:r>
              <a:rPr lang="ru-RU" b="0" dirty="0"/>
              <a:t>. расчет стоимости процесса </a:t>
            </a:r>
            <a:endParaRPr lang="ru-RU" b="0" dirty="0" smtClean="0"/>
          </a:p>
          <a:p>
            <a:r>
              <a:rPr lang="ru-RU" b="0" dirty="0"/>
              <a:t> </a:t>
            </a:r>
            <a:r>
              <a:rPr lang="ru-RU" b="0" dirty="0" smtClean="0"/>
              <a:t>  4</a:t>
            </a:r>
            <a:r>
              <a:rPr lang="ru-RU" b="0" dirty="0"/>
              <a:t>. выявление узких мест процесса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388" y="5171708"/>
            <a:ext cx="8388932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r>
              <a:rPr lang="ru-RU" dirty="0"/>
              <a:t>18. Задание с выбором ответа </a:t>
            </a:r>
            <a:endParaRPr lang="ru-RU" dirty="0" smtClean="0"/>
          </a:p>
          <a:p>
            <a:r>
              <a:rPr lang="ru-RU" b="0" dirty="0" smtClean="0"/>
              <a:t>Задачей </a:t>
            </a:r>
            <a:r>
              <a:rPr lang="ru-RU" b="0" dirty="0"/>
              <a:t>первостепенной важности при внедрении процессного управления является </a:t>
            </a:r>
            <a:endParaRPr lang="ru-RU" b="0" dirty="0" smtClean="0"/>
          </a:p>
          <a:p>
            <a:r>
              <a:rPr lang="ru-RU" b="0" dirty="0" smtClean="0"/>
              <a:t>   1. определить </a:t>
            </a:r>
            <a:r>
              <a:rPr lang="ru-RU" b="0" dirty="0"/>
              <a:t>владельцев ключевых процессов </a:t>
            </a:r>
            <a:endParaRPr lang="ru-RU" b="0" dirty="0" smtClean="0"/>
          </a:p>
          <a:p>
            <a:r>
              <a:rPr lang="ru-RU" b="0" dirty="0" smtClean="0"/>
              <a:t>   2</a:t>
            </a:r>
            <a:r>
              <a:rPr lang="ru-RU" b="0" dirty="0"/>
              <a:t>. привлечь консультантов по BPM </a:t>
            </a:r>
            <a:endParaRPr lang="ru-RU" b="0" dirty="0" smtClean="0"/>
          </a:p>
          <a:p>
            <a:r>
              <a:rPr lang="ru-RU" b="0" dirty="0" smtClean="0"/>
              <a:t>   3</a:t>
            </a:r>
            <a:r>
              <a:rPr lang="ru-RU" b="0" dirty="0"/>
              <a:t>. создать процессный офис или центр компетенции BPM </a:t>
            </a:r>
            <a:endParaRPr lang="ru-RU" b="0" dirty="0" smtClean="0"/>
          </a:p>
          <a:p>
            <a:r>
              <a:rPr lang="ru-RU" b="0" dirty="0" smtClean="0"/>
              <a:t>   4</a:t>
            </a:r>
            <a:r>
              <a:rPr lang="ru-RU" b="0" dirty="0"/>
              <a:t>. внедрить специализированное программное обеспечение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24736" y="5138916"/>
            <a:ext cx="2592288" cy="31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400" b="1" i="1" dirty="0">
                <a:solidFill>
                  <a:srgbClr val="0000CC"/>
                </a:solidFill>
              </a:rPr>
              <a:t>Пробное задание</a:t>
            </a:r>
            <a:endParaRPr lang="ru-RU" sz="1400" b="1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0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3856" y="332656"/>
            <a:ext cx="6421512" cy="1070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Экзаменационный центр процессного управления начал работу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07751-9C7A-C44D-94C1-87CDD5525485}" type="slidenum">
              <a:rPr lang="en-US" smtClean="0"/>
              <a:t>6</a:t>
            </a:fld>
            <a:endParaRPr lang="en-US"/>
          </a:p>
        </p:txBody>
      </p:sp>
      <p:pic>
        <p:nvPicPr>
          <p:cNvPr id="5122" name="Picture 2" descr="C:\Users\Vitaly\Downloads\qr-code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3068960"/>
            <a:ext cx="2605088" cy="260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40398"/>
              </p:ext>
            </p:extLst>
          </p:nvPr>
        </p:nvGraphicFramePr>
        <p:xfrm>
          <a:off x="295320" y="3212976"/>
          <a:ext cx="8352928" cy="27241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76144"/>
                <a:gridCol w="3744416"/>
                <a:gridCol w="3632368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ru-RU" sz="160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Специалист по регламентации процессов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Процессный аналитик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Теория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60 минут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40 заданий</a:t>
                      </a:r>
                      <a:r>
                        <a:rPr lang="ru-RU" sz="1600" dirty="0">
                          <a:effectLst/>
                        </a:rPr>
                        <a:t/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требуемое число правильных ответов: </a:t>
                      </a:r>
                      <a:r>
                        <a:rPr lang="ru-RU" sz="1600" b="1" dirty="0">
                          <a:solidFill>
                            <a:srgbClr val="0000CC"/>
                          </a:solidFill>
                          <a:effectLst/>
                        </a:rPr>
                        <a:t>28 (70%)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120 минут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80 заданий</a:t>
                      </a:r>
                      <a:r>
                        <a:rPr lang="ru-RU" sz="1600" dirty="0">
                          <a:effectLst/>
                        </a:rPr>
                        <a:t/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требуемое число правильных ответов: </a:t>
                      </a:r>
                      <a:r>
                        <a:rPr lang="ru-RU" sz="1600" b="1" dirty="0">
                          <a:solidFill>
                            <a:srgbClr val="0000CC"/>
                          </a:solidFill>
                          <a:effectLst/>
                        </a:rPr>
                        <a:t>56 (70%)</a:t>
                      </a: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Практика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60 минут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4 задания</a:t>
                      </a:r>
                      <a:r>
                        <a:rPr lang="ru-RU" sz="1600" dirty="0">
                          <a:effectLst/>
                        </a:rPr>
                        <a:t/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требуемое число правильных ответов: </a:t>
                      </a:r>
                      <a:r>
                        <a:rPr lang="ru-RU" sz="1600" b="1" dirty="0">
                          <a:solidFill>
                            <a:srgbClr val="0000CC"/>
                          </a:solidFill>
                          <a:effectLst/>
                        </a:rPr>
                        <a:t>3 (75%)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60 минут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5 заданий</a:t>
                      </a:r>
                      <a:r>
                        <a:rPr lang="ru-RU" sz="1600" dirty="0">
                          <a:effectLst/>
                        </a:rPr>
                        <a:t/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требуемое число правильных ответов: </a:t>
                      </a:r>
                      <a:r>
                        <a:rPr lang="ru-RU" sz="1600" b="1" dirty="0">
                          <a:solidFill>
                            <a:srgbClr val="0000CC"/>
                          </a:solidFill>
                          <a:effectLst/>
                        </a:rPr>
                        <a:t>4 (80%)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16792" y="2710478"/>
            <a:ext cx="6456756" cy="369332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Открыт прием экзаменов по двум специальностям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5308" y="1556792"/>
            <a:ext cx="11785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Согласно </a:t>
            </a:r>
            <a:r>
              <a:rPr lang="ru-RU" sz="1400" b="1" dirty="0" smtClean="0"/>
              <a:t>законодательству РФ, </a:t>
            </a:r>
            <a:r>
              <a:rPr lang="ru-RU" sz="1400" b="1" dirty="0"/>
              <a:t>основным способом подтверждения квалификации специалиста в Российской Федерации является процедура независимой оценки квалификации по </a:t>
            </a:r>
            <a:r>
              <a:rPr lang="ru-RU" sz="1400" b="1" dirty="0" err="1"/>
              <a:t>профстандарту</a:t>
            </a:r>
            <a:r>
              <a:rPr lang="ru-RU" sz="1400" b="1" dirty="0"/>
              <a:t> в рамках Национальной системы квалификаций</a:t>
            </a:r>
            <a:r>
              <a:rPr lang="ru-RU" sz="1400" b="1" dirty="0" smtClean="0"/>
              <a:t>. 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5320" y="2099390"/>
            <a:ext cx="1123324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Центр аккредитован</a:t>
            </a:r>
            <a:r>
              <a:rPr lang="ru-RU" dirty="0"/>
              <a:t> Советом по профессиональным квалификациям финансового рынка (СПКФР)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1384" y="6165304"/>
            <a:ext cx="8136904" cy="369332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ru-RU" dirty="0"/>
              <a:t>Экзамен проходит в режиме онлайн по </a:t>
            </a:r>
            <a:r>
              <a:rPr lang="en-US" dirty="0"/>
              <a:t>Zoom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226621" y="580191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CC"/>
                </a:solidFill>
              </a:rPr>
              <a:t>b</a:t>
            </a:r>
            <a:r>
              <a:rPr lang="en-US" b="1" i="1" dirty="0" smtClean="0">
                <a:solidFill>
                  <a:srgbClr val="0000CC"/>
                </a:solidFill>
              </a:rPr>
              <a:t>pmpro.ru</a:t>
            </a:r>
            <a:endParaRPr lang="ru-RU" b="1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15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пройти Экзамен?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07751-9C7A-C44D-94C1-87CDD5525485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C:\Users\Vitaly\Pictures\Экзаме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3573016"/>
            <a:ext cx="5328592" cy="300100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5696" y="1515259"/>
            <a:ext cx="115212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latin typeface="Calibri" pitchFamily="34" charset="0"/>
              </a:rPr>
              <a:t>1. Подать заявление с пакетом документов (Документ об образовании и документ, подтверждающий стаж работы)</a:t>
            </a:r>
          </a:p>
          <a:p>
            <a:r>
              <a:rPr lang="ru-RU" sz="1700" b="1" dirty="0" smtClean="0">
                <a:latin typeface="Calibri" pitchFamily="34" charset="0"/>
              </a:rPr>
              <a:t>2. Получить подтверждение документов и выбранной даты.</a:t>
            </a:r>
          </a:p>
          <a:p>
            <a:r>
              <a:rPr lang="ru-RU" sz="1700" b="1" dirty="0" smtClean="0">
                <a:latin typeface="Calibri" pitchFamily="34" charset="0"/>
              </a:rPr>
              <a:t>3. Оплатить экзамен (карта или платеж по реквизитам). </a:t>
            </a:r>
          </a:p>
          <a:p>
            <a:r>
              <a:rPr lang="ru-RU" sz="1700" b="1" dirty="0" smtClean="0">
                <a:latin typeface="Calibri" pitchFamily="34" charset="0"/>
              </a:rPr>
              <a:t>4. В день экзамена подключиться по 2 (двум!!!) каналам в видеокамерами: компьютер и смартфон, направленный на экран компьютера. Это делается для того, чтобы исключить подсказки и списывание. </a:t>
            </a:r>
          </a:p>
          <a:p>
            <a:r>
              <a:rPr lang="ru-RU" sz="1700" b="1" dirty="0" smtClean="0">
                <a:latin typeface="Calibri" pitchFamily="34" charset="0"/>
              </a:rPr>
              <a:t>5. Выполнить теоретическую часть, получить допуск к практическим кейсам. Выполнить задание кейса.</a:t>
            </a:r>
          </a:p>
          <a:p>
            <a:r>
              <a:rPr lang="ru-RU" sz="1700" b="1" dirty="0" smtClean="0">
                <a:latin typeface="Calibri" pitchFamily="34" charset="0"/>
              </a:rPr>
              <a:t>6. Дождаться сообщения о результате сдачи экзамена, 2-3 дня. Дождаться Свидетельства о квалификации (</a:t>
            </a:r>
            <a:r>
              <a:rPr lang="en-US" sz="1700" b="1" dirty="0" err="1" smtClean="0">
                <a:latin typeface="Calibri" pitchFamily="34" charset="0"/>
              </a:rPr>
              <a:t>pdf</a:t>
            </a:r>
            <a:r>
              <a:rPr lang="en-US" sz="1700" b="1" dirty="0" smtClean="0">
                <a:latin typeface="Calibri" pitchFamily="34" charset="0"/>
              </a:rPr>
              <a:t>)</a:t>
            </a:r>
            <a:r>
              <a:rPr lang="ru-RU" sz="1700" b="1" dirty="0" smtClean="0">
                <a:latin typeface="Calibri" pitchFamily="34" charset="0"/>
              </a:rPr>
              <a:t> и № в </a:t>
            </a:r>
            <a:r>
              <a:rPr lang="ru-RU" sz="1700" b="1" dirty="0" err="1" smtClean="0">
                <a:latin typeface="Calibri" pitchFamily="34" charset="0"/>
              </a:rPr>
              <a:t>Госреестре</a:t>
            </a:r>
            <a:r>
              <a:rPr lang="ru-RU" sz="1700" b="1" dirty="0" smtClean="0">
                <a:latin typeface="Calibri" pitchFamily="34" charset="0"/>
              </a:rPr>
              <a:t>. </a:t>
            </a:r>
            <a:endParaRPr lang="ru-RU" sz="1700" b="1" dirty="0">
              <a:latin typeface="Calibri" pitchFamily="34" charset="0"/>
            </a:endParaRPr>
          </a:p>
        </p:txBody>
      </p:sp>
      <p:pic>
        <p:nvPicPr>
          <p:cNvPr id="1027" name="Picture 3" descr="C:\Users\Vitaly\Downloads\qr-code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3573016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00156" y="6389359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CC"/>
                </a:solidFill>
              </a:rPr>
              <a:t>Заявка на экзамен </a:t>
            </a:r>
            <a:r>
              <a:rPr lang="en-US" b="1" i="1" dirty="0" smtClean="0">
                <a:solidFill>
                  <a:srgbClr val="0000CC"/>
                </a:solidFill>
              </a:rPr>
              <a:t>bpmpro.ru</a:t>
            </a:r>
            <a:endParaRPr lang="ru-RU" b="1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5640" y="332656"/>
            <a:ext cx="5040560" cy="1070136"/>
          </a:xfrm>
        </p:spPr>
        <p:txBody>
          <a:bodyPr/>
          <a:lstStyle/>
          <a:p>
            <a:r>
              <a:rPr lang="ru-RU" dirty="0" smtClean="0"/>
              <a:t>Что дает сдача экзамена: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07751-9C7A-C44D-94C1-87CDD5525485}" type="slidenum">
              <a:rPr lang="en-US" smtClean="0"/>
              <a:t>8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44" y="91807"/>
            <a:ext cx="2135632" cy="304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9696" y="1628800"/>
            <a:ext cx="871296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Свидетельство о квалификации</a:t>
            </a:r>
            <a:r>
              <a:rPr lang="ru-RU" sz="1600" dirty="0"/>
              <a:t> – документ государственного образца, подтверждающий успешное прохождение профессионального экзамена в рамках №238-ФЗ «О независимой оценке квалификации». Сведения о выданных свидетельствах вносятся в единый реестр сведений о проведении независимой оценки квалификации.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3712" y="2708920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/>
              <a:t>Независимая оценка дает соискателям:</a:t>
            </a:r>
            <a:endParaRPr lang="ru-RU" sz="1400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/>
              <a:t>Документальное подтверждение профессиональной квалификации и соответствия </a:t>
            </a:r>
            <a:r>
              <a:rPr lang="ru-RU" sz="1400" dirty="0" err="1" smtClean="0"/>
              <a:t>профстандарту</a:t>
            </a:r>
            <a:r>
              <a:rPr lang="ru-RU" sz="1400" dirty="0" smtClean="0"/>
              <a:t>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/>
              <a:t>Внесение </a:t>
            </a:r>
            <a:r>
              <a:rPr lang="ru-RU" sz="1400" dirty="0"/>
              <a:t>в общероссийский Реестр квалифицированных </a:t>
            </a:r>
            <a:r>
              <a:rPr lang="ru-RU" sz="1400" dirty="0" smtClean="0"/>
              <a:t>специалистов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/>
              <a:t>Расширение </a:t>
            </a:r>
            <a:r>
              <a:rPr lang="ru-RU" sz="1400" dirty="0"/>
              <a:t>возможности трудоустройства и повышение востребованности на рынке </a:t>
            </a:r>
            <a:r>
              <a:rPr lang="ru-RU" sz="1400" dirty="0" smtClean="0"/>
              <a:t>труда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/>
              <a:t>Обеспечение </a:t>
            </a:r>
            <a:r>
              <a:rPr lang="ru-RU" sz="1400" dirty="0"/>
              <a:t>психологического комфорта и уверенность в собственных </a:t>
            </a:r>
            <a:r>
              <a:rPr lang="ru-RU" sz="1400" dirty="0" smtClean="0"/>
              <a:t>возможностях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/>
              <a:t>Определение </a:t>
            </a:r>
            <a:r>
              <a:rPr lang="ru-RU" sz="1400" dirty="0"/>
              <a:t>линии дальнейшего повышения квалификации и карьерного </a:t>
            </a:r>
            <a:r>
              <a:rPr lang="ru-RU" sz="1400" dirty="0" smtClean="0"/>
              <a:t>роста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503712" y="4455894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Независимая оценка дает работодателям:</a:t>
            </a:r>
            <a:endParaRPr lang="ru-RU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/>
              <a:t>Применение </a:t>
            </a:r>
            <a:r>
              <a:rPr lang="ru-RU" sz="1400" dirty="0" err="1"/>
              <a:t>профстандартов</a:t>
            </a:r>
            <a:r>
              <a:rPr lang="ru-RU" sz="1400" dirty="0"/>
              <a:t> в части требований к квалификации работника, в соответствии с Постановлением Правительства РФ от 27 июня 2016 г. N 584 «Об особенностях применения профессиональных стандартов</a:t>
            </a:r>
            <a:r>
              <a:rPr lang="ru-RU" sz="1400" dirty="0" smtClean="0"/>
              <a:t>…»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/>
              <a:t>Возможность </a:t>
            </a:r>
            <a:r>
              <a:rPr lang="ru-RU" sz="1400" dirty="0"/>
              <a:t>подтвердить репутацию компании, доказав наличие квалифицированного </a:t>
            </a:r>
            <a:r>
              <a:rPr lang="ru-RU" sz="1400" dirty="0" smtClean="0"/>
              <a:t>персонала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/>
              <a:t>Проверка </a:t>
            </a:r>
            <a:r>
              <a:rPr lang="ru-RU" sz="1400" dirty="0"/>
              <a:t>компетенций сотрудников согласно содержанию профессиональных </a:t>
            </a:r>
            <a:r>
              <a:rPr lang="ru-RU" sz="1400" dirty="0" smtClean="0"/>
              <a:t>стандартов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/>
              <a:t>Повышение </a:t>
            </a:r>
            <a:r>
              <a:rPr lang="ru-RU" sz="1400" dirty="0"/>
              <a:t>эффективности внутренних процедур управления персоналом, трудовых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отношений </a:t>
            </a:r>
            <a:r>
              <a:rPr lang="ru-RU" sz="1400" dirty="0"/>
              <a:t>с </a:t>
            </a:r>
            <a:r>
              <a:rPr lang="ru-RU" sz="1400" dirty="0" smtClean="0"/>
              <a:t>работниками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/>
              <a:t>Оформление </a:t>
            </a:r>
            <a:r>
              <a:rPr lang="ru-RU" sz="1400" dirty="0"/>
              <a:t>на работу только компетентных и мотивированных </a:t>
            </a:r>
            <a:r>
              <a:rPr lang="ru-RU" sz="1400" dirty="0" smtClean="0"/>
              <a:t>сотрудников</a:t>
            </a:r>
            <a:endParaRPr lang="ru-RU" sz="1400" dirty="0"/>
          </a:p>
        </p:txBody>
      </p:sp>
      <p:pic>
        <p:nvPicPr>
          <p:cNvPr id="1026" name="Picture 2" descr="C:\Users\Vitaly\Downloads\qr-code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" y="3559230"/>
            <a:ext cx="3209627" cy="320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0499" y="3140968"/>
            <a:ext cx="3576864" cy="31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400" b="1" i="1" dirty="0" smtClean="0">
                <a:solidFill>
                  <a:srgbClr val="0000CC"/>
                </a:solidFill>
              </a:rPr>
              <a:t>Проверка свидетельства в Реестре</a:t>
            </a:r>
            <a:endParaRPr lang="ru-RU" sz="1400" b="1" i="1" dirty="0">
              <a:solidFill>
                <a:srgbClr val="0000CC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024436" y="799808"/>
            <a:ext cx="1008112" cy="193442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5360" y="1532079"/>
            <a:ext cx="1008112" cy="193442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3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65126"/>
            <a:ext cx="6192688" cy="687610"/>
          </a:xfrm>
        </p:spPr>
        <p:txBody>
          <a:bodyPr lIns="0" rIns="0"/>
          <a:lstStyle/>
          <a:p>
            <a:r>
              <a:rPr lang="ru-RU" dirty="0" smtClean="0"/>
              <a:t>Почему это важно для компаний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07751-9C7A-C44D-94C1-87CDD5525485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3392" y="1772816"/>
            <a:ext cx="98650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В компаниях появятся люди, которые работают в единой системе понятий, терминов, правил и методов процессного управления, признанной во всем мире.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Будет поставлен барьер по сбору денег и выдаче непонятных удостоверений об окончании курсов у «</a:t>
            </a:r>
            <a:r>
              <a:rPr lang="ru-RU" dirty="0" err="1"/>
              <a:t>инфоцыган</a:t>
            </a:r>
            <a:r>
              <a:rPr lang="ru-RU" dirty="0"/>
              <a:t>».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Свидетельство </a:t>
            </a:r>
            <a:r>
              <a:rPr lang="ru-RU" dirty="0"/>
              <a:t>о квалификации дает объективный и стандартный критерий оценки: неважно где вы учились — покажите что вы знаете и умеете</a:t>
            </a:r>
            <a:r>
              <a:rPr lang="ru-RU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Свидетельство о квалификации учитывается при приеме на работу и заполнении вакансий.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Требования к квалификации, установленные в </a:t>
            </a:r>
            <a:r>
              <a:rPr lang="ru-RU" dirty="0" err="1" smtClean="0"/>
              <a:t>профстандарте</a:t>
            </a:r>
            <a:r>
              <a:rPr lang="ru-RU" dirty="0" smtClean="0"/>
              <a:t> являются основой для разработки должностных обязанностей и требований к кандидатам  на вакансии.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28448" y="2132856"/>
            <a:ext cx="1583900" cy="197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1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1065</Words>
  <Application>Microsoft Office PowerPoint</Application>
  <DocSecurity>0</DocSecurity>
  <PresentationFormat>Произвольный</PresentationFormat>
  <Paragraphs>146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BPM- проект года’2023</vt:lpstr>
      <vt:lpstr>17.04.2018 утвержден профстандарт «Специалист по процессному управлению»</vt:lpstr>
      <vt:lpstr>Чем занимается  Процессный аналитик?</vt:lpstr>
      <vt:lpstr>Требования к Процессному аналитику в Профстандарте</vt:lpstr>
      <vt:lpstr>Примеры тестов квалификации Процессный аналитик</vt:lpstr>
      <vt:lpstr>Экзаменационный центр процессного управления начал работу</vt:lpstr>
      <vt:lpstr>Как пройти Экзамен?</vt:lpstr>
      <vt:lpstr>Что дает сдача экзамена:</vt:lpstr>
      <vt:lpstr>Почему это важно для компаний</vt:lpstr>
      <vt:lpstr>Срок действия Свидетельства о квалификации</vt:lpstr>
      <vt:lpstr>Ждем вас в Экзаменационном центре</vt:lpstr>
      <vt:lpstr>Сколько это стоит?</vt:lpstr>
      <vt:lpstr>Что дальше?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Vitaly</cp:lastModifiedBy>
  <cp:revision>153</cp:revision>
  <dcterms:created xsi:type="dcterms:W3CDTF">2017-09-01T14:12:32Z</dcterms:created>
  <dcterms:modified xsi:type="dcterms:W3CDTF">2023-05-23T16:30:19Z</dcterms:modified>
  <dc:identifier/>
  <dc:language/>
  <cp:version/>
</cp:coreProperties>
</file>