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8" r:id="rId2"/>
    <p:sldId id="342" r:id="rId3"/>
    <p:sldId id="361" r:id="rId4"/>
    <p:sldId id="355" r:id="rId5"/>
    <p:sldId id="364" r:id="rId6"/>
    <p:sldId id="345" r:id="rId7"/>
    <p:sldId id="365" r:id="rId8"/>
    <p:sldId id="347" r:id="rId9"/>
    <p:sldId id="351" r:id="rId10"/>
    <p:sldId id="354" r:id="rId11"/>
    <p:sldId id="357" r:id="rId12"/>
    <p:sldId id="356" r:id="rId13"/>
    <p:sldId id="358" r:id="rId14"/>
    <p:sldId id="359" r:id="rId15"/>
    <p:sldId id="353" r:id="rId16"/>
    <p:sldId id="362" r:id="rId17"/>
    <p:sldId id="363" r:id="rId18"/>
    <p:sldId id="34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Заботнова Екатерина Евгеньевна" initials="ЗЕЕ" lastIdx="1" clrIdx="0">
    <p:extLst>
      <p:ext uri="{19B8F6BF-5375-455C-9EA6-DF929625EA0E}">
        <p15:presenceInfo xmlns:p15="http://schemas.microsoft.com/office/powerpoint/2012/main" userId="S-1-5-21-792320725-696519568-570327587-9079" providerId="AD"/>
      </p:ext>
    </p:extLst>
  </p:cmAuthor>
  <p:cmAuthor id="2" name="Ломоносова Лариса Александровна" initials="ЛЛА" lastIdx="1" clrIdx="1">
    <p:extLst>
      <p:ext uri="{19B8F6BF-5375-455C-9EA6-DF929625EA0E}">
        <p15:presenceInfo xmlns:p15="http://schemas.microsoft.com/office/powerpoint/2012/main" userId="S-1-5-21-792320725-696519568-570327587-88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2F5597"/>
    <a:srgbClr val="4C000E"/>
    <a:srgbClr val="5C0012"/>
    <a:srgbClr val="FFFFFF"/>
    <a:srgbClr val="C00000"/>
    <a:srgbClr val="FF0000"/>
    <a:srgbClr val="CC0000"/>
    <a:srgbClr val="FF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1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2F948-2C31-4E53-89A3-CE1E5F1805D9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21E9-9630-4932-A129-D1A427501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758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2F948-2C31-4E53-89A3-CE1E5F1805D9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21E9-9630-4932-A129-D1A427501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547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2F948-2C31-4E53-89A3-CE1E5F1805D9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21E9-9630-4932-A129-D1A427501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099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2F948-2C31-4E53-89A3-CE1E5F1805D9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21E9-9630-4932-A129-D1A427501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884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2F948-2C31-4E53-89A3-CE1E5F1805D9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21E9-9630-4932-A129-D1A427501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661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2F948-2C31-4E53-89A3-CE1E5F1805D9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21E9-9630-4932-A129-D1A427501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60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2F948-2C31-4E53-89A3-CE1E5F1805D9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21E9-9630-4932-A129-D1A427501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157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2F948-2C31-4E53-89A3-CE1E5F1805D9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21E9-9630-4932-A129-D1A427501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431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2F948-2C31-4E53-89A3-CE1E5F1805D9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21E9-9630-4932-A129-D1A427501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209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2F948-2C31-4E53-89A3-CE1E5F1805D9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21E9-9630-4932-A129-D1A427501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253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2F948-2C31-4E53-89A3-CE1E5F1805D9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21E9-9630-4932-A129-D1A427501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89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2F948-2C31-4E53-89A3-CE1E5F1805D9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621E9-9630-4932-A129-D1A427501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297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10" Type="http://schemas.openxmlformats.org/officeDocument/2006/relationships/image" Target="../media/image29.emf"/><Relationship Id="rId4" Type="http://schemas.openxmlformats.org/officeDocument/2006/relationships/image" Target="../media/image23.emf"/><Relationship Id="rId9" Type="http://schemas.openxmlformats.org/officeDocument/2006/relationships/image" Target="../media/image2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emf"/><Relationship Id="rId5" Type="http://schemas.openxmlformats.org/officeDocument/2006/relationships/package" Target="../embeddings/_________Microsoft_Visio1.vsdx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emf"/><Relationship Id="rId5" Type="http://schemas.openxmlformats.org/officeDocument/2006/relationships/package" Target="../embeddings/_________Microsoft_Visio2.vsdx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emf"/><Relationship Id="rId5" Type="http://schemas.openxmlformats.org/officeDocument/2006/relationships/package" Target="../embeddings/_________Microsoft_Visio3.vsdx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9" name="Freeform 5"/>
          <p:cNvSpPr>
            <a:spLocks noChangeAspect="1"/>
          </p:cNvSpPr>
          <p:nvPr/>
        </p:nvSpPr>
        <p:spPr bwMode="auto">
          <a:xfrm>
            <a:off x="4047938" y="899964"/>
            <a:ext cx="6120000" cy="2739009"/>
          </a:xfrm>
          <a:custGeom>
            <a:avLst/>
            <a:gdLst>
              <a:gd name="T0" fmla="*/ 1362 w 1792"/>
              <a:gd name="T1" fmla="*/ 574 h 802"/>
              <a:gd name="T2" fmla="*/ 1792 w 1792"/>
              <a:gd name="T3" fmla="*/ 0 h 802"/>
              <a:gd name="T4" fmla="*/ 602 w 1792"/>
              <a:gd name="T5" fmla="*/ 0 h 802"/>
              <a:gd name="T6" fmla="*/ 0 w 1792"/>
              <a:gd name="T7" fmla="*/ 802 h 802"/>
              <a:gd name="T8" fmla="*/ 1191 w 1792"/>
              <a:gd name="T9" fmla="*/ 802 h 802"/>
              <a:gd name="T10" fmla="*/ 1362 w 1792"/>
              <a:gd name="T11" fmla="*/ 574 h 8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92" h="802">
                <a:moveTo>
                  <a:pt x="1362" y="574"/>
                </a:moveTo>
                <a:lnTo>
                  <a:pt x="1792" y="0"/>
                </a:lnTo>
                <a:lnTo>
                  <a:pt x="602" y="0"/>
                </a:lnTo>
                <a:lnTo>
                  <a:pt x="0" y="802"/>
                </a:lnTo>
                <a:lnTo>
                  <a:pt x="1191" y="802"/>
                </a:lnTo>
                <a:lnTo>
                  <a:pt x="1362" y="574"/>
                </a:lnTo>
                <a:close/>
              </a:path>
            </a:pathLst>
          </a:custGeom>
          <a:solidFill>
            <a:srgbClr val="C00000">
              <a:alpha val="80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047937" y="899965"/>
            <a:ext cx="5997763" cy="2739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00" dirty="0" smtClean="0"/>
              <a:t>             </a:t>
            </a:r>
            <a:r>
              <a:rPr lang="ru-RU" sz="2000" dirty="0" smtClean="0"/>
              <a:t> </a:t>
            </a:r>
            <a:r>
              <a:rPr lang="ru-RU" sz="3800" dirty="0" smtClean="0"/>
              <a:t>Описание проекта </a:t>
            </a:r>
            <a:br>
              <a:rPr lang="ru-RU" sz="3800" dirty="0" smtClean="0"/>
            </a:br>
            <a:r>
              <a:rPr lang="en-US" sz="3800" dirty="0" smtClean="0"/>
              <a:t>          </a:t>
            </a:r>
            <a:r>
              <a:rPr lang="ru-RU" sz="3800" dirty="0" smtClean="0"/>
              <a:t>«Личный кабинет </a:t>
            </a:r>
            <a:endParaRPr lang="en-US" sz="3800" dirty="0"/>
          </a:p>
          <a:p>
            <a:r>
              <a:rPr lang="en-US" sz="3800" dirty="0" smtClean="0"/>
              <a:t>      </a:t>
            </a:r>
            <a:r>
              <a:rPr lang="ru-RU" sz="3800" dirty="0" smtClean="0"/>
              <a:t>клиента АО «ФГК»</a:t>
            </a:r>
            <a:endParaRPr lang="ru-RU" sz="3800" dirty="0"/>
          </a:p>
        </p:txBody>
      </p:sp>
      <p:sp>
        <p:nvSpPr>
          <p:cNvPr id="17" name="Freeform 5"/>
          <p:cNvSpPr>
            <a:spLocks noChangeAspect="1"/>
          </p:cNvSpPr>
          <p:nvPr/>
        </p:nvSpPr>
        <p:spPr bwMode="auto">
          <a:xfrm>
            <a:off x="-2" y="3638973"/>
            <a:ext cx="4047937" cy="1820628"/>
          </a:xfrm>
          <a:custGeom>
            <a:avLst/>
            <a:gdLst>
              <a:gd name="T0" fmla="*/ 1362 w 1792"/>
              <a:gd name="T1" fmla="*/ 574 h 802"/>
              <a:gd name="T2" fmla="*/ 1792 w 1792"/>
              <a:gd name="T3" fmla="*/ 0 h 802"/>
              <a:gd name="T4" fmla="*/ 602 w 1792"/>
              <a:gd name="T5" fmla="*/ 0 h 802"/>
              <a:gd name="T6" fmla="*/ 0 w 1792"/>
              <a:gd name="T7" fmla="*/ 802 h 802"/>
              <a:gd name="T8" fmla="*/ 1191 w 1792"/>
              <a:gd name="T9" fmla="*/ 802 h 802"/>
              <a:gd name="T10" fmla="*/ 1362 w 1792"/>
              <a:gd name="T11" fmla="*/ 574 h 8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92" h="802">
                <a:moveTo>
                  <a:pt x="1362" y="574"/>
                </a:moveTo>
                <a:lnTo>
                  <a:pt x="1792" y="0"/>
                </a:lnTo>
                <a:lnTo>
                  <a:pt x="602" y="0"/>
                </a:lnTo>
                <a:lnTo>
                  <a:pt x="0" y="802"/>
                </a:lnTo>
                <a:lnTo>
                  <a:pt x="1191" y="802"/>
                </a:lnTo>
                <a:lnTo>
                  <a:pt x="1362" y="574"/>
                </a:lnTo>
                <a:close/>
              </a:path>
            </a:pathLst>
          </a:custGeom>
          <a:solidFill>
            <a:srgbClr val="C00000">
              <a:alpha val="20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Freeform 19"/>
          <p:cNvSpPr>
            <a:spLocks noEditPoints="1"/>
          </p:cNvSpPr>
          <p:nvPr/>
        </p:nvSpPr>
        <p:spPr bwMode="auto">
          <a:xfrm>
            <a:off x="10167938" y="-1736"/>
            <a:ext cx="2024063" cy="901700"/>
          </a:xfrm>
          <a:custGeom>
            <a:avLst/>
            <a:gdLst>
              <a:gd name="T0" fmla="*/ 1152 w 1275"/>
              <a:gd name="T1" fmla="*/ 162 h 568"/>
              <a:gd name="T2" fmla="*/ 1275 w 1275"/>
              <a:gd name="T3" fmla="*/ 0 h 568"/>
              <a:gd name="T4" fmla="*/ 750 w 1275"/>
              <a:gd name="T5" fmla="*/ 0 h 568"/>
              <a:gd name="T6" fmla="*/ 627 w 1275"/>
              <a:gd name="T7" fmla="*/ 162 h 568"/>
              <a:gd name="T8" fmla="*/ 1152 w 1275"/>
              <a:gd name="T9" fmla="*/ 162 h 568"/>
              <a:gd name="T10" fmla="*/ 968 w 1275"/>
              <a:gd name="T11" fmla="*/ 406 h 568"/>
              <a:gd name="T12" fmla="*/ 1091 w 1275"/>
              <a:gd name="T13" fmla="*/ 244 h 568"/>
              <a:gd name="T14" fmla="*/ 566 w 1275"/>
              <a:gd name="T15" fmla="*/ 244 h 568"/>
              <a:gd name="T16" fmla="*/ 322 w 1275"/>
              <a:gd name="T17" fmla="*/ 568 h 568"/>
              <a:gd name="T18" fmla="*/ 526 w 1275"/>
              <a:gd name="T19" fmla="*/ 568 h 568"/>
              <a:gd name="T20" fmla="*/ 648 w 1275"/>
              <a:gd name="T21" fmla="*/ 406 h 568"/>
              <a:gd name="T22" fmla="*/ 968 w 1275"/>
              <a:gd name="T23" fmla="*/ 406 h 568"/>
              <a:gd name="T24" fmla="*/ 626 w 1275"/>
              <a:gd name="T25" fmla="*/ 568 h 568"/>
              <a:gd name="T26" fmla="*/ 847 w 1275"/>
              <a:gd name="T27" fmla="*/ 568 h 568"/>
              <a:gd name="T28" fmla="*/ 928 w 1275"/>
              <a:gd name="T29" fmla="*/ 461 h 568"/>
              <a:gd name="T30" fmla="*/ 707 w 1275"/>
              <a:gd name="T31" fmla="*/ 461 h 568"/>
              <a:gd name="T32" fmla="*/ 626 w 1275"/>
              <a:gd name="T33" fmla="*/ 568 h 568"/>
              <a:gd name="T34" fmla="*/ 632 w 1275"/>
              <a:gd name="T35" fmla="*/ 0 h 568"/>
              <a:gd name="T36" fmla="*/ 428 w 1275"/>
              <a:gd name="T37" fmla="*/ 0 h 568"/>
              <a:gd name="T38" fmla="*/ 0 w 1275"/>
              <a:gd name="T39" fmla="*/ 568 h 568"/>
              <a:gd name="T40" fmla="*/ 204 w 1275"/>
              <a:gd name="T41" fmla="*/ 568 h 568"/>
              <a:gd name="T42" fmla="*/ 632 w 1275"/>
              <a:gd name="T43" fmla="*/ 0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75" h="568">
                <a:moveTo>
                  <a:pt x="1152" y="162"/>
                </a:moveTo>
                <a:lnTo>
                  <a:pt x="1275" y="0"/>
                </a:lnTo>
                <a:lnTo>
                  <a:pt x="750" y="0"/>
                </a:lnTo>
                <a:lnTo>
                  <a:pt x="627" y="162"/>
                </a:lnTo>
                <a:lnTo>
                  <a:pt x="1152" y="162"/>
                </a:lnTo>
                <a:close/>
                <a:moveTo>
                  <a:pt x="968" y="406"/>
                </a:moveTo>
                <a:lnTo>
                  <a:pt x="1091" y="244"/>
                </a:lnTo>
                <a:lnTo>
                  <a:pt x="566" y="244"/>
                </a:lnTo>
                <a:lnTo>
                  <a:pt x="322" y="568"/>
                </a:lnTo>
                <a:lnTo>
                  <a:pt x="526" y="568"/>
                </a:lnTo>
                <a:lnTo>
                  <a:pt x="648" y="406"/>
                </a:lnTo>
                <a:lnTo>
                  <a:pt x="968" y="406"/>
                </a:lnTo>
                <a:close/>
                <a:moveTo>
                  <a:pt x="626" y="568"/>
                </a:moveTo>
                <a:lnTo>
                  <a:pt x="847" y="568"/>
                </a:lnTo>
                <a:lnTo>
                  <a:pt x="928" y="461"/>
                </a:lnTo>
                <a:lnTo>
                  <a:pt x="707" y="461"/>
                </a:lnTo>
                <a:lnTo>
                  <a:pt x="626" y="568"/>
                </a:lnTo>
                <a:close/>
                <a:moveTo>
                  <a:pt x="632" y="0"/>
                </a:moveTo>
                <a:lnTo>
                  <a:pt x="428" y="0"/>
                </a:lnTo>
                <a:lnTo>
                  <a:pt x="0" y="568"/>
                </a:lnTo>
                <a:lnTo>
                  <a:pt x="204" y="568"/>
                </a:lnTo>
                <a:lnTo>
                  <a:pt x="632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2979"/>
            <a:ext cx="10655929" cy="896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z="2600" spc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</a:rPr>
              <a:t>Федеральная грузовая компания</a:t>
            </a:r>
            <a:endParaRPr lang="ru-RU" sz="2600" spc="1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9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206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Рисунок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reeform 17"/>
          <p:cNvSpPr>
            <a:spLocks/>
          </p:cNvSpPr>
          <p:nvPr/>
        </p:nvSpPr>
        <p:spPr bwMode="auto">
          <a:xfrm>
            <a:off x="1046163" y="-14436"/>
            <a:ext cx="11145838" cy="6872436"/>
          </a:xfrm>
          <a:custGeom>
            <a:avLst/>
            <a:gdLst>
              <a:gd name="T0" fmla="*/ 0 w 7021"/>
              <a:gd name="T1" fmla="*/ 4301 h 4301"/>
              <a:gd name="T2" fmla="*/ 7021 w 7021"/>
              <a:gd name="T3" fmla="*/ 4301 h 4301"/>
              <a:gd name="T4" fmla="*/ 7021 w 7021"/>
              <a:gd name="T5" fmla="*/ 0 h 4301"/>
              <a:gd name="T6" fmla="*/ 536 w 7021"/>
              <a:gd name="T7" fmla="*/ 0 h 4301"/>
              <a:gd name="T8" fmla="*/ 0 w 7021"/>
              <a:gd name="T9" fmla="*/ 659 h 4301"/>
              <a:gd name="T10" fmla="*/ 0 w 7021"/>
              <a:gd name="T11" fmla="*/ 4301 h 4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21" h="4301">
                <a:moveTo>
                  <a:pt x="0" y="4301"/>
                </a:moveTo>
                <a:lnTo>
                  <a:pt x="7021" y="4301"/>
                </a:lnTo>
                <a:lnTo>
                  <a:pt x="7021" y="0"/>
                </a:lnTo>
                <a:lnTo>
                  <a:pt x="536" y="0"/>
                </a:lnTo>
                <a:lnTo>
                  <a:pt x="0" y="659"/>
                </a:lnTo>
                <a:lnTo>
                  <a:pt x="0" y="4301"/>
                </a:lnTo>
                <a:close/>
              </a:path>
            </a:pathLst>
          </a:custGeom>
          <a:solidFill>
            <a:srgbClr val="FFFFFF">
              <a:alpha val="85098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Freeform 18"/>
          <p:cNvSpPr>
            <a:spLocks/>
          </p:cNvSpPr>
          <p:nvPr/>
        </p:nvSpPr>
        <p:spPr bwMode="auto">
          <a:xfrm>
            <a:off x="1038225" y="257027"/>
            <a:ext cx="9891713" cy="901700"/>
          </a:xfrm>
          <a:custGeom>
            <a:avLst/>
            <a:gdLst>
              <a:gd name="T0" fmla="*/ 0 w 6231"/>
              <a:gd name="T1" fmla="*/ 568 h 568"/>
              <a:gd name="T2" fmla="*/ 5803 w 6231"/>
              <a:gd name="T3" fmla="*/ 568 h 568"/>
              <a:gd name="T4" fmla="*/ 6231 w 6231"/>
              <a:gd name="T5" fmla="*/ 0 h 568"/>
              <a:gd name="T6" fmla="*/ 428 w 6231"/>
              <a:gd name="T7" fmla="*/ 0 h 568"/>
              <a:gd name="T8" fmla="*/ 0 w 6231"/>
              <a:gd name="T9" fmla="*/ 568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31" h="568">
                <a:moveTo>
                  <a:pt x="0" y="568"/>
                </a:moveTo>
                <a:lnTo>
                  <a:pt x="5803" y="568"/>
                </a:lnTo>
                <a:lnTo>
                  <a:pt x="6231" y="0"/>
                </a:lnTo>
                <a:lnTo>
                  <a:pt x="428" y="0"/>
                </a:lnTo>
                <a:lnTo>
                  <a:pt x="0" y="568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shade val="30000"/>
                  <a:satMod val="115000"/>
                  <a:alpha val="90000"/>
                </a:srgbClr>
              </a:gs>
              <a:gs pos="17000">
                <a:srgbClr val="C00000">
                  <a:shade val="67500"/>
                  <a:satMod val="115000"/>
                  <a:alpha val="90000"/>
                </a:srgbClr>
              </a:gs>
              <a:gs pos="100000">
                <a:srgbClr val="C00000">
                  <a:shade val="100000"/>
                  <a:satMod val="115000"/>
                  <a:alpha val="8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Freeform 19"/>
          <p:cNvSpPr>
            <a:spLocks noEditPoints="1"/>
          </p:cNvSpPr>
          <p:nvPr/>
        </p:nvSpPr>
        <p:spPr bwMode="auto">
          <a:xfrm>
            <a:off x="10167938" y="-1736"/>
            <a:ext cx="2024063" cy="901700"/>
          </a:xfrm>
          <a:custGeom>
            <a:avLst/>
            <a:gdLst>
              <a:gd name="T0" fmla="*/ 1152 w 1275"/>
              <a:gd name="T1" fmla="*/ 162 h 568"/>
              <a:gd name="T2" fmla="*/ 1275 w 1275"/>
              <a:gd name="T3" fmla="*/ 0 h 568"/>
              <a:gd name="T4" fmla="*/ 750 w 1275"/>
              <a:gd name="T5" fmla="*/ 0 h 568"/>
              <a:gd name="T6" fmla="*/ 627 w 1275"/>
              <a:gd name="T7" fmla="*/ 162 h 568"/>
              <a:gd name="T8" fmla="*/ 1152 w 1275"/>
              <a:gd name="T9" fmla="*/ 162 h 568"/>
              <a:gd name="T10" fmla="*/ 968 w 1275"/>
              <a:gd name="T11" fmla="*/ 406 h 568"/>
              <a:gd name="T12" fmla="*/ 1091 w 1275"/>
              <a:gd name="T13" fmla="*/ 244 h 568"/>
              <a:gd name="T14" fmla="*/ 566 w 1275"/>
              <a:gd name="T15" fmla="*/ 244 h 568"/>
              <a:gd name="T16" fmla="*/ 322 w 1275"/>
              <a:gd name="T17" fmla="*/ 568 h 568"/>
              <a:gd name="T18" fmla="*/ 526 w 1275"/>
              <a:gd name="T19" fmla="*/ 568 h 568"/>
              <a:gd name="T20" fmla="*/ 648 w 1275"/>
              <a:gd name="T21" fmla="*/ 406 h 568"/>
              <a:gd name="T22" fmla="*/ 968 w 1275"/>
              <a:gd name="T23" fmla="*/ 406 h 568"/>
              <a:gd name="T24" fmla="*/ 626 w 1275"/>
              <a:gd name="T25" fmla="*/ 568 h 568"/>
              <a:gd name="T26" fmla="*/ 847 w 1275"/>
              <a:gd name="T27" fmla="*/ 568 h 568"/>
              <a:gd name="T28" fmla="*/ 928 w 1275"/>
              <a:gd name="T29" fmla="*/ 461 h 568"/>
              <a:gd name="T30" fmla="*/ 707 w 1275"/>
              <a:gd name="T31" fmla="*/ 461 h 568"/>
              <a:gd name="T32" fmla="*/ 626 w 1275"/>
              <a:gd name="T33" fmla="*/ 568 h 568"/>
              <a:gd name="T34" fmla="*/ 632 w 1275"/>
              <a:gd name="T35" fmla="*/ 0 h 568"/>
              <a:gd name="T36" fmla="*/ 428 w 1275"/>
              <a:gd name="T37" fmla="*/ 0 h 568"/>
              <a:gd name="T38" fmla="*/ 0 w 1275"/>
              <a:gd name="T39" fmla="*/ 568 h 568"/>
              <a:gd name="T40" fmla="*/ 204 w 1275"/>
              <a:gd name="T41" fmla="*/ 568 h 568"/>
              <a:gd name="T42" fmla="*/ 632 w 1275"/>
              <a:gd name="T43" fmla="*/ 0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75" h="568">
                <a:moveTo>
                  <a:pt x="1152" y="162"/>
                </a:moveTo>
                <a:lnTo>
                  <a:pt x="1275" y="0"/>
                </a:lnTo>
                <a:lnTo>
                  <a:pt x="750" y="0"/>
                </a:lnTo>
                <a:lnTo>
                  <a:pt x="627" y="162"/>
                </a:lnTo>
                <a:lnTo>
                  <a:pt x="1152" y="162"/>
                </a:lnTo>
                <a:close/>
                <a:moveTo>
                  <a:pt x="968" y="406"/>
                </a:moveTo>
                <a:lnTo>
                  <a:pt x="1091" y="244"/>
                </a:lnTo>
                <a:lnTo>
                  <a:pt x="566" y="244"/>
                </a:lnTo>
                <a:lnTo>
                  <a:pt x="322" y="568"/>
                </a:lnTo>
                <a:lnTo>
                  <a:pt x="526" y="568"/>
                </a:lnTo>
                <a:lnTo>
                  <a:pt x="648" y="406"/>
                </a:lnTo>
                <a:lnTo>
                  <a:pt x="968" y="406"/>
                </a:lnTo>
                <a:close/>
                <a:moveTo>
                  <a:pt x="626" y="568"/>
                </a:moveTo>
                <a:lnTo>
                  <a:pt x="847" y="568"/>
                </a:lnTo>
                <a:lnTo>
                  <a:pt x="928" y="461"/>
                </a:lnTo>
                <a:lnTo>
                  <a:pt x="707" y="461"/>
                </a:lnTo>
                <a:lnTo>
                  <a:pt x="626" y="568"/>
                </a:lnTo>
                <a:close/>
                <a:moveTo>
                  <a:pt x="632" y="0"/>
                </a:moveTo>
                <a:lnTo>
                  <a:pt x="428" y="0"/>
                </a:lnTo>
                <a:lnTo>
                  <a:pt x="0" y="568"/>
                </a:lnTo>
                <a:lnTo>
                  <a:pt x="204" y="568"/>
                </a:lnTo>
                <a:lnTo>
                  <a:pt x="632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Freeform 20"/>
          <p:cNvSpPr>
            <a:spLocks/>
          </p:cNvSpPr>
          <p:nvPr/>
        </p:nvSpPr>
        <p:spPr bwMode="auto">
          <a:xfrm>
            <a:off x="10167938" y="899964"/>
            <a:ext cx="323850" cy="258763"/>
          </a:xfrm>
          <a:custGeom>
            <a:avLst/>
            <a:gdLst>
              <a:gd name="T0" fmla="*/ 52 w 204"/>
              <a:gd name="T1" fmla="*/ 163 h 163"/>
              <a:gd name="T2" fmla="*/ 0 w 204"/>
              <a:gd name="T3" fmla="*/ 0 h 163"/>
              <a:gd name="T4" fmla="*/ 204 w 204"/>
              <a:gd name="T5" fmla="*/ 0 h 163"/>
              <a:gd name="T6" fmla="*/ 52 w 204"/>
              <a:gd name="T7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" h="163">
                <a:moveTo>
                  <a:pt x="52" y="163"/>
                </a:moveTo>
                <a:lnTo>
                  <a:pt x="0" y="0"/>
                </a:lnTo>
                <a:lnTo>
                  <a:pt x="204" y="0"/>
                </a:lnTo>
                <a:lnTo>
                  <a:pt x="52" y="163"/>
                </a:lnTo>
                <a:close/>
              </a:path>
            </a:pathLst>
          </a:custGeom>
          <a:solidFill>
            <a:srgbClr val="48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Freeform 21"/>
          <p:cNvSpPr>
            <a:spLocks/>
          </p:cNvSpPr>
          <p:nvPr/>
        </p:nvSpPr>
        <p:spPr bwMode="auto">
          <a:xfrm>
            <a:off x="1588" y="258614"/>
            <a:ext cx="1709738" cy="901700"/>
          </a:xfrm>
          <a:custGeom>
            <a:avLst/>
            <a:gdLst>
              <a:gd name="T0" fmla="*/ 0 w 1077"/>
              <a:gd name="T1" fmla="*/ 0 h 568"/>
              <a:gd name="T2" fmla="*/ 0 w 1077"/>
              <a:gd name="T3" fmla="*/ 568 h 568"/>
              <a:gd name="T4" fmla="*/ 648 w 1077"/>
              <a:gd name="T5" fmla="*/ 568 h 568"/>
              <a:gd name="T6" fmla="*/ 1077 w 1077"/>
              <a:gd name="T7" fmla="*/ 0 h 568"/>
              <a:gd name="T8" fmla="*/ 0 w 1077"/>
              <a:gd name="T9" fmla="*/ 0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7" h="568">
                <a:moveTo>
                  <a:pt x="0" y="0"/>
                </a:moveTo>
                <a:lnTo>
                  <a:pt x="0" y="568"/>
                </a:lnTo>
                <a:lnTo>
                  <a:pt x="648" y="568"/>
                </a:lnTo>
                <a:lnTo>
                  <a:pt x="1077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2F2">
              <a:alpha val="89804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Freeform 22"/>
          <p:cNvSpPr>
            <a:spLocks/>
          </p:cNvSpPr>
          <p:nvPr/>
        </p:nvSpPr>
        <p:spPr bwMode="auto">
          <a:xfrm>
            <a:off x="1008063" y="-17611"/>
            <a:ext cx="868363" cy="1162451"/>
          </a:xfrm>
          <a:custGeom>
            <a:avLst/>
            <a:gdLst>
              <a:gd name="T0" fmla="*/ 546 w 547"/>
              <a:gd name="T1" fmla="*/ 0 h 727"/>
              <a:gd name="T2" fmla="*/ 0 w 547"/>
              <a:gd name="T3" fmla="*/ 725 h 727"/>
              <a:gd name="T4" fmla="*/ 0 w 547"/>
              <a:gd name="T5" fmla="*/ 727 h 727"/>
              <a:gd name="T6" fmla="*/ 547 w 547"/>
              <a:gd name="T7" fmla="*/ 0 h 727"/>
              <a:gd name="T8" fmla="*/ 546 w 547"/>
              <a:gd name="T9" fmla="*/ 0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7" h="727">
                <a:moveTo>
                  <a:pt x="546" y="0"/>
                </a:moveTo>
                <a:lnTo>
                  <a:pt x="0" y="725"/>
                </a:lnTo>
                <a:lnTo>
                  <a:pt x="0" y="727"/>
                </a:lnTo>
                <a:lnTo>
                  <a:pt x="547" y="0"/>
                </a:lnTo>
                <a:lnTo>
                  <a:pt x="54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Freeform 23"/>
          <p:cNvSpPr>
            <a:spLocks/>
          </p:cNvSpPr>
          <p:nvPr/>
        </p:nvSpPr>
        <p:spPr bwMode="auto">
          <a:xfrm>
            <a:off x="1008063" y="-17611"/>
            <a:ext cx="868363" cy="1162451"/>
          </a:xfrm>
          <a:custGeom>
            <a:avLst/>
            <a:gdLst>
              <a:gd name="T0" fmla="*/ 546 w 547"/>
              <a:gd name="T1" fmla="*/ 0 h 727"/>
              <a:gd name="T2" fmla="*/ 0 w 547"/>
              <a:gd name="T3" fmla="*/ 725 h 727"/>
              <a:gd name="T4" fmla="*/ 0 w 547"/>
              <a:gd name="T5" fmla="*/ 727 h 727"/>
              <a:gd name="T6" fmla="*/ 547 w 547"/>
              <a:gd name="T7" fmla="*/ 0 h 727"/>
              <a:gd name="T8" fmla="*/ 546 w 547"/>
              <a:gd name="T9" fmla="*/ 0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7" h="727">
                <a:moveTo>
                  <a:pt x="546" y="0"/>
                </a:moveTo>
                <a:lnTo>
                  <a:pt x="0" y="725"/>
                </a:lnTo>
                <a:lnTo>
                  <a:pt x="0" y="727"/>
                </a:lnTo>
                <a:lnTo>
                  <a:pt x="547" y="0"/>
                </a:lnTo>
                <a:lnTo>
                  <a:pt x="546" y="0"/>
                </a:lnTo>
                <a:close/>
              </a:path>
            </a:pathLst>
          </a:custGeom>
          <a:solidFill>
            <a:schemeClr val="bg1"/>
          </a:solidFill>
          <a:ln w="15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Freeform 24"/>
          <p:cNvSpPr>
            <a:spLocks/>
          </p:cNvSpPr>
          <p:nvPr/>
        </p:nvSpPr>
        <p:spPr bwMode="auto">
          <a:xfrm>
            <a:off x="1042988" y="-17612"/>
            <a:ext cx="915988" cy="6881961"/>
          </a:xfrm>
          <a:custGeom>
            <a:avLst/>
            <a:gdLst>
              <a:gd name="T0" fmla="*/ 0 w 577"/>
              <a:gd name="T1" fmla="*/ 4304 h 4304"/>
              <a:gd name="T2" fmla="*/ 21 w 577"/>
              <a:gd name="T3" fmla="*/ 4304 h 4304"/>
              <a:gd name="T4" fmla="*/ 21 w 577"/>
              <a:gd name="T5" fmla="*/ 739 h 4304"/>
              <a:gd name="T6" fmla="*/ 577 w 577"/>
              <a:gd name="T7" fmla="*/ 0 h 4304"/>
              <a:gd name="T8" fmla="*/ 551 w 577"/>
              <a:gd name="T9" fmla="*/ 0 h 4304"/>
              <a:gd name="T10" fmla="*/ 0 w 577"/>
              <a:gd name="T11" fmla="*/ 733 h 4304"/>
              <a:gd name="T12" fmla="*/ 0 w 577"/>
              <a:gd name="T13" fmla="*/ 4304 h 4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7" h="4304">
                <a:moveTo>
                  <a:pt x="0" y="4304"/>
                </a:moveTo>
                <a:lnTo>
                  <a:pt x="21" y="4304"/>
                </a:lnTo>
                <a:lnTo>
                  <a:pt x="21" y="739"/>
                </a:lnTo>
                <a:lnTo>
                  <a:pt x="577" y="0"/>
                </a:lnTo>
                <a:lnTo>
                  <a:pt x="551" y="0"/>
                </a:lnTo>
                <a:lnTo>
                  <a:pt x="0" y="733"/>
                </a:lnTo>
                <a:lnTo>
                  <a:pt x="0" y="43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Freeform 26"/>
          <p:cNvSpPr>
            <a:spLocks/>
          </p:cNvSpPr>
          <p:nvPr/>
        </p:nvSpPr>
        <p:spPr bwMode="auto">
          <a:xfrm>
            <a:off x="1008063" y="-17612"/>
            <a:ext cx="908050" cy="6881961"/>
          </a:xfrm>
          <a:custGeom>
            <a:avLst/>
            <a:gdLst>
              <a:gd name="T0" fmla="*/ 21 w 572"/>
              <a:gd name="T1" fmla="*/ 4304 h 4304"/>
              <a:gd name="T2" fmla="*/ 21 w 572"/>
              <a:gd name="T3" fmla="*/ 731 h 4304"/>
              <a:gd name="T4" fmla="*/ 572 w 572"/>
              <a:gd name="T5" fmla="*/ 0 h 4304"/>
              <a:gd name="T6" fmla="*/ 547 w 572"/>
              <a:gd name="T7" fmla="*/ 0 h 4304"/>
              <a:gd name="T8" fmla="*/ 0 w 572"/>
              <a:gd name="T9" fmla="*/ 727 h 4304"/>
              <a:gd name="T10" fmla="*/ 0 w 572"/>
              <a:gd name="T11" fmla="*/ 4304 h 4304"/>
              <a:gd name="T12" fmla="*/ 21 w 572"/>
              <a:gd name="T13" fmla="*/ 4304 h 4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2" h="4304">
                <a:moveTo>
                  <a:pt x="21" y="4304"/>
                </a:moveTo>
                <a:lnTo>
                  <a:pt x="21" y="731"/>
                </a:lnTo>
                <a:lnTo>
                  <a:pt x="572" y="0"/>
                </a:lnTo>
                <a:lnTo>
                  <a:pt x="547" y="0"/>
                </a:lnTo>
                <a:lnTo>
                  <a:pt x="0" y="727"/>
                </a:lnTo>
                <a:lnTo>
                  <a:pt x="0" y="4304"/>
                </a:lnTo>
                <a:lnTo>
                  <a:pt x="21" y="4304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11327" y="258612"/>
            <a:ext cx="8456612" cy="8897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dirty="0"/>
              <a:t>Инновационность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266079"/>
            <a:ext cx="1046162" cy="887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9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58976" y="2979"/>
            <a:ext cx="8696953" cy="2660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pc="1400" dirty="0" smtClean="0">
                <a:solidFill>
                  <a:srgbClr val="C00000"/>
                </a:solidFill>
              </a:rPr>
              <a:t>Федеральная грузовая компания</a:t>
            </a:r>
            <a:endParaRPr lang="ru-RU" spc="1400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49898" y="1557663"/>
            <a:ext cx="353255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Arial Narrow" panose="020B0606020202030204" pitchFamily="34" charset="0"/>
              </a:rPr>
              <a:t>При обращении клиента в крупные холдинги он неминуемо сталкивается с бюрократией и длительным временем ожидания принятия решений. Закрепление за клиентом конкретного менеджера для решения всех возникающих проблем создает узкое звено и не исключает человеческий фактор, влияющий на лояльность клиента к компании.</a:t>
            </a:r>
          </a:p>
          <a:p>
            <a:pPr algn="just"/>
            <a:r>
              <a:rPr lang="ru-RU" sz="1400" dirty="0" smtClean="0">
                <a:latin typeface="Arial Narrow" panose="020B0606020202030204" pitchFamily="34" charset="0"/>
              </a:rPr>
              <a:t>В </a:t>
            </a:r>
            <a:r>
              <a:rPr lang="ru-RU" sz="1400" dirty="0">
                <a:latin typeface="Arial Narrow" panose="020B0606020202030204" pitchFamily="34" charset="0"/>
              </a:rPr>
              <a:t>ходе реализации проекта большое внимание уделялось </a:t>
            </a:r>
            <a:r>
              <a:rPr lang="ru-RU" sz="1400" dirty="0" smtClean="0">
                <a:latin typeface="Arial Narrow" panose="020B0606020202030204" pitchFamily="34" charset="0"/>
              </a:rPr>
              <a:t>приведению бизнес-процесса к максимальной прозрачности для всех его участников и полному отказу от согласования типовой формы документов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42119" y="5034345"/>
            <a:ext cx="509386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Arial Narrow" panose="020B0606020202030204" pitchFamily="34" charset="0"/>
              </a:rPr>
              <a:t>Для достижения </a:t>
            </a:r>
            <a:r>
              <a:rPr lang="ru-RU" sz="1400" dirty="0" smtClean="0">
                <a:latin typeface="Arial Narrow" panose="020B0606020202030204" pitchFamily="34" charset="0"/>
              </a:rPr>
              <a:t>поставленной цели </a:t>
            </a:r>
            <a:r>
              <a:rPr lang="ru-RU" sz="1400" dirty="0">
                <a:latin typeface="Arial Narrow" panose="020B0606020202030204" pitchFamily="34" charset="0"/>
              </a:rPr>
              <a:t>бизнес-процесс был выстроен таким образом, чтобы процедура обмена юридически значимыми документами осуществлялась в цифровом формате и исключала необходимость составления, пересылки и хранения печатных оригиналов. Для этого были переработаны типовые формы таких документов, разработано соглашение с клиентом об использовании простой электронной подписи, процесс создания документов полностью </a:t>
            </a:r>
            <a:r>
              <a:rPr lang="ru-RU" sz="1400" dirty="0" smtClean="0">
                <a:latin typeface="Arial Narrow" panose="020B0606020202030204" pitchFamily="34" charset="0"/>
              </a:rPr>
              <a:t>автоматизирован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24" name="Freeform 60"/>
          <p:cNvSpPr>
            <a:spLocks noChangeAspect="1" noEditPoints="1"/>
          </p:cNvSpPr>
          <p:nvPr/>
        </p:nvSpPr>
        <p:spPr bwMode="auto">
          <a:xfrm>
            <a:off x="6526234" y="5081048"/>
            <a:ext cx="1440000" cy="1440000"/>
          </a:xfrm>
          <a:custGeom>
            <a:avLst/>
            <a:gdLst>
              <a:gd name="T0" fmla="*/ 1600 w 1815"/>
              <a:gd name="T1" fmla="*/ 819 h 1815"/>
              <a:gd name="T2" fmla="*/ 1223 w 1815"/>
              <a:gd name="T3" fmla="*/ 745 h 1815"/>
              <a:gd name="T4" fmla="*/ 1223 w 1815"/>
              <a:gd name="T5" fmla="*/ 934 h 1815"/>
              <a:gd name="T6" fmla="*/ 1600 w 1815"/>
              <a:gd name="T7" fmla="*/ 860 h 1815"/>
              <a:gd name="T8" fmla="*/ 1223 w 1815"/>
              <a:gd name="T9" fmla="*/ 934 h 1815"/>
              <a:gd name="T10" fmla="*/ 865 w 1815"/>
              <a:gd name="T11" fmla="*/ 460 h 1815"/>
              <a:gd name="T12" fmla="*/ 656 w 1815"/>
              <a:gd name="T13" fmla="*/ 514 h 1815"/>
              <a:gd name="T14" fmla="*/ 1160 w 1815"/>
              <a:gd name="T15" fmla="*/ 861 h 1815"/>
              <a:gd name="T16" fmla="*/ 987 w 1815"/>
              <a:gd name="T17" fmla="*/ 447 h 1815"/>
              <a:gd name="T18" fmla="*/ 908 w 1815"/>
              <a:gd name="T19" fmla="*/ 514 h 1815"/>
              <a:gd name="T20" fmla="*/ 908 w 1815"/>
              <a:gd name="T21" fmla="*/ 808 h 1815"/>
              <a:gd name="T22" fmla="*/ 908 w 1815"/>
              <a:gd name="T23" fmla="*/ 514 h 1815"/>
              <a:gd name="T24" fmla="*/ 908 w 1815"/>
              <a:gd name="T25" fmla="*/ 0 h 1815"/>
              <a:gd name="T26" fmla="*/ 908 w 1815"/>
              <a:gd name="T27" fmla="*/ 441 h 1815"/>
              <a:gd name="T28" fmla="*/ 202 w 1815"/>
              <a:gd name="T29" fmla="*/ 590 h 1815"/>
              <a:gd name="T30" fmla="*/ 580 w 1815"/>
              <a:gd name="T31" fmla="*/ 516 h 1815"/>
              <a:gd name="T32" fmla="*/ 202 w 1815"/>
              <a:gd name="T33" fmla="*/ 590 h 1815"/>
              <a:gd name="T34" fmla="*/ 580 w 1815"/>
              <a:gd name="T35" fmla="*/ 705 h 1815"/>
              <a:gd name="T36" fmla="*/ 202 w 1815"/>
              <a:gd name="T37" fmla="*/ 631 h 1815"/>
              <a:gd name="T38" fmla="*/ 202 w 1815"/>
              <a:gd name="T39" fmla="*/ 820 h 1815"/>
              <a:gd name="T40" fmla="*/ 580 w 1815"/>
              <a:gd name="T41" fmla="*/ 746 h 1815"/>
              <a:gd name="T42" fmla="*/ 202 w 1815"/>
              <a:gd name="T43" fmla="*/ 820 h 1815"/>
              <a:gd name="T44" fmla="*/ 580 w 1815"/>
              <a:gd name="T45" fmla="*/ 935 h 1815"/>
              <a:gd name="T46" fmla="*/ 202 w 1815"/>
              <a:gd name="T47" fmla="*/ 861 h 1815"/>
              <a:gd name="T48" fmla="*/ 78 w 1815"/>
              <a:gd name="T49" fmla="*/ 1030 h 1815"/>
              <a:gd name="T50" fmla="*/ 4 w 1815"/>
              <a:gd name="T51" fmla="*/ 1030 h 1815"/>
              <a:gd name="T52" fmla="*/ 0 w 1815"/>
              <a:gd name="T53" fmla="*/ 1128 h 1815"/>
              <a:gd name="T54" fmla="*/ 177 w 1815"/>
              <a:gd name="T55" fmla="*/ 1815 h 1815"/>
              <a:gd name="T56" fmla="*/ 1638 w 1815"/>
              <a:gd name="T57" fmla="*/ 1128 h 1815"/>
              <a:gd name="T58" fmla="*/ 1815 w 1815"/>
              <a:gd name="T59" fmla="*/ 1030 h 1815"/>
              <a:gd name="T60" fmla="*/ 1610 w 1815"/>
              <a:gd name="T61" fmla="*/ 861 h 1815"/>
              <a:gd name="T62" fmla="*/ 78 w 1815"/>
              <a:gd name="T63" fmla="*/ 103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15" h="1815">
                <a:moveTo>
                  <a:pt x="1223" y="819"/>
                </a:moveTo>
                <a:lnTo>
                  <a:pt x="1600" y="819"/>
                </a:lnTo>
                <a:lnTo>
                  <a:pt x="1600" y="745"/>
                </a:lnTo>
                <a:lnTo>
                  <a:pt x="1223" y="745"/>
                </a:lnTo>
                <a:lnTo>
                  <a:pt x="1223" y="819"/>
                </a:lnTo>
                <a:close/>
                <a:moveTo>
                  <a:pt x="1223" y="934"/>
                </a:moveTo>
                <a:lnTo>
                  <a:pt x="1600" y="934"/>
                </a:lnTo>
                <a:lnTo>
                  <a:pt x="1600" y="860"/>
                </a:lnTo>
                <a:lnTo>
                  <a:pt x="1223" y="860"/>
                </a:lnTo>
                <a:lnTo>
                  <a:pt x="1223" y="934"/>
                </a:lnTo>
                <a:close/>
                <a:moveTo>
                  <a:pt x="908" y="514"/>
                </a:moveTo>
                <a:lnTo>
                  <a:pt x="865" y="460"/>
                </a:lnTo>
                <a:cubicBezTo>
                  <a:pt x="853" y="457"/>
                  <a:pt x="840" y="452"/>
                  <a:pt x="828" y="447"/>
                </a:cubicBezTo>
                <a:lnTo>
                  <a:pt x="656" y="514"/>
                </a:lnTo>
                <a:lnTo>
                  <a:pt x="656" y="861"/>
                </a:lnTo>
                <a:lnTo>
                  <a:pt x="1160" y="861"/>
                </a:lnTo>
                <a:lnTo>
                  <a:pt x="1160" y="514"/>
                </a:lnTo>
                <a:lnTo>
                  <a:pt x="987" y="447"/>
                </a:lnTo>
                <a:cubicBezTo>
                  <a:pt x="975" y="452"/>
                  <a:pt x="962" y="457"/>
                  <a:pt x="950" y="460"/>
                </a:cubicBezTo>
                <a:lnTo>
                  <a:pt x="908" y="514"/>
                </a:lnTo>
                <a:lnTo>
                  <a:pt x="983" y="724"/>
                </a:lnTo>
                <a:lnTo>
                  <a:pt x="908" y="808"/>
                </a:lnTo>
                <a:lnTo>
                  <a:pt x="832" y="724"/>
                </a:lnTo>
                <a:lnTo>
                  <a:pt x="908" y="514"/>
                </a:lnTo>
                <a:close/>
                <a:moveTo>
                  <a:pt x="1097" y="221"/>
                </a:moveTo>
                <a:cubicBezTo>
                  <a:pt x="1097" y="99"/>
                  <a:pt x="1012" y="0"/>
                  <a:pt x="908" y="0"/>
                </a:cubicBezTo>
                <a:cubicBezTo>
                  <a:pt x="803" y="0"/>
                  <a:pt x="719" y="99"/>
                  <a:pt x="719" y="221"/>
                </a:cubicBezTo>
                <a:cubicBezTo>
                  <a:pt x="719" y="342"/>
                  <a:pt x="803" y="441"/>
                  <a:pt x="908" y="441"/>
                </a:cubicBezTo>
                <a:cubicBezTo>
                  <a:pt x="1012" y="441"/>
                  <a:pt x="1097" y="342"/>
                  <a:pt x="1097" y="221"/>
                </a:cubicBezTo>
                <a:close/>
                <a:moveTo>
                  <a:pt x="202" y="590"/>
                </a:moveTo>
                <a:lnTo>
                  <a:pt x="580" y="590"/>
                </a:lnTo>
                <a:lnTo>
                  <a:pt x="580" y="516"/>
                </a:lnTo>
                <a:lnTo>
                  <a:pt x="202" y="516"/>
                </a:lnTo>
                <a:lnTo>
                  <a:pt x="202" y="590"/>
                </a:lnTo>
                <a:close/>
                <a:moveTo>
                  <a:pt x="202" y="705"/>
                </a:moveTo>
                <a:lnTo>
                  <a:pt x="580" y="705"/>
                </a:lnTo>
                <a:lnTo>
                  <a:pt x="580" y="631"/>
                </a:lnTo>
                <a:lnTo>
                  <a:pt x="202" y="631"/>
                </a:lnTo>
                <a:lnTo>
                  <a:pt x="202" y="705"/>
                </a:lnTo>
                <a:close/>
                <a:moveTo>
                  <a:pt x="202" y="820"/>
                </a:moveTo>
                <a:lnTo>
                  <a:pt x="580" y="820"/>
                </a:lnTo>
                <a:lnTo>
                  <a:pt x="580" y="746"/>
                </a:lnTo>
                <a:lnTo>
                  <a:pt x="202" y="746"/>
                </a:lnTo>
                <a:lnTo>
                  <a:pt x="202" y="820"/>
                </a:lnTo>
                <a:close/>
                <a:moveTo>
                  <a:pt x="202" y="935"/>
                </a:moveTo>
                <a:lnTo>
                  <a:pt x="580" y="935"/>
                </a:lnTo>
                <a:lnTo>
                  <a:pt x="580" y="861"/>
                </a:lnTo>
                <a:lnTo>
                  <a:pt x="202" y="861"/>
                </a:lnTo>
                <a:lnTo>
                  <a:pt x="202" y="935"/>
                </a:lnTo>
                <a:close/>
                <a:moveTo>
                  <a:pt x="78" y="1030"/>
                </a:moveTo>
                <a:lnTo>
                  <a:pt x="202" y="861"/>
                </a:lnTo>
                <a:lnTo>
                  <a:pt x="4" y="1030"/>
                </a:lnTo>
                <a:lnTo>
                  <a:pt x="0" y="1030"/>
                </a:lnTo>
                <a:lnTo>
                  <a:pt x="0" y="1128"/>
                </a:lnTo>
                <a:lnTo>
                  <a:pt x="177" y="1128"/>
                </a:lnTo>
                <a:lnTo>
                  <a:pt x="177" y="1815"/>
                </a:lnTo>
                <a:lnTo>
                  <a:pt x="1638" y="1815"/>
                </a:lnTo>
                <a:lnTo>
                  <a:pt x="1638" y="1128"/>
                </a:lnTo>
                <a:lnTo>
                  <a:pt x="1815" y="1128"/>
                </a:lnTo>
                <a:lnTo>
                  <a:pt x="1815" y="1030"/>
                </a:lnTo>
                <a:lnTo>
                  <a:pt x="1808" y="1030"/>
                </a:lnTo>
                <a:lnTo>
                  <a:pt x="1610" y="861"/>
                </a:lnTo>
                <a:lnTo>
                  <a:pt x="1734" y="1030"/>
                </a:lnTo>
                <a:lnTo>
                  <a:pt x="78" y="1030"/>
                </a:lnTo>
                <a:close/>
              </a:path>
            </a:pathLst>
          </a:cu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625475" algn="ctr"/>
            <a:endParaRPr lang="ru-RU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3" name="Группа 2"/>
          <p:cNvGrpSpPr>
            <a:grpSpLocks noChangeAspect="1"/>
          </p:cNvGrpSpPr>
          <p:nvPr/>
        </p:nvGrpSpPr>
        <p:grpSpPr>
          <a:xfrm>
            <a:off x="9842444" y="4970199"/>
            <a:ext cx="2016000" cy="1804796"/>
            <a:chOff x="8322679" y="3617565"/>
            <a:chExt cx="3317131" cy="2969621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8322679" y="3617565"/>
              <a:ext cx="3317131" cy="2969621"/>
              <a:chOff x="4813301" y="2144713"/>
              <a:chExt cx="1485900" cy="1487488"/>
            </a:xfrm>
            <a:solidFill>
              <a:srgbClr val="000000">
                <a:alpha val="69804"/>
              </a:srgbClr>
            </a:solidFill>
          </p:grpSpPr>
          <p:sp>
            <p:nvSpPr>
              <p:cNvPr id="28" name="Rectangle 5"/>
              <p:cNvSpPr>
                <a:spLocks noChangeArrowheads="1"/>
              </p:cNvSpPr>
              <p:nvPr/>
            </p:nvSpPr>
            <p:spPr bwMode="auto">
              <a:xfrm>
                <a:off x="4813301" y="3557588"/>
                <a:ext cx="1485900" cy="7461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ru-RU" sz="120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9" name="Freeform 6"/>
              <p:cNvSpPr>
                <a:spLocks/>
              </p:cNvSpPr>
              <p:nvPr/>
            </p:nvSpPr>
            <p:spPr bwMode="auto">
              <a:xfrm>
                <a:off x="4813301" y="3321050"/>
                <a:ext cx="1485900" cy="207963"/>
              </a:xfrm>
              <a:custGeom>
                <a:avLst/>
                <a:gdLst>
                  <a:gd name="T0" fmla="*/ 141 w 936"/>
                  <a:gd name="T1" fmla="*/ 0 h 131"/>
                  <a:gd name="T2" fmla="*/ 0 w 936"/>
                  <a:gd name="T3" fmla="*/ 131 h 131"/>
                  <a:gd name="T4" fmla="*/ 936 w 936"/>
                  <a:gd name="T5" fmla="*/ 131 h 131"/>
                  <a:gd name="T6" fmla="*/ 796 w 936"/>
                  <a:gd name="T7" fmla="*/ 0 h 131"/>
                  <a:gd name="T8" fmla="*/ 141 w 936"/>
                  <a:gd name="T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6" h="131">
                    <a:moveTo>
                      <a:pt x="141" y="0"/>
                    </a:moveTo>
                    <a:lnTo>
                      <a:pt x="0" y="131"/>
                    </a:lnTo>
                    <a:lnTo>
                      <a:pt x="936" y="131"/>
                    </a:lnTo>
                    <a:lnTo>
                      <a:pt x="796" y="0"/>
                    </a:lnTo>
                    <a:lnTo>
                      <a:pt x="14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ru-RU" sz="120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30" name="Rectangle 7"/>
              <p:cNvSpPr>
                <a:spLocks noChangeArrowheads="1"/>
              </p:cNvSpPr>
              <p:nvPr/>
            </p:nvSpPr>
            <p:spPr bwMode="auto">
              <a:xfrm>
                <a:off x="5408613" y="3208338"/>
                <a:ext cx="296863" cy="85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ru-RU" sz="120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31" name="Freeform 8"/>
              <p:cNvSpPr>
                <a:spLocks noEditPoints="1"/>
              </p:cNvSpPr>
              <p:nvPr/>
            </p:nvSpPr>
            <p:spPr bwMode="auto">
              <a:xfrm>
                <a:off x="4813301" y="2144713"/>
                <a:ext cx="1485900" cy="1042988"/>
              </a:xfrm>
              <a:custGeom>
                <a:avLst/>
                <a:gdLst>
                  <a:gd name="T0" fmla="*/ 0 w 936"/>
                  <a:gd name="T1" fmla="*/ 657 h 657"/>
                  <a:gd name="T2" fmla="*/ 936 w 936"/>
                  <a:gd name="T3" fmla="*/ 657 h 657"/>
                  <a:gd name="T4" fmla="*/ 936 w 936"/>
                  <a:gd name="T5" fmla="*/ 0 h 657"/>
                  <a:gd name="T6" fmla="*/ 0 w 936"/>
                  <a:gd name="T7" fmla="*/ 0 h 657"/>
                  <a:gd name="T8" fmla="*/ 0 w 936"/>
                  <a:gd name="T9" fmla="*/ 657 h 657"/>
                  <a:gd name="T10" fmla="*/ 47 w 936"/>
                  <a:gd name="T11" fmla="*/ 610 h 657"/>
                  <a:gd name="T12" fmla="*/ 889 w 936"/>
                  <a:gd name="T13" fmla="*/ 610 h 657"/>
                  <a:gd name="T14" fmla="*/ 889 w 936"/>
                  <a:gd name="T15" fmla="*/ 47 h 657"/>
                  <a:gd name="T16" fmla="*/ 47 w 936"/>
                  <a:gd name="T17" fmla="*/ 47 h 657"/>
                  <a:gd name="T18" fmla="*/ 47 w 936"/>
                  <a:gd name="T19" fmla="*/ 610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36" h="657">
                    <a:moveTo>
                      <a:pt x="0" y="657"/>
                    </a:moveTo>
                    <a:lnTo>
                      <a:pt x="936" y="657"/>
                    </a:lnTo>
                    <a:lnTo>
                      <a:pt x="936" y="0"/>
                    </a:lnTo>
                    <a:lnTo>
                      <a:pt x="0" y="0"/>
                    </a:lnTo>
                    <a:lnTo>
                      <a:pt x="0" y="657"/>
                    </a:lnTo>
                    <a:close/>
                    <a:moveTo>
                      <a:pt x="47" y="610"/>
                    </a:moveTo>
                    <a:lnTo>
                      <a:pt x="889" y="610"/>
                    </a:lnTo>
                    <a:lnTo>
                      <a:pt x="889" y="47"/>
                    </a:lnTo>
                    <a:lnTo>
                      <a:pt x="47" y="47"/>
                    </a:lnTo>
                    <a:lnTo>
                      <a:pt x="47" y="61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ru-RU" sz="120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32" name="Группа 31"/>
            <p:cNvGrpSpPr/>
            <p:nvPr/>
          </p:nvGrpSpPr>
          <p:grpSpPr>
            <a:xfrm>
              <a:off x="8541070" y="3953462"/>
              <a:ext cx="2874093" cy="351760"/>
              <a:chOff x="3024110" y="2017386"/>
              <a:chExt cx="5817585" cy="516000"/>
            </a:xfrm>
          </p:grpSpPr>
          <p:pic>
            <p:nvPicPr>
              <p:cNvPr id="33" name="Рисунок 3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47605" y="2017386"/>
                <a:ext cx="1332225" cy="516000"/>
              </a:xfrm>
              <a:prstGeom prst="rect">
                <a:avLst/>
              </a:prstGeom>
            </p:spPr>
          </p:pic>
          <p:pic>
            <p:nvPicPr>
              <p:cNvPr id="34" name="Рисунок 3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78262" y="2017386"/>
                <a:ext cx="1332225" cy="516000"/>
              </a:xfrm>
              <a:prstGeom prst="rect">
                <a:avLst/>
              </a:prstGeom>
            </p:spPr>
          </p:pic>
          <p:pic>
            <p:nvPicPr>
              <p:cNvPr id="35" name="Рисунок 3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24110" y="2017386"/>
                <a:ext cx="1325063" cy="516000"/>
              </a:xfrm>
              <a:prstGeom prst="rect">
                <a:avLst/>
              </a:prstGeom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08920" y="2103386"/>
                <a:ext cx="1532775" cy="430000"/>
              </a:xfrm>
              <a:prstGeom prst="rect">
                <a:avLst/>
              </a:prstGeom>
            </p:spPr>
          </p:pic>
        </p:grp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187823" y="4699746"/>
              <a:ext cx="1138953" cy="569806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41070" y="4476666"/>
              <a:ext cx="1578434" cy="950324"/>
            </a:xfrm>
            <a:prstGeom prst="rect">
              <a:avLst/>
            </a:prstGeom>
          </p:spPr>
        </p:pic>
      </p:grpSp>
      <p:sp>
        <p:nvSpPr>
          <p:cNvPr id="19" name="Freeform 60"/>
          <p:cNvSpPr>
            <a:spLocks noChangeAspect="1" noEditPoints="1"/>
          </p:cNvSpPr>
          <p:nvPr/>
        </p:nvSpPr>
        <p:spPr bwMode="auto">
          <a:xfrm>
            <a:off x="1168717" y="2387280"/>
            <a:ext cx="1080000" cy="1080000"/>
          </a:xfrm>
          <a:custGeom>
            <a:avLst/>
            <a:gdLst>
              <a:gd name="T0" fmla="*/ 1600 w 1815"/>
              <a:gd name="T1" fmla="*/ 819 h 1815"/>
              <a:gd name="T2" fmla="*/ 1223 w 1815"/>
              <a:gd name="T3" fmla="*/ 745 h 1815"/>
              <a:gd name="T4" fmla="*/ 1223 w 1815"/>
              <a:gd name="T5" fmla="*/ 934 h 1815"/>
              <a:gd name="T6" fmla="*/ 1600 w 1815"/>
              <a:gd name="T7" fmla="*/ 860 h 1815"/>
              <a:gd name="T8" fmla="*/ 1223 w 1815"/>
              <a:gd name="T9" fmla="*/ 934 h 1815"/>
              <a:gd name="T10" fmla="*/ 865 w 1815"/>
              <a:gd name="T11" fmla="*/ 460 h 1815"/>
              <a:gd name="T12" fmla="*/ 656 w 1815"/>
              <a:gd name="T13" fmla="*/ 514 h 1815"/>
              <a:gd name="T14" fmla="*/ 1160 w 1815"/>
              <a:gd name="T15" fmla="*/ 861 h 1815"/>
              <a:gd name="T16" fmla="*/ 987 w 1815"/>
              <a:gd name="T17" fmla="*/ 447 h 1815"/>
              <a:gd name="T18" fmla="*/ 908 w 1815"/>
              <a:gd name="T19" fmla="*/ 514 h 1815"/>
              <a:gd name="T20" fmla="*/ 908 w 1815"/>
              <a:gd name="T21" fmla="*/ 808 h 1815"/>
              <a:gd name="T22" fmla="*/ 908 w 1815"/>
              <a:gd name="T23" fmla="*/ 514 h 1815"/>
              <a:gd name="T24" fmla="*/ 908 w 1815"/>
              <a:gd name="T25" fmla="*/ 0 h 1815"/>
              <a:gd name="T26" fmla="*/ 908 w 1815"/>
              <a:gd name="T27" fmla="*/ 441 h 1815"/>
              <a:gd name="T28" fmla="*/ 202 w 1815"/>
              <a:gd name="T29" fmla="*/ 590 h 1815"/>
              <a:gd name="T30" fmla="*/ 580 w 1815"/>
              <a:gd name="T31" fmla="*/ 516 h 1815"/>
              <a:gd name="T32" fmla="*/ 202 w 1815"/>
              <a:gd name="T33" fmla="*/ 590 h 1815"/>
              <a:gd name="T34" fmla="*/ 580 w 1815"/>
              <a:gd name="T35" fmla="*/ 705 h 1815"/>
              <a:gd name="T36" fmla="*/ 202 w 1815"/>
              <a:gd name="T37" fmla="*/ 631 h 1815"/>
              <a:gd name="T38" fmla="*/ 202 w 1815"/>
              <a:gd name="T39" fmla="*/ 820 h 1815"/>
              <a:gd name="T40" fmla="*/ 580 w 1815"/>
              <a:gd name="T41" fmla="*/ 746 h 1815"/>
              <a:gd name="T42" fmla="*/ 202 w 1815"/>
              <a:gd name="T43" fmla="*/ 820 h 1815"/>
              <a:gd name="T44" fmla="*/ 580 w 1815"/>
              <a:gd name="T45" fmla="*/ 935 h 1815"/>
              <a:gd name="T46" fmla="*/ 202 w 1815"/>
              <a:gd name="T47" fmla="*/ 861 h 1815"/>
              <a:gd name="T48" fmla="*/ 78 w 1815"/>
              <a:gd name="T49" fmla="*/ 1030 h 1815"/>
              <a:gd name="T50" fmla="*/ 4 w 1815"/>
              <a:gd name="T51" fmla="*/ 1030 h 1815"/>
              <a:gd name="T52" fmla="*/ 0 w 1815"/>
              <a:gd name="T53" fmla="*/ 1128 h 1815"/>
              <a:gd name="T54" fmla="*/ 177 w 1815"/>
              <a:gd name="T55" fmla="*/ 1815 h 1815"/>
              <a:gd name="T56" fmla="*/ 1638 w 1815"/>
              <a:gd name="T57" fmla="*/ 1128 h 1815"/>
              <a:gd name="T58" fmla="*/ 1815 w 1815"/>
              <a:gd name="T59" fmla="*/ 1030 h 1815"/>
              <a:gd name="T60" fmla="*/ 1610 w 1815"/>
              <a:gd name="T61" fmla="*/ 861 h 1815"/>
              <a:gd name="T62" fmla="*/ 78 w 1815"/>
              <a:gd name="T63" fmla="*/ 103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15" h="1815">
                <a:moveTo>
                  <a:pt x="1223" y="819"/>
                </a:moveTo>
                <a:lnTo>
                  <a:pt x="1600" y="819"/>
                </a:lnTo>
                <a:lnTo>
                  <a:pt x="1600" y="745"/>
                </a:lnTo>
                <a:lnTo>
                  <a:pt x="1223" y="745"/>
                </a:lnTo>
                <a:lnTo>
                  <a:pt x="1223" y="819"/>
                </a:lnTo>
                <a:close/>
                <a:moveTo>
                  <a:pt x="1223" y="934"/>
                </a:moveTo>
                <a:lnTo>
                  <a:pt x="1600" y="934"/>
                </a:lnTo>
                <a:lnTo>
                  <a:pt x="1600" y="860"/>
                </a:lnTo>
                <a:lnTo>
                  <a:pt x="1223" y="860"/>
                </a:lnTo>
                <a:lnTo>
                  <a:pt x="1223" y="934"/>
                </a:lnTo>
                <a:close/>
                <a:moveTo>
                  <a:pt x="908" y="514"/>
                </a:moveTo>
                <a:lnTo>
                  <a:pt x="865" y="460"/>
                </a:lnTo>
                <a:cubicBezTo>
                  <a:pt x="853" y="457"/>
                  <a:pt x="840" y="452"/>
                  <a:pt x="828" y="447"/>
                </a:cubicBezTo>
                <a:lnTo>
                  <a:pt x="656" y="514"/>
                </a:lnTo>
                <a:lnTo>
                  <a:pt x="656" y="861"/>
                </a:lnTo>
                <a:lnTo>
                  <a:pt x="1160" y="861"/>
                </a:lnTo>
                <a:lnTo>
                  <a:pt x="1160" y="514"/>
                </a:lnTo>
                <a:lnTo>
                  <a:pt x="987" y="447"/>
                </a:lnTo>
                <a:cubicBezTo>
                  <a:pt x="975" y="452"/>
                  <a:pt x="962" y="457"/>
                  <a:pt x="950" y="460"/>
                </a:cubicBezTo>
                <a:lnTo>
                  <a:pt x="908" y="514"/>
                </a:lnTo>
                <a:lnTo>
                  <a:pt x="983" y="724"/>
                </a:lnTo>
                <a:lnTo>
                  <a:pt x="908" y="808"/>
                </a:lnTo>
                <a:lnTo>
                  <a:pt x="832" y="724"/>
                </a:lnTo>
                <a:lnTo>
                  <a:pt x="908" y="514"/>
                </a:lnTo>
                <a:close/>
                <a:moveTo>
                  <a:pt x="1097" y="221"/>
                </a:moveTo>
                <a:cubicBezTo>
                  <a:pt x="1097" y="99"/>
                  <a:pt x="1012" y="0"/>
                  <a:pt x="908" y="0"/>
                </a:cubicBezTo>
                <a:cubicBezTo>
                  <a:pt x="803" y="0"/>
                  <a:pt x="719" y="99"/>
                  <a:pt x="719" y="221"/>
                </a:cubicBezTo>
                <a:cubicBezTo>
                  <a:pt x="719" y="342"/>
                  <a:pt x="803" y="441"/>
                  <a:pt x="908" y="441"/>
                </a:cubicBezTo>
                <a:cubicBezTo>
                  <a:pt x="1012" y="441"/>
                  <a:pt x="1097" y="342"/>
                  <a:pt x="1097" y="221"/>
                </a:cubicBezTo>
                <a:close/>
                <a:moveTo>
                  <a:pt x="202" y="590"/>
                </a:moveTo>
                <a:lnTo>
                  <a:pt x="580" y="590"/>
                </a:lnTo>
                <a:lnTo>
                  <a:pt x="580" y="516"/>
                </a:lnTo>
                <a:lnTo>
                  <a:pt x="202" y="516"/>
                </a:lnTo>
                <a:lnTo>
                  <a:pt x="202" y="590"/>
                </a:lnTo>
                <a:close/>
                <a:moveTo>
                  <a:pt x="202" y="705"/>
                </a:moveTo>
                <a:lnTo>
                  <a:pt x="580" y="705"/>
                </a:lnTo>
                <a:lnTo>
                  <a:pt x="580" y="631"/>
                </a:lnTo>
                <a:lnTo>
                  <a:pt x="202" y="631"/>
                </a:lnTo>
                <a:lnTo>
                  <a:pt x="202" y="705"/>
                </a:lnTo>
                <a:close/>
                <a:moveTo>
                  <a:pt x="202" y="820"/>
                </a:moveTo>
                <a:lnTo>
                  <a:pt x="580" y="820"/>
                </a:lnTo>
                <a:lnTo>
                  <a:pt x="580" y="746"/>
                </a:lnTo>
                <a:lnTo>
                  <a:pt x="202" y="746"/>
                </a:lnTo>
                <a:lnTo>
                  <a:pt x="202" y="820"/>
                </a:lnTo>
                <a:close/>
                <a:moveTo>
                  <a:pt x="202" y="935"/>
                </a:moveTo>
                <a:lnTo>
                  <a:pt x="580" y="935"/>
                </a:lnTo>
                <a:lnTo>
                  <a:pt x="580" y="861"/>
                </a:lnTo>
                <a:lnTo>
                  <a:pt x="202" y="861"/>
                </a:lnTo>
                <a:lnTo>
                  <a:pt x="202" y="935"/>
                </a:lnTo>
                <a:close/>
                <a:moveTo>
                  <a:pt x="78" y="1030"/>
                </a:moveTo>
                <a:lnTo>
                  <a:pt x="202" y="861"/>
                </a:lnTo>
                <a:lnTo>
                  <a:pt x="4" y="1030"/>
                </a:lnTo>
                <a:lnTo>
                  <a:pt x="0" y="1030"/>
                </a:lnTo>
                <a:lnTo>
                  <a:pt x="0" y="1128"/>
                </a:lnTo>
                <a:lnTo>
                  <a:pt x="177" y="1128"/>
                </a:lnTo>
                <a:lnTo>
                  <a:pt x="177" y="1815"/>
                </a:lnTo>
                <a:lnTo>
                  <a:pt x="1638" y="1815"/>
                </a:lnTo>
                <a:lnTo>
                  <a:pt x="1638" y="1128"/>
                </a:lnTo>
                <a:lnTo>
                  <a:pt x="1815" y="1128"/>
                </a:lnTo>
                <a:lnTo>
                  <a:pt x="1815" y="1030"/>
                </a:lnTo>
                <a:lnTo>
                  <a:pt x="1808" y="1030"/>
                </a:lnTo>
                <a:lnTo>
                  <a:pt x="1610" y="861"/>
                </a:lnTo>
                <a:lnTo>
                  <a:pt x="1734" y="1030"/>
                </a:lnTo>
                <a:lnTo>
                  <a:pt x="78" y="1030"/>
                </a:lnTo>
                <a:close/>
              </a:path>
            </a:pathLst>
          </a:cu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625475" algn="ctr"/>
            <a:endParaRPr lang="ru-RU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Freeform 13"/>
          <p:cNvSpPr>
            <a:spLocks noChangeAspect="1" noEditPoints="1"/>
          </p:cNvSpPr>
          <p:nvPr/>
        </p:nvSpPr>
        <p:spPr bwMode="auto">
          <a:xfrm>
            <a:off x="3933491" y="2387280"/>
            <a:ext cx="1080000" cy="1080000"/>
          </a:xfrm>
          <a:custGeom>
            <a:avLst/>
            <a:gdLst>
              <a:gd name="T0" fmla="*/ 1457 w 1815"/>
              <a:gd name="T1" fmla="*/ 221 h 1815"/>
              <a:gd name="T2" fmla="*/ 1268 w 1815"/>
              <a:gd name="T3" fmla="*/ 0 h 1815"/>
              <a:gd name="T4" fmla="*/ 1079 w 1815"/>
              <a:gd name="T5" fmla="*/ 221 h 1815"/>
              <a:gd name="T6" fmla="*/ 1268 w 1815"/>
              <a:gd name="T7" fmla="*/ 441 h 1815"/>
              <a:gd name="T8" fmla="*/ 1457 w 1815"/>
              <a:gd name="T9" fmla="*/ 221 h 1815"/>
              <a:gd name="T10" fmla="*/ 1268 w 1815"/>
              <a:gd name="T11" fmla="*/ 514 h 1815"/>
              <a:gd name="T12" fmla="*/ 1226 w 1815"/>
              <a:gd name="T13" fmla="*/ 460 h 1815"/>
              <a:gd name="T14" fmla="*/ 1189 w 1815"/>
              <a:gd name="T15" fmla="*/ 447 h 1815"/>
              <a:gd name="T16" fmla="*/ 1016 w 1815"/>
              <a:gd name="T17" fmla="*/ 514 h 1815"/>
              <a:gd name="T18" fmla="*/ 1016 w 1815"/>
              <a:gd name="T19" fmla="*/ 861 h 1815"/>
              <a:gd name="T20" fmla="*/ 1520 w 1815"/>
              <a:gd name="T21" fmla="*/ 861 h 1815"/>
              <a:gd name="T22" fmla="*/ 1520 w 1815"/>
              <a:gd name="T23" fmla="*/ 514 h 1815"/>
              <a:gd name="T24" fmla="*/ 1347 w 1815"/>
              <a:gd name="T25" fmla="*/ 447 h 1815"/>
              <a:gd name="T26" fmla="*/ 1311 w 1815"/>
              <a:gd name="T27" fmla="*/ 460 h 1815"/>
              <a:gd name="T28" fmla="*/ 1268 w 1815"/>
              <a:gd name="T29" fmla="*/ 514 h 1815"/>
              <a:gd name="T30" fmla="*/ 324 w 1815"/>
              <a:gd name="T31" fmla="*/ 890 h 1815"/>
              <a:gd name="T32" fmla="*/ 218 w 1815"/>
              <a:gd name="T33" fmla="*/ 987 h 1815"/>
              <a:gd name="T34" fmla="*/ 926 w 1815"/>
              <a:gd name="T35" fmla="*/ 987 h 1815"/>
              <a:gd name="T36" fmla="*/ 820 w 1815"/>
              <a:gd name="T37" fmla="*/ 890 h 1815"/>
              <a:gd name="T38" fmla="*/ 324 w 1815"/>
              <a:gd name="T39" fmla="*/ 890 h 1815"/>
              <a:gd name="T40" fmla="*/ 218 w 1815"/>
              <a:gd name="T41" fmla="*/ 829 h 1815"/>
              <a:gd name="T42" fmla="*/ 926 w 1815"/>
              <a:gd name="T43" fmla="*/ 829 h 1815"/>
              <a:gd name="T44" fmla="*/ 926 w 1815"/>
              <a:gd name="T45" fmla="*/ 348 h 1815"/>
              <a:gd name="T46" fmla="*/ 218 w 1815"/>
              <a:gd name="T47" fmla="*/ 348 h 1815"/>
              <a:gd name="T48" fmla="*/ 218 w 1815"/>
              <a:gd name="T49" fmla="*/ 829 h 1815"/>
              <a:gd name="T50" fmla="*/ 501 w 1815"/>
              <a:gd name="T51" fmla="*/ 878 h 1815"/>
              <a:gd name="T52" fmla="*/ 643 w 1815"/>
              <a:gd name="T53" fmla="*/ 878 h 1815"/>
              <a:gd name="T54" fmla="*/ 643 w 1815"/>
              <a:gd name="T55" fmla="*/ 839 h 1815"/>
              <a:gd name="T56" fmla="*/ 501 w 1815"/>
              <a:gd name="T57" fmla="*/ 839 h 1815"/>
              <a:gd name="T58" fmla="*/ 501 w 1815"/>
              <a:gd name="T59" fmla="*/ 878 h 1815"/>
              <a:gd name="T60" fmla="*/ 78 w 1815"/>
              <a:gd name="T61" fmla="*/ 1030 h 1815"/>
              <a:gd name="T62" fmla="*/ 202 w 1815"/>
              <a:gd name="T63" fmla="*/ 861 h 1815"/>
              <a:gd name="T64" fmla="*/ 4 w 1815"/>
              <a:gd name="T65" fmla="*/ 1030 h 1815"/>
              <a:gd name="T66" fmla="*/ 0 w 1815"/>
              <a:gd name="T67" fmla="*/ 1030 h 1815"/>
              <a:gd name="T68" fmla="*/ 0 w 1815"/>
              <a:gd name="T69" fmla="*/ 1128 h 1815"/>
              <a:gd name="T70" fmla="*/ 177 w 1815"/>
              <a:gd name="T71" fmla="*/ 1128 h 1815"/>
              <a:gd name="T72" fmla="*/ 177 w 1815"/>
              <a:gd name="T73" fmla="*/ 1815 h 1815"/>
              <a:gd name="T74" fmla="*/ 1638 w 1815"/>
              <a:gd name="T75" fmla="*/ 1815 h 1815"/>
              <a:gd name="T76" fmla="*/ 1638 w 1815"/>
              <a:gd name="T77" fmla="*/ 1128 h 1815"/>
              <a:gd name="T78" fmla="*/ 1815 w 1815"/>
              <a:gd name="T79" fmla="*/ 1128 h 1815"/>
              <a:gd name="T80" fmla="*/ 1815 w 1815"/>
              <a:gd name="T81" fmla="*/ 1030 h 1815"/>
              <a:gd name="T82" fmla="*/ 1808 w 1815"/>
              <a:gd name="T83" fmla="*/ 1030 h 1815"/>
              <a:gd name="T84" fmla="*/ 1610 w 1815"/>
              <a:gd name="T85" fmla="*/ 861 h 1815"/>
              <a:gd name="T86" fmla="*/ 1734 w 1815"/>
              <a:gd name="T87" fmla="*/ 1030 h 1815"/>
              <a:gd name="T88" fmla="*/ 78 w 1815"/>
              <a:gd name="T89" fmla="*/ 103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815" h="1815">
                <a:moveTo>
                  <a:pt x="1457" y="221"/>
                </a:moveTo>
                <a:cubicBezTo>
                  <a:pt x="1457" y="99"/>
                  <a:pt x="1373" y="0"/>
                  <a:pt x="1268" y="0"/>
                </a:cubicBezTo>
                <a:cubicBezTo>
                  <a:pt x="1164" y="0"/>
                  <a:pt x="1079" y="99"/>
                  <a:pt x="1079" y="221"/>
                </a:cubicBezTo>
                <a:cubicBezTo>
                  <a:pt x="1079" y="342"/>
                  <a:pt x="1164" y="441"/>
                  <a:pt x="1268" y="441"/>
                </a:cubicBezTo>
                <a:cubicBezTo>
                  <a:pt x="1373" y="441"/>
                  <a:pt x="1457" y="342"/>
                  <a:pt x="1457" y="221"/>
                </a:cubicBezTo>
                <a:close/>
                <a:moveTo>
                  <a:pt x="1268" y="514"/>
                </a:moveTo>
                <a:lnTo>
                  <a:pt x="1226" y="460"/>
                </a:lnTo>
                <a:cubicBezTo>
                  <a:pt x="1214" y="457"/>
                  <a:pt x="1201" y="452"/>
                  <a:pt x="1189" y="447"/>
                </a:cubicBezTo>
                <a:lnTo>
                  <a:pt x="1016" y="514"/>
                </a:lnTo>
                <a:lnTo>
                  <a:pt x="1016" y="861"/>
                </a:lnTo>
                <a:lnTo>
                  <a:pt x="1520" y="861"/>
                </a:lnTo>
                <a:lnTo>
                  <a:pt x="1520" y="514"/>
                </a:lnTo>
                <a:lnTo>
                  <a:pt x="1347" y="447"/>
                </a:lnTo>
                <a:cubicBezTo>
                  <a:pt x="1336" y="452"/>
                  <a:pt x="1323" y="457"/>
                  <a:pt x="1311" y="460"/>
                </a:cubicBezTo>
                <a:lnTo>
                  <a:pt x="1268" y="514"/>
                </a:lnTo>
                <a:close/>
                <a:moveTo>
                  <a:pt x="324" y="890"/>
                </a:moveTo>
                <a:lnTo>
                  <a:pt x="218" y="987"/>
                </a:lnTo>
                <a:lnTo>
                  <a:pt x="926" y="987"/>
                </a:lnTo>
                <a:lnTo>
                  <a:pt x="820" y="890"/>
                </a:lnTo>
                <a:lnTo>
                  <a:pt x="324" y="890"/>
                </a:lnTo>
                <a:close/>
                <a:moveTo>
                  <a:pt x="218" y="829"/>
                </a:moveTo>
                <a:lnTo>
                  <a:pt x="926" y="829"/>
                </a:lnTo>
                <a:lnTo>
                  <a:pt x="926" y="348"/>
                </a:lnTo>
                <a:lnTo>
                  <a:pt x="218" y="348"/>
                </a:lnTo>
                <a:lnTo>
                  <a:pt x="218" y="829"/>
                </a:lnTo>
                <a:close/>
                <a:moveTo>
                  <a:pt x="501" y="878"/>
                </a:moveTo>
                <a:lnTo>
                  <a:pt x="643" y="878"/>
                </a:lnTo>
                <a:lnTo>
                  <a:pt x="643" y="839"/>
                </a:lnTo>
                <a:lnTo>
                  <a:pt x="501" y="839"/>
                </a:lnTo>
                <a:lnTo>
                  <a:pt x="501" y="878"/>
                </a:lnTo>
                <a:close/>
                <a:moveTo>
                  <a:pt x="78" y="1030"/>
                </a:moveTo>
                <a:lnTo>
                  <a:pt x="202" y="861"/>
                </a:lnTo>
                <a:lnTo>
                  <a:pt x="4" y="1030"/>
                </a:lnTo>
                <a:lnTo>
                  <a:pt x="0" y="1030"/>
                </a:lnTo>
                <a:lnTo>
                  <a:pt x="0" y="1128"/>
                </a:lnTo>
                <a:lnTo>
                  <a:pt x="177" y="1128"/>
                </a:lnTo>
                <a:lnTo>
                  <a:pt x="177" y="1815"/>
                </a:lnTo>
                <a:lnTo>
                  <a:pt x="1638" y="1815"/>
                </a:lnTo>
                <a:lnTo>
                  <a:pt x="1638" y="1128"/>
                </a:lnTo>
                <a:lnTo>
                  <a:pt x="1815" y="1128"/>
                </a:lnTo>
                <a:lnTo>
                  <a:pt x="1815" y="1030"/>
                </a:lnTo>
                <a:lnTo>
                  <a:pt x="1808" y="1030"/>
                </a:lnTo>
                <a:lnTo>
                  <a:pt x="1610" y="861"/>
                </a:lnTo>
                <a:lnTo>
                  <a:pt x="1734" y="1030"/>
                </a:lnTo>
                <a:lnTo>
                  <a:pt x="78" y="1030"/>
                </a:lnTo>
                <a:close/>
              </a:path>
            </a:pathLst>
          </a:custGeom>
          <a:solidFill>
            <a:srgbClr val="C00000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80157" y="2366034"/>
            <a:ext cx="621894" cy="74078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0157" y="3115533"/>
            <a:ext cx="614590" cy="732080"/>
          </a:xfrm>
          <a:prstGeom prst="rect">
            <a:avLst/>
          </a:prstGeom>
        </p:spPr>
      </p:pic>
      <p:sp>
        <p:nvSpPr>
          <p:cNvPr id="39" name="Freeform 13"/>
          <p:cNvSpPr>
            <a:spLocks noChangeAspect="1" noEditPoints="1"/>
          </p:cNvSpPr>
          <p:nvPr/>
        </p:nvSpPr>
        <p:spPr bwMode="auto">
          <a:xfrm>
            <a:off x="5544931" y="1286034"/>
            <a:ext cx="1080000" cy="1080000"/>
          </a:xfrm>
          <a:custGeom>
            <a:avLst/>
            <a:gdLst>
              <a:gd name="T0" fmla="*/ 1457 w 1815"/>
              <a:gd name="T1" fmla="*/ 221 h 1815"/>
              <a:gd name="T2" fmla="*/ 1268 w 1815"/>
              <a:gd name="T3" fmla="*/ 0 h 1815"/>
              <a:gd name="T4" fmla="*/ 1079 w 1815"/>
              <a:gd name="T5" fmla="*/ 221 h 1815"/>
              <a:gd name="T6" fmla="*/ 1268 w 1815"/>
              <a:gd name="T7" fmla="*/ 441 h 1815"/>
              <a:gd name="T8" fmla="*/ 1457 w 1815"/>
              <a:gd name="T9" fmla="*/ 221 h 1815"/>
              <a:gd name="T10" fmla="*/ 1268 w 1815"/>
              <a:gd name="T11" fmla="*/ 514 h 1815"/>
              <a:gd name="T12" fmla="*/ 1226 w 1815"/>
              <a:gd name="T13" fmla="*/ 460 h 1815"/>
              <a:gd name="T14" fmla="*/ 1189 w 1815"/>
              <a:gd name="T15" fmla="*/ 447 h 1815"/>
              <a:gd name="T16" fmla="*/ 1016 w 1815"/>
              <a:gd name="T17" fmla="*/ 514 h 1815"/>
              <a:gd name="T18" fmla="*/ 1016 w 1815"/>
              <a:gd name="T19" fmla="*/ 861 h 1815"/>
              <a:gd name="T20" fmla="*/ 1520 w 1815"/>
              <a:gd name="T21" fmla="*/ 861 h 1815"/>
              <a:gd name="T22" fmla="*/ 1520 w 1815"/>
              <a:gd name="T23" fmla="*/ 514 h 1815"/>
              <a:gd name="T24" fmla="*/ 1347 w 1815"/>
              <a:gd name="T25" fmla="*/ 447 h 1815"/>
              <a:gd name="T26" fmla="*/ 1311 w 1815"/>
              <a:gd name="T27" fmla="*/ 460 h 1815"/>
              <a:gd name="T28" fmla="*/ 1268 w 1815"/>
              <a:gd name="T29" fmla="*/ 514 h 1815"/>
              <a:gd name="T30" fmla="*/ 324 w 1815"/>
              <a:gd name="T31" fmla="*/ 890 h 1815"/>
              <a:gd name="T32" fmla="*/ 218 w 1815"/>
              <a:gd name="T33" fmla="*/ 987 h 1815"/>
              <a:gd name="T34" fmla="*/ 926 w 1815"/>
              <a:gd name="T35" fmla="*/ 987 h 1815"/>
              <a:gd name="T36" fmla="*/ 820 w 1815"/>
              <a:gd name="T37" fmla="*/ 890 h 1815"/>
              <a:gd name="T38" fmla="*/ 324 w 1815"/>
              <a:gd name="T39" fmla="*/ 890 h 1815"/>
              <a:gd name="T40" fmla="*/ 218 w 1815"/>
              <a:gd name="T41" fmla="*/ 829 h 1815"/>
              <a:gd name="T42" fmla="*/ 926 w 1815"/>
              <a:gd name="T43" fmla="*/ 829 h 1815"/>
              <a:gd name="T44" fmla="*/ 926 w 1815"/>
              <a:gd name="T45" fmla="*/ 348 h 1815"/>
              <a:gd name="T46" fmla="*/ 218 w 1815"/>
              <a:gd name="T47" fmla="*/ 348 h 1815"/>
              <a:gd name="T48" fmla="*/ 218 w 1815"/>
              <a:gd name="T49" fmla="*/ 829 h 1815"/>
              <a:gd name="T50" fmla="*/ 501 w 1815"/>
              <a:gd name="T51" fmla="*/ 878 h 1815"/>
              <a:gd name="T52" fmla="*/ 643 w 1815"/>
              <a:gd name="T53" fmla="*/ 878 h 1815"/>
              <a:gd name="T54" fmla="*/ 643 w 1815"/>
              <a:gd name="T55" fmla="*/ 839 h 1815"/>
              <a:gd name="T56" fmla="*/ 501 w 1815"/>
              <a:gd name="T57" fmla="*/ 839 h 1815"/>
              <a:gd name="T58" fmla="*/ 501 w 1815"/>
              <a:gd name="T59" fmla="*/ 878 h 1815"/>
              <a:gd name="T60" fmla="*/ 78 w 1815"/>
              <a:gd name="T61" fmla="*/ 1030 h 1815"/>
              <a:gd name="T62" fmla="*/ 202 w 1815"/>
              <a:gd name="T63" fmla="*/ 861 h 1815"/>
              <a:gd name="T64" fmla="*/ 4 w 1815"/>
              <a:gd name="T65" fmla="*/ 1030 h 1815"/>
              <a:gd name="T66" fmla="*/ 0 w 1815"/>
              <a:gd name="T67" fmla="*/ 1030 h 1815"/>
              <a:gd name="T68" fmla="*/ 0 w 1815"/>
              <a:gd name="T69" fmla="*/ 1128 h 1815"/>
              <a:gd name="T70" fmla="*/ 177 w 1815"/>
              <a:gd name="T71" fmla="*/ 1128 h 1815"/>
              <a:gd name="T72" fmla="*/ 177 w 1815"/>
              <a:gd name="T73" fmla="*/ 1815 h 1815"/>
              <a:gd name="T74" fmla="*/ 1638 w 1815"/>
              <a:gd name="T75" fmla="*/ 1815 h 1815"/>
              <a:gd name="T76" fmla="*/ 1638 w 1815"/>
              <a:gd name="T77" fmla="*/ 1128 h 1815"/>
              <a:gd name="T78" fmla="*/ 1815 w 1815"/>
              <a:gd name="T79" fmla="*/ 1128 h 1815"/>
              <a:gd name="T80" fmla="*/ 1815 w 1815"/>
              <a:gd name="T81" fmla="*/ 1030 h 1815"/>
              <a:gd name="T82" fmla="*/ 1808 w 1815"/>
              <a:gd name="T83" fmla="*/ 1030 h 1815"/>
              <a:gd name="T84" fmla="*/ 1610 w 1815"/>
              <a:gd name="T85" fmla="*/ 861 h 1815"/>
              <a:gd name="T86" fmla="*/ 1734 w 1815"/>
              <a:gd name="T87" fmla="*/ 1030 h 1815"/>
              <a:gd name="T88" fmla="*/ 78 w 1815"/>
              <a:gd name="T89" fmla="*/ 103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815" h="1815">
                <a:moveTo>
                  <a:pt x="1457" y="221"/>
                </a:moveTo>
                <a:cubicBezTo>
                  <a:pt x="1457" y="99"/>
                  <a:pt x="1373" y="0"/>
                  <a:pt x="1268" y="0"/>
                </a:cubicBezTo>
                <a:cubicBezTo>
                  <a:pt x="1164" y="0"/>
                  <a:pt x="1079" y="99"/>
                  <a:pt x="1079" y="221"/>
                </a:cubicBezTo>
                <a:cubicBezTo>
                  <a:pt x="1079" y="342"/>
                  <a:pt x="1164" y="441"/>
                  <a:pt x="1268" y="441"/>
                </a:cubicBezTo>
                <a:cubicBezTo>
                  <a:pt x="1373" y="441"/>
                  <a:pt x="1457" y="342"/>
                  <a:pt x="1457" y="221"/>
                </a:cubicBezTo>
                <a:close/>
                <a:moveTo>
                  <a:pt x="1268" y="514"/>
                </a:moveTo>
                <a:lnTo>
                  <a:pt x="1226" y="460"/>
                </a:lnTo>
                <a:cubicBezTo>
                  <a:pt x="1214" y="457"/>
                  <a:pt x="1201" y="452"/>
                  <a:pt x="1189" y="447"/>
                </a:cubicBezTo>
                <a:lnTo>
                  <a:pt x="1016" y="514"/>
                </a:lnTo>
                <a:lnTo>
                  <a:pt x="1016" y="861"/>
                </a:lnTo>
                <a:lnTo>
                  <a:pt x="1520" y="861"/>
                </a:lnTo>
                <a:lnTo>
                  <a:pt x="1520" y="514"/>
                </a:lnTo>
                <a:lnTo>
                  <a:pt x="1347" y="447"/>
                </a:lnTo>
                <a:cubicBezTo>
                  <a:pt x="1336" y="452"/>
                  <a:pt x="1323" y="457"/>
                  <a:pt x="1311" y="460"/>
                </a:cubicBezTo>
                <a:lnTo>
                  <a:pt x="1268" y="514"/>
                </a:lnTo>
                <a:close/>
                <a:moveTo>
                  <a:pt x="324" y="890"/>
                </a:moveTo>
                <a:lnTo>
                  <a:pt x="218" y="987"/>
                </a:lnTo>
                <a:lnTo>
                  <a:pt x="926" y="987"/>
                </a:lnTo>
                <a:lnTo>
                  <a:pt x="820" y="890"/>
                </a:lnTo>
                <a:lnTo>
                  <a:pt x="324" y="890"/>
                </a:lnTo>
                <a:close/>
                <a:moveTo>
                  <a:pt x="218" y="829"/>
                </a:moveTo>
                <a:lnTo>
                  <a:pt x="926" y="829"/>
                </a:lnTo>
                <a:lnTo>
                  <a:pt x="926" y="348"/>
                </a:lnTo>
                <a:lnTo>
                  <a:pt x="218" y="348"/>
                </a:lnTo>
                <a:lnTo>
                  <a:pt x="218" y="829"/>
                </a:lnTo>
                <a:close/>
                <a:moveTo>
                  <a:pt x="501" y="878"/>
                </a:moveTo>
                <a:lnTo>
                  <a:pt x="643" y="878"/>
                </a:lnTo>
                <a:lnTo>
                  <a:pt x="643" y="839"/>
                </a:lnTo>
                <a:lnTo>
                  <a:pt x="501" y="839"/>
                </a:lnTo>
                <a:lnTo>
                  <a:pt x="501" y="878"/>
                </a:lnTo>
                <a:close/>
                <a:moveTo>
                  <a:pt x="78" y="1030"/>
                </a:moveTo>
                <a:lnTo>
                  <a:pt x="202" y="861"/>
                </a:lnTo>
                <a:lnTo>
                  <a:pt x="4" y="1030"/>
                </a:lnTo>
                <a:lnTo>
                  <a:pt x="0" y="1030"/>
                </a:lnTo>
                <a:lnTo>
                  <a:pt x="0" y="1128"/>
                </a:lnTo>
                <a:lnTo>
                  <a:pt x="177" y="1128"/>
                </a:lnTo>
                <a:lnTo>
                  <a:pt x="177" y="1815"/>
                </a:lnTo>
                <a:lnTo>
                  <a:pt x="1638" y="1815"/>
                </a:lnTo>
                <a:lnTo>
                  <a:pt x="1638" y="1128"/>
                </a:lnTo>
                <a:lnTo>
                  <a:pt x="1815" y="1128"/>
                </a:lnTo>
                <a:lnTo>
                  <a:pt x="1815" y="1030"/>
                </a:lnTo>
                <a:lnTo>
                  <a:pt x="1808" y="1030"/>
                </a:lnTo>
                <a:lnTo>
                  <a:pt x="1610" y="861"/>
                </a:lnTo>
                <a:lnTo>
                  <a:pt x="1734" y="1030"/>
                </a:lnTo>
                <a:lnTo>
                  <a:pt x="78" y="1030"/>
                </a:lnTo>
                <a:close/>
              </a:path>
            </a:pathLst>
          </a:custGeom>
          <a:solidFill>
            <a:srgbClr val="C00000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" name="Freeform 13"/>
          <p:cNvSpPr>
            <a:spLocks noChangeAspect="1" noEditPoints="1"/>
          </p:cNvSpPr>
          <p:nvPr/>
        </p:nvSpPr>
        <p:spPr bwMode="auto">
          <a:xfrm>
            <a:off x="7156371" y="2387280"/>
            <a:ext cx="1080000" cy="1080000"/>
          </a:xfrm>
          <a:custGeom>
            <a:avLst/>
            <a:gdLst>
              <a:gd name="T0" fmla="*/ 1457 w 1815"/>
              <a:gd name="T1" fmla="*/ 221 h 1815"/>
              <a:gd name="T2" fmla="*/ 1268 w 1815"/>
              <a:gd name="T3" fmla="*/ 0 h 1815"/>
              <a:gd name="T4" fmla="*/ 1079 w 1815"/>
              <a:gd name="T5" fmla="*/ 221 h 1815"/>
              <a:gd name="T6" fmla="*/ 1268 w 1815"/>
              <a:gd name="T7" fmla="*/ 441 h 1815"/>
              <a:gd name="T8" fmla="*/ 1457 w 1815"/>
              <a:gd name="T9" fmla="*/ 221 h 1815"/>
              <a:gd name="T10" fmla="*/ 1268 w 1815"/>
              <a:gd name="T11" fmla="*/ 514 h 1815"/>
              <a:gd name="T12" fmla="*/ 1226 w 1815"/>
              <a:gd name="T13" fmla="*/ 460 h 1815"/>
              <a:gd name="T14" fmla="*/ 1189 w 1815"/>
              <a:gd name="T15" fmla="*/ 447 h 1815"/>
              <a:gd name="T16" fmla="*/ 1016 w 1815"/>
              <a:gd name="T17" fmla="*/ 514 h 1815"/>
              <a:gd name="T18" fmla="*/ 1016 w 1815"/>
              <a:gd name="T19" fmla="*/ 861 h 1815"/>
              <a:gd name="T20" fmla="*/ 1520 w 1815"/>
              <a:gd name="T21" fmla="*/ 861 h 1815"/>
              <a:gd name="T22" fmla="*/ 1520 w 1815"/>
              <a:gd name="T23" fmla="*/ 514 h 1815"/>
              <a:gd name="T24" fmla="*/ 1347 w 1815"/>
              <a:gd name="T25" fmla="*/ 447 h 1815"/>
              <a:gd name="T26" fmla="*/ 1311 w 1815"/>
              <a:gd name="T27" fmla="*/ 460 h 1815"/>
              <a:gd name="T28" fmla="*/ 1268 w 1815"/>
              <a:gd name="T29" fmla="*/ 514 h 1815"/>
              <a:gd name="T30" fmla="*/ 324 w 1815"/>
              <a:gd name="T31" fmla="*/ 890 h 1815"/>
              <a:gd name="T32" fmla="*/ 218 w 1815"/>
              <a:gd name="T33" fmla="*/ 987 h 1815"/>
              <a:gd name="T34" fmla="*/ 926 w 1815"/>
              <a:gd name="T35" fmla="*/ 987 h 1815"/>
              <a:gd name="T36" fmla="*/ 820 w 1815"/>
              <a:gd name="T37" fmla="*/ 890 h 1815"/>
              <a:gd name="T38" fmla="*/ 324 w 1815"/>
              <a:gd name="T39" fmla="*/ 890 h 1815"/>
              <a:gd name="T40" fmla="*/ 218 w 1815"/>
              <a:gd name="T41" fmla="*/ 829 h 1815"/>
              <a:gd name="T42" fmla="*/ 926 w 1815"/>
              <a:gd name="T43" fmla="*/ 829 h 1815"/>
              <a:gd name="T44" fmla="*/ 926 w 1815"/>
              <a:gd name="T45" fmla="*/ 348 h 1815"/>
              <a:gd name="T46" fmla="*/ 218 w 1815"/>
              <a:gd name="T47" fmla="*/ 348 h 1815"/>
              <a:gd name="T48" fmla="*/ 218 w 1815"/>
              <a:gd name="T49" fmla="*/ 829 h 1815"/>
              <a:gd name="T50" fmla="*/ 501 w 1815"/>
              <a:gd name="T51" fmla="*/ 878 h 1815"/>
              <a:gd name="T52" fmla="*/ 643 w 1815"/>
              <a:gd name="T53" fmla="*/ 878 h 1815"/>
              <a:gd name="T54" fmla="*/ 643 w 1815"/>
              <a:gd name="T55" fmla="*/ 839 h 1815"/>
              <a:gd name="T56" fmla="*/ 501 w 1815"/>
              <a:gd name="T57" fmla="*/ 839 h 1815"/>
              <a:gd name="T58" fmla="*/ 501 w 1815"/>
              <a:gd name="T59" fmla="*/ 878 h 1815"/>
              <a:gd name="T60" fmla="*/ 78 w 1815"/>
              <a:gd name="T61" fmla="*/ 1030 h 1815"/>
              <a:gd name="T62" fmla="*/ 202 w 1815"/>
              <a:gd name="T63" fmla="*/ 861 h 1815"/>
              <a:gd name="T64" fmla="*/ 4 w 1815"/>
              <a:gd name="T65" fmla="*/ 1030 h 1815"/>
              <a:gd name="T66" fmla="*/ 0 w 1815"/>
              <a:gd name="T67" fmla="*/ 1030 h 1815"/>
              <a:gd name="T68" fmla="*/ 0 w 1815"/>
              <a:gd name="T69" fmla="*/ 1128 h 1815"/>
              <a:gd name="T70" fmla="*/ 177 w 1815"/>
              <a:gd name="T71" fmla="*/ 1128 h 1815"/>
              <a:gd name="T72" fmla="*/ 177 w 1815"/>
              <a:gd name="T73" fmla="*/ 1815 h 1815"/>
              <a:gd name="T74" fmla="*/ 1638 w 1815"/>
              <a:gd name="T75" fmla="*/ 1815 h 1815"/>
              <a:gd name="T76" fmla="*/ 1638 w 1815"/>
              <a:gd name="T77" fmla="*/ 1128 h 1815"/>
              <a:gd name="T78" fmla="*/ 1815 w 1815"/>
              <a:gd name="T79" fmla="*/ 1128 h 1815"/>
              <a:gd name="T80" fmla="*/ 1815 w 1815"/>
              <a:gd name="T81" fmla="*/ 1030 h 1815"/>
              <a:gd name="T82" fmla="*/ 1808 w 1815"/>
              <a:gd name="T83" fmla="*/ 1030 h 1815"/>
              <a:gd name="T84" fmla="*/ 1610 w 1815"/>
              <a:gd name="T85" fmla="*/ 861 h 1815"/>
              <a:gd name="T86" fmla="*/ 1734 w 1815"/>
              <a:gd name="T87" fmla="*/ 1030 h 1815"/>
              <a:gd name="T88" fmla="*/ 78 w 1815"/>
              <a:gd name="T89" fmla="*/ 103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815" h="1815">
                <a:moveTo>
                  <a:pt x="1457" y="221"/>
                </a:moveTo>
                <a:cubicBezTo>
                  <a:pt x="1457" y="99"/>
                  <a:pt x="1373" y="0"/>
                  <a:pt x="1268" y="0"/>
                </a:cubicBezTo>
                <a:cubicBezTo>
                  <a:pt x="1164" y="0"/>
                  <a:pt x="1079" y="99"/>
                  <a:pt x="1079" y="221"/>
                </a:cubicBezTo>
                <a:cubicBezTo>
                  <a:pt x="1079" y="342"/>
                  <a:pt x="1164" y="441"/>
                  <a:pt x="1268" y="441"/>
                </a:cubicBezTo>
                <a:cubicBezTo>
                  <a:pt x="1373" y="441"/>
                  <a:pt x="1457" y="342"/>
                  <a:pt x="1457" y="221"/>
                </a:cubicBezTo>
                <a:close/>
                <a:moveTo>
                  <a:pt x="1268" y="514"/>
                </a:moveTo>
                <a:lnTo>
                  <a:pt x="1226" y="460"/>
                </a:lnTo>
                <a:cubicBezTo>
                  <a:pt x="1214" y="457"/>
                  <a:pt x="1201" y="452"/>
                  <a:pt x="1189" y="447"/>
                </a:cubicBezTo>
                <a:lnTo>
                  <a:pt x="1016" y="514"/>
                </a:lnTo>
                <a:lnTo>
                  <a:pt x="1016" y="861"/>
                </a:lnTo>
                <a:lnTo>
                  <a:pt x="1520" y="861"/>
                </a:lnTo>
                <a:lnTo>
                  <a:pt x="1520" y="514"/>
                </a:lnTo>
                <a:lnTo>
                  <a:pt x="1347" y="447"/>
                </a:lnTo>
                <a:cubicBezTo>
                  <a:pt x="1336" y="452"/>
                  <a:pt x="1323" y="457"/>
                  <a:pt x="1311" y="460"/>
                </a:cubicBezTo>
                <a:lnTo>
                  <a:pt x="1268" y="514"/>
                </a:lnTo>
                <a:close/>
                <a:moveTo>
                  <a:pt x="324" y="890"/>
                </a:moveTo>
                <a:lnTo>
                  <a:pt x="218" y="987"/>
                </a:lnTo>
                <a:lnTo>
                  <a:pt x="926" y="987"/>
                </a:lnTo>
                <a:lnTo>
                  <a:pt x="820" y="890"/>
                </a:lnTo>
                <a:lnTo>
                  <a:pt x="324" y="890"/>
                </a:lnTo>
                <a:close/>
                <a:moveTo>
                  <a:pt x="218" y="829"/>
                </a:moveTo>
                <a:lnTo>
                  <a:pt x="926" y="829"/>
                </a:lnTo>
                <a:lnTo>
                  <a:pt x="926" y="348"/>
                </a:lnTo>
                <a:lnTo>
                  <a:pt x="218" y="348"/>
                </a:lnTo>
                <a:lnTo>
                  <a:pt x="218" y="829"/>
                </a:lnTo>
                <a:close/>
                <a:moveTo>
                  <a:pt x="501" y="878"/>
                </a:moveTo>
                <a:lnTo>
                  <a:pt x="643" y="878"/>
                </a:lnTo>
                <a:lnTo>
                  <a:pt x="643" y="839"/>
                </a:lnTo>
                <a:lnTo>
                  <a:pt x="501" y="839"/>
                </a:lnTo>
                <a:lnTo>
                  <a:pt x="501" y="878"/>
                </a:lnTo>
                <a:close/>
                <a:moveTo>
                  <a:pt x="78" y="1030"/>
                </a:moveTo>
                <a:lnTo>
                  <a:pt x="202" y="861"/>
                </a:lnTo>
                <a:lnTo>
                  <a:pt x="4" y="1030"/>
                </a:lnTo>
                <a:lnTo>
                  <a:pt x="0" y="1030"/>
                </a:lnTo>
                <a:lnTo>
                  <a:pt x="0" y="1128"/>
                </a:lnTo>
                <a:lnTo>
                  <a:pt x="177" y="1128"/>
                </a:lnTo>
                <a:lnTo>
                  <a:pt x="177" y="1815"/>
                </a:lnTo>
                <a:lnTo>
                  <a:pt x="1638" y="1815"/>
                </a:lnTo>
                <a:lnTo>
                  <a:pt x="1638" y="1128"/>
                </a:lnTo>
                <a:lnTo>
                  <a:pt x="1815" y="1128"/>
                </a:lnTo>
                <a:lnTo>
                  <a:pt x="1815" y="1030"/>
                </a:lnTo>
                <a:lnTo>
                  <a:pt x="1808" y="1030"/>
                </a:lnTo>
                <a:lnTo>
                  <a:pt x="1610" y="861"/>
                </a:lnTo>
                <a:lnTo>
                  <a:pt x="1734" y="1030"/>
                </a:lnTo>
                <a:lnTo>
                  <a:pt x="78" y="1030"/>
                </a:lnTo>
                <a:close/>
              </a:path>
            </a:pathLst>
          </a:custGeom>
          <a:solidFill>
            <a:srgbClr val="C00000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Freeform 13"/>
          <p:cNvSpPr>
            <a:spLocks noChangeAspect="1" noEditPoints="1"/>
          </p:cNvSpPr>
          <p:nvPr/>
        </p:nvSpPr>
        <p:spPr bwMode="auto">
          <a:xfrm>
            <a:off x="5544931" y="3560576"/>
            <a:ext cx="1080000" cy="1080000"/>
          </a:xfrm>
          <a:custGeom>
            <a:avLst/>
            <a:gdLst>
              <a:gd name="T0" fmla="*/ 1457 w 1815"/>
              <a:gd name="T1" fmla="*/ 221 h 1815"/>
              <a:gd name="T2" fmla="*/ 1268 w 1815"/>
              <a:gd name="T3" fmla="*/ 0 h 1815"/>
              <a:gd name="T4" fmla="*/ 1079 w 1815"/>
              <a:gd name="T5" fmla="*/ 221 h 1815"/>
              <a:gd name="T6" fmla="*/ 1268 w 1815"/>
              <a:gd name="T7" fmla="*/ 441 h 1815"/>
              <a:gd name="T8" fmla="*/ 1457 w 1815"/>
              <a:gd name="T9" fmla="*/ 221 h 1815"/>
              <a:gd name="T10" fmla="*/ 1268 w 1815"/>
              <a:gd name="T11" fmla="*/ 514 h 1815"/>
              <a:gd name="T12" fmla="*/ 1226 w 1815"/>
              <a:gd name="T13" fmla="*/ 460 h 1815"/>
              <a:gd name="T14" fmla="*/ 1189 w 1815"/>
              <a:gd name="T15" fmla="*/ 447 h 1815"/>
              <a:gd name="T16" fmla="*/ 1016 w 1815"/>
              <a:gd name="T17" fmla="*/ 514 h 1815"/>
              <a:gd name="T18" fmla="*/ 1016 w 1815"/>
              <a:gd name="T19" fmla="*/ 861 h 1815"/>
              <a:gd name="T20" fmla="*/ 1520 w 1815"/>
              <a:gd name="T21" fmla="*/ 861 h 1815"/>
              <a:gd name="T22" fmla="*/ 1520 w 1815"/>
              <a:gd name="T23" fmla="*/ 514 h 1815"/>
              <a:gd name="T24" fmla="*/ 1347 w 1815"/>
              <a:gd name="T25" fmla="*/ 447 h 1815"/>
              <a:gd name="T26" fmla="*/ 1311 w 1815"/>
              <a:gd name="T27" fmla="*/ 460 h 1815"/>
              <a:gd name="T28" fmla="*/ 1268 w 1815"/>
              <a:gd name="T29" fmla="*/ 514 h 1815"/>
              <a:gd name="T30" fmla="*/ 324 w 1815"/>
              <a:gd name="T31" fmla="*/ 890 h 1815"/>
              <a:gd name="T32" fmla="*/ 218 w 1815"/>
              <a:gd name="T33" fmla="*/ 987 h 1815"/>
              <a:gd name="T34" fmla="*/ 926 w 1815"/>
              <a:gd name="T35" fmla="*/ 987 h 1815"/>
              <a:gd name="T36" fmla="*/ 820 w 1815"/>
              <a:gd name="T37" fmla="*/ 890 h 1815"/>
              <a:gd name="T38" fmla="*/ 324 w 1815"/>
              <a:gd name="T39" fmla="*/ 890 h 1815"/>
              <a:gd name="T40" fmla="*/ 218 w 1815"/>
              <a:gd name="T41" fmla="*/ 829 h 1815"/>
              <a:gd name="T42" fmla="*/ 926 w 1815"/>
              <a:gd name="T43" fmla="*/ 829 h 1815"/>
              <a:gd name="T44" fmla="*/ 926 w 1815"/>
              <a:gd name="T45" fmla="*/ 348 h 1815"/>
              <a:gd name="T46" fmla="*/ 218 w 1815"/>
              <a:gd name="T47" fmla="*/ 348 h 1815"/>
              <a:gd name="T48" fmla="*/ 218 w 1815"/>
              <a:gd name="T49" fmla="*/ 829 h 1815"/>
              <a:gd name="T50" fmla="*/ 501 w 1815"/>
              <a:gd name="T51" fmla="*/ 878 h 1815"/>
              <a:gd name="T52" fmla="*/ 643 w 1815"/>
              <a:gd name="T53" fmla="*/ 878 h 1815"/>
              <a:gd name="T54" fmla="*/ 643 w 1815"/>
              <a:gd name="T55" fmla="*/ 839 h 1815"/>
              <a:gd name="T56" fmla="*/ 501 w 1815"/>
              <a:gd name="T57" fmla="*/ 839 h 1815"/>
              <a:gd name="T58" fmla="*/ 501 w 1815"/>
              <a:gd name="T59" fmla="*/ 878 h 1815"/>
              <a:gd name="T60" fmla="*/ 78 w 1815"/>
              <a:gd name="T61" fmla="*/ 1030 h 1815"/>
              <a:gd name="T62" fmla="*/ 202 w 1815"/>
              <a:gd name="T63" fmla="*/ 861 h 1815"/>
              <a:gd name="T64" fmla="*/ 4 w 1815"/>
              <a:gd name="T65" fmla="*/ 1030 h 1815"/>
              <a:gd name="T66" fmla="*/ 0 w 1815"/>
              <a:gd name="T67" fmla="*/ 1030 h 1815"/>
              <a:gd name="T68" fmla="*/ 0 w 1815"/>
              <a:gd name="T69" fmla="*/ 1128 h 1815"/>
              <a:gd name="T70" fmla="*/ 177 w 1815"/>
              <a:gd name="T71" fmla="*/ 1128 h 1815"/>
              <a:gd name="T72" fmla="*/ 177 w 1815"/>
              <a:gd name="T73" fmla="*/ 1815 h 1815"/>
              <a:gd name="T74" fmla="*/ 1638 w 1815"/>
              <a:gd name="T75" fmla="*/ 1815 h 1815"/>
              <a:gd name="T76" fmla="*/ 1638 w 1815"/>
              <a:gd name="T77" fmla="*/ 1128 h 1815"/>
              <a:gd name="T78" fmla="*/ 1815 w 1815"/>
              <a:gd name="T79" fmla="*/ 1128 h 1815"/>
              <a:gd name="T80" fmla="*/ 1815 w 1815"/>
              <a:gd name="T81" fmla="*/ 1030 h 1815"/>
              <a:gd name="T82" fmla="*/ 1808 w 1815"/>
              <a:gd name="T83" fmla="*/ 1030 h 1815"/>
              <a:gd name="T84" fmla="*/ 1610 w 1815"/>
              <a:gd name="T85" fmla="*/ 861 h 1815"/>
              <a:gd name="T86" fmla="*/ 1734 w 1815"/>
              <a:gd name="T87" fmla="*/ 1030 h 1815"/>
              <a:gd name="T88" fmla="*/ 78 w 1815"/>
              <a:gd name="T89" fmla="*/ 103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815" h="1815">
                <a:moveTo>
                  <a:pt x="1457" y="221"/>
                </a:moveTo>
                <a:cubicBezTo>
                  <a:pt x="1457" y="99"/>
                  <a:pt x="1373" y="0"/>
                  <a:pt x="1268" y="0"/>
                </a:cubicBezTo>
                <a:cubicBezTo>
                  <a:pt x="1164" y="0"/>
                  <a:pt x="1079" y="99"/>
                  <a:pt x="1079" y="221"/>
                </a:cubicBezTo>
                <a:cubicBezTo>
                  <a:pt x="1079" y="342"/>
                  <a:pt x="1164" y="441"/>
                  <a:pt x="1268" y="441"/>
                </a:cubicBezTo>
                <a:cubicBezTo>
                  <a:pt x="1373" y="441"/>
                  <a:pt x="1457" y="342"/>
                  <a:pt x="1457" y="221"/>
                </a:cubicBezTo>
                <a:close/>
                <a:moveTo>
                  <a:pt x="1268" y="514"/>
                </a:moveTo>
                <a:lnTo>
                  <a:pt x="1226" y="460"/>
                </a:lnTo>
                <a:cubicBezTo>
                  <a:pt x="1214" y="457"/>
                  <a:pt x="1201" y="452"/>
                  <a:pt x="1189" y="447"/>
                </a:cubicBezTo>
                <a:lnTo>
                  <a:pt x="1016" y="514"/>
                </a:lnTo>
                <a:lnTo>
                  <a:pt x="1016" y="861"/>
                </a:lnTo>
                <a:lnTo>
                  <a:pt x="1520" y="861"/>
                </a:lnTo>
                <a:lnTo>
                  <a:pt x="1520" y="514"/>
                </a:lnTo>
                <a:lnTo>
                  <a:pt x="1347" y="447"/>
                </a:lnTo>
                <a:cubicBezTo>
                  <a:pt x="1336" y="452"/>
                  <a:pt x="1323" y="457"/>
                  <a:pt x="1311" y="460"/>
                </a:cubicBezTo>
                <a:lnTo>
                  <a:pt x="1268" y="514"/>
                </a:lnTo>
                <a:close/>
                <a:moveTo>
                  <a:pt x="324" y="890"/>
                </a:moveTo>
                <a:lnTo>
                  <a:pt x="218" y="987"/>
                </a:lnTo>
                <a:lnTo>
                  <a:pt x="926" y="987"/>
                </a:lnTo>
                <a:lnTo>
                  <a:pt x="820" y="890"/>
                </a:lnTo>
                <a:lnTo>
                  <a:pt x="324" y="890"/>
                </a:lnTo>
                <a:close/>
                <a:moveTo>
                  <a:pt x="218" y="829"/>
                </a:moveTo>
                <a:lnTo>
                  <a:pt x="926" y="829"/>
                </a:lnTo>
                <a:lnTo>
                  <a:pt x="926" y="348"/>
                </a:lnTo>
                <a:lnTo>
                  <a:pt x="218" y="348"/>
                </a:lnTo>
                <a:lnTo>
                  <a:pt x="218" y="829"/>
                </a:lnTo>
                <a:close/>
                <a:moveTo>
                  <a:pt x="501" y="878"/>
                </a:moveTo>
                <a:lnTo>
                  <a:pt x="643" y="878"/>
                </a:lnTo>
                <a:lnTo>
                  <a:pt x="643" y="839"/>
                </a:lnTo>
                <a:lnTo>
                  <a:pt x="501" y="839"/>
                </a:lnTo>
                <a:lnTo>
                  <a:pt x="501" y="878"/>
                </a:lnTo>
                <a:close/>
                <a:moveTo>
                  <a:pt x="78" y="1030"/>
                </a:moveTo>
                <a:lnTo>
                  <a:pt x="202" y="861"/>
                </a:lnTo>
                <a:lnTo>
                  <a:pt x="4" y="1030"/>
                </a:lnTo>
                <a:lnTo>
                  <a:pt x="0" y="1030"/>
                </a:lnTo>
                <a:lnTo>
                  <a:pt x="0" y="1128"/>
                </a:lnTo>
                <a:lnTo>
                  <a:pt x="177" y="1128"/>
                </a:lnTo>
                <a:lnTo>
                  <a:pt x="177" y="1815"/>
                </a:lnTo>
                <a:lnTo>
                  <a:pt x="1638" y="1815"/>
                </a:lnTo>
                <a:lnTo>
                  <a:pt x="1638" y="1128"/>
                </a:lnTo>
                <a:lnTo>
                  <a:pt x="1815" y="1128"/>
                </a:lnTo>
                <a:lnTo>
                  <a:pt x="1815" y="1030"/>
                </a:lnTo>
                <a:lnTo>
                  <a:pt x="1808" y="1030"/>
                </a:lnTo>
                <a:lnTo>
                  <a:pt x="1610" y="861"/>
                </a:lnTo>
                <a:lnTo>
                  <a:pt x="1734" y="1030"/>
                </a:lnTo>
                <a:lnTo>
                  <a:pt x="78" y="1030"/>
                </a:lnTo>
                <a:close/>
              </a:path>
            </a:pathLst>
          </a:custGeom>
          <a:solidFill>
            <a:srgbClr val="C00000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2235147" y="2736424"/>
            <a:ext cx="451953" cy="190856"/>
          </a:xfrm>
          <a:prstGeom prst="rightArrow">
            <a:avLst/>
          </a:prstGeom>
          <a:solidFill>
            <a:srgbClr val="2F5597">
              <a:alpha val="98824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625475" algn="ctr"/>
            <a:endParaRPr lang="ru-RU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Стрелка вправо 41"/>
          <p:cNvSpPr/>
          <p:nvPr/>
        </p:nvSpPr>
        <p:spPr>
          <a:xfrm>
            <a:off x="3484786" y="2736424"/>
            <a:ext cx="451953" cy="190856"/>
          </a:xfrm>
          <a:prstGeom prst="rightArrow">
            <a:avLst/>
          </a:prstGeom>
          <a:solidFill>
            <a:srgbClr val="2F5597">
              <a:alpha val="98824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625475" algn="ctr"/>
            <a:endParaRPr lang="ru-RU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3" name="Стрелка вправо 42"/>
          <p:cNvSpPr/>
          <p:nvPr/>
        </p:nvSpPr>
        <p:spPr>
          <a:xfrm flipH="1">
            <a:off x="2235147" y="3279599"/>
            <a:ext cx="451953" cy="190856"/>
          </a:xfrm>
          <a:prstGeom prst="rightArrow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право 43"/>
          <p:cNvSpPr/>
          <p:nvPr/>
        </p:nvSpPr>
        <p:spPr>
          <a:xfrm flipH="1">
            <a:off x="3484786" y="3262704"/>
            <a:ext cx="451953" cy="190856"/>
          </a:xfrm>
          <a:prstGeom prst="rightArrow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право 44"/>
          <p:cNvSpPr/>
          <p:nvPr/>
        </p:nvSpPr>
        <p:spPr>
          <a:xfrm rot="8142087" flipH="1">
            <a:off x="4961996" y="2213547"/>
            <a:ext cx="451953" cy="190856"/>
          </a:xfrm>
          <a:prstGeom prst="rightArrow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право 45"/>
          <p:cNvSpPr/>
          <p:nvPr/>
        </p:nvSpPr>
        <p:spPr>
          <a:xfrm rot="13457913">
            <a:off x="4961996" y="3857252"/>
            <a:ext cx="451953" cy="190856"/>
          </a:xfrm>
          <a:prstGeom prst="rightArrow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право 46"/>
          <p:cNvSpPr/>
          <p:nvPr/>
        </p:nvSpPr>
        <p:spPr>
          <a:xfrm rot="8142087" flipV="1">
            <a:off x="6806650" y="3857252"/>
            <a:ext cx="451953" cy="190856"/>
          </a:xfrm>
          <a:prstGeom prst="rightArrow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право 47"/>
          <p:cNvSpPr/>
          <p:nvPr/>
        </p:nvSpPr>
        <p:spPr>
          <a:xfrm rot="13457913" flipH="1" flipV="1">
            <a:off x="6806650" y="2213547"/>
            <a:ext cx="451953" cy="190856"/>
          </a:xfrm>
          <a:prstGeom prst="rightArrow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1369535" y="3078496"/>
            <a:ext cx="668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Клиент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016792" y="3094757"/>
            <a:ext cx="901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Менеджер</a:t>
            </a:r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56451" y="4970199"/>
            <a:ext cx="621894" cy="74078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56451" y="5719698"/>
            <a:ext cx="614590" cy="732080"/>
          </a:xfrm>
          <a:prstGeom prst="rect">
            <a:avLst/>
          </a:prstGeom>
        </p:spPr>
      </p:pic>
      <p:sp>
        <p:nvSpPr>
          <p:cNvPr id="54" name="Стрелка вправо 53"/>
          <p:cNvSpPr/>
          <p:nvPr/>
        </p:nvSpPr>
        <p:spPr>
          <a:xfrm>
            <a:off x="8011441" y="5340589"/>
            <a:ext cx="451953" cy="190856"/>
          </a:xfrm>
          <a:prstGeom prst="rightArrow">
            <a:avLst/>
          </a:prstGeom>
          <a:solidFill>
            <a:srgbClr val="2F5597">
              <a:alpha val="98824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625475" algn="ctr"/>
            <a:endParaRPr lang="ru-RU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5" name="Стрелка вправо 54"/>
          <p:cNvSpPr/>
          <p:nvPr/>
        </p:nvSpPr>
        <p:spPr>
          <a:xfrm>
            <a:off x="9261080" y="5340589"/>
            <a:ext cx="451953" cy="190856"/>
          </a:xfrm>
          <a:prstGeom prst="rightArrow">
            <a:avLst/>
          </a:prstGeom>
          <a:solidFill>
            <a:srgbClr val="2F5597">
              <a:alpha val="98824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625475" algn="ctr"/>
            <a:endParaRPr lang="ru-RU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6" name="Стрелка вправо 55"/>
          <p:cNvSpPr/>
          <p:nvPr/>
        </p:nvSpPr>
        <p:spPr>
          <a:xfrm flipH="1">
            <a:off x="8011441" y="5883764"/>
            <a:ext cx="451953" cy="190856"/>
          </a:xfrm>
          <a:prstGeom prst="rightArrow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право 56"/>
          <p:cNvSpPr/>
          <p:nvPr/>
        </p:nvSpPr>
        <p:spPr>
          <a:xfrm flipH="1">
            <a:off x="9261080" y="5866869"/>
            <a:ext cx="451953" cy="190856"/>
          </a:xfrm>
          <a:prstGeom prst="rightArrow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flipV="1">
            <a:off x="1168717" y="4805914"/>
            <a:ext cx="10689727" cy="1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Рисунок 6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4935" y="1737751"/>
            <a:ext cx="692203" cy="346301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4127" y="1645292"/>
            <a:ext cx="725180" cy="436606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1007" y="4022534"/>
            <a:ext cx="975364" cy="307345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373" y="4027122"/>
            <a:ext cx="892149" cy="342379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6911847" y="5995272"/>
            <a:ext cx="668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Клиент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814299" y="6392820"/>
            <a:ext cx="210728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ru-RU" sz="1300" dirty="0" smtClean="0"/>
              <a:t>Личный кабинет </a:t>
            </a:r>
            <a:r>
              <a:rPr lang="ru-RU" sz="1300" dirty="0"/>
              <a:t>к</a:t>
            </a:r>
            <a:r>
              <a:rPr lang="ru-RU" sz="1300" dirty="0" smtClean="0"/>
              <a:t>лиента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255292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reeform 17"/>
          <p:cNvSpPr>
            <a:spLocks/>
          </p:cNvSpPr>
          <p:nvPr/>
        </p:nvSpPr>
        <p:spPr bwMode="auto">
          <a:xfrm>
            <a:off x="1046163" y="-14436"/>
            <a:ext cx="11145838" cy="6872436"/>
          </a:xfrm>
          <a:custGeom>
            <a:avLst/>
            <a:gdLst>
              <a:gd name="T0" fmla="*/ 0 w 7021"/>
              <a:gd name="T1" fmla="*/ 4301 h 4301"/>
              <a:gd name="T2" fmla="*/ 7021 w 7021"/>
              <a:gd name="T3" fmla="*/ 4301 h 4301"/>
              <a:gd name="T4" fmla="*/ 7021 w 7021"/>
              <a:gd name="T5" fmla="*/ 0 h 4301"/>
              <a:gd name="T6" fmla="*/ 536 w 7021"/>
              <a:gd name="T7" fmla="*/ 0 h 4301"/>
              <a:gd name="T8" fmla="*/ 0 w 7021"/>
              <a:gd name="T9" fmla="*/ 659 h 4301"/>
              <a:gd name="T10" fmla="*/ 0 w 7021"/>
              <a:gd name="T11" fmla="*/ 4301 h 4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21" h="4301">
                <a:moveTo>
                  <a:pt x="0" y="4301"/>
                </a:moveTo>
                <a:lnTo>
                  <a:pt x="7021" y="4301"/>
                </a:lnTo>
                <a:lnTo>
                  <a:pt x="7021" y="0"/>
                </a:lnTo>
                <a:lnTo>
                  <a:pt x="536" y="0"/>
                </a:lnTo>
                <a:lnTo>
                  <a:pt x="0" y="659"/>
                </a:lnTo>
                <a:lnTo>
                  <a:pt x="0" y="4301"/>
                </a:lnTo>
                <a:close/>
              </a:path>
            </a:pathLst>
          </a:custGeom>
          <a:solidFill>
            <a:srgbClr val="FFFFFF">
              <a:alpha val="85098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auto">
          <a:xfrm>
            <a:off x="1038225" y="257027"/>
            <a:ext cx="9891713" cy="901700"/>
          </a:xfrm>
          <a:custGeom>
            <a:avLst/>
            <a:gdLst>
              <a:gd name="T0" fmla="*/ 0 w 6231"/>
              <a:gd name="T1" fmla="*/ 568 h 568"/>
              <a:gd name="T2" fmla="*/ 5803 w 6231"/>
              <a:gd name="T3" fmla="*/ 568 h 568"/>
              <a:gd name="T4" fmla="*/ 6231 w 6231"/>
              <a:gd name="T5" fmla="*/ 0 h 568"/>
              <a:gd name="T6" fmla="*/ 428 w 6231"/>
              <a:gd name="T7" fmla="*/ 0 h 568"/>
              <a:gd name="T8" fmla="*/ 0 w 6231"/>
              <a:gd name="T9" fmla="*/ 568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31" h="568">
                <a:moveTo>
                  <a:pt x="0" y="568"/>
                </a:moveTo>
                <a:lnTo>
                  <a:pt x="5803" y="568"/>
                </a:lnTo>
                <a:lnTo>
                  <a:pt x="6231" y="0"/>
                </a:lnTo>
                <a:lnTo>
                  <a:pt x="428" y="0"/>
                </a:lnTo>
                <a:lnTo>
                  <a:pt x="0" y="568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shade val="30000"/>
                  <a:satMod val="115000"/>
                  <a:alpha val="90000"/>
                </a:srgbClr>
              </a:gs>
              <a:gs pos="17000">
                <a:srgbClr val="C00000">
                  <a:shade val="67500"/>
                  <a:satMod val="115000"/>
                  <a:alpha val="90000"/>
                </a:srgbClr>
              </a:gs>
              <a:gs pos="100000">
                <a:srgbClr val="C00000">
                  <a:shade val="100000"/>
                  <a:satMod val="115000"/>
                  <a:alpha val="8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Freeform 19"/>
          <p:cNvSpPr>
            <a:spLocks noEditPoints="1"/>
          </p:cNvSpPr>
          <p:nvPr/>
        </p:nvSpPr>
        <p:spPr bwMode="auto">
          <a:xfrm>
            <a:off x="10167938" y="-1736"/>
            <a:ext cx="2024063" cy="901700"/>
          </a:xfrm>
          <a:custGeom>
            <a:avLst/>
            <a:gdLst>
              <a:gd name="T0" fmla="*/ 1152 w 1275"/>
              <a:gd name="T1" fmla="*/ 162 h 568"/>
              <a:gd name="T2" fmla="*/ 1275 w 1275"/>
              <a:gd name="T3" fmla="*/ 0 h 568"/>
              <a:gd name="T4" fmla="*/ 750 w 1275"/>
              <a:gd name="T5" fmla="*/ 0 h 568"/>
              <a:gd name="T6" fmla="*/ 627 w 1275"/>
              <a:gd name="T7" fmla="*/ 162 h 568"/>
              <a:gd name="T8" fmla="*/ 1152 w 1275"/>
              <a:gd name="T9" fmla="*/ 162 h 568"/>
              <a:gd name="T10" fmla="*/ 968 w 1275"/>
              <a:gd name="T11" fmla="*/ 406 h 568"/>
              <a:gd name="T12" fmla="*/ 1091 w 1275"/>
              <a:gd name="T13" fmla="*/ 244 h 568"/>
              <a:gd name="T14" fmla="*/ 566 w 1275"/>
              <a:gd name="T15" fmla="*/ 244 h 568"/>
              <a:gd name="T16" fmla="*/ 322 w 1275"/>
              <a:gd name="T17" fmla="*/ 568 h 568"/>
              <a:gd name="T18" fmla="*/ 526 w 1275"/>
              <a:gd name="T19" fmla="*/ 568 h 568"/>
              <a:gd name="T20" fmla="*/ 648 w 1275"/>
              <a:gd name="T21" fmla="*/ 406 h 568"/>
              <a:gd name="T22" fmla="*/ 968 w 1275"/>
              <a:gd name="T23" fmla="*/ 406 h 568"/>
              <a:gd name="T24" fmla="*/ 626 w 1275"/>
              <a:gd name="T25" fmla="*/ 568 h 568"/>
              <a:gd name="T26" fmla="*/ 847 w 1275"/>
              <a:gd name="T27" fmla="*/ 568 h 568"/>
              <a:gd name="T28" fmla="*/ 928 w 1275"/>
              <a:gd name="T29" fmla="*/ 461 h 568"/>
              <a:gd name="T30" fmla="*/ 707 w 1275"/>
              <a:gd name="T31" fmla="*/ 461 h 568"/>
              <a:gd name="T32" fmla="*/ 626 w 1275"/>
              <a:gd name="T33" fmla="*/ 568 h 568"/>
              <a:gd name="T34" fmla="*/ 632 w 1275"/>
              <a:gd name="T35" fmla="*/ 0 h 568"/>
              <a:gd name="T36" fmla="*/ 428 w 1275"/>
              <a:gd name="T37" fmla="*/ 0 h 568"/>
              <a:gd name="T38" fmla="*/ 0 w 1275"/>
              <a:gd name="T39" fmla="*/ 568 h 568"/>
              <a:gd name="T40" fmla="*/ 204 w 1275"/>
              <a:gd name="T41" fmla="*/ 568 h 568"/>
              <a:gd name="T42" fmla="*/ 632 w 1275"/>
              <a:gd name="T43" fmla="*/ 0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75" h="568">
                <a:moveTo>
                  <a:pt x="1152" y="162"/>
                </a:moveTo>
                <a:lnTo>
                  <a:pt x="1275" y="0"/>
                </a:lnTo>
                <a:lnTo>
                  <a:pt x="750" y="0"/>
                </a:lnTo>
                <a:lnTo>
                  <a:pt x="627" y="162"/>
                </a:lnTo>
                <a:lnTo>
                  <a:pt x="1152" y="162"/>
                </a:lnTo>
                <a:close/>
                <a:moveTo>
                  <a:pt x="968" y="406"/>
                </a:moveTo>
                <a:lnTo>
                  <a:pt x="1091" y="244"/>
                </a:lnTo>
                <a:lnTo>
                  <a:pt x="566" y="244"/>
                </a:lnTo>
                <a:lnTo>
                  <a:pt x="322" y="568"/>
                </a:lnTo>
                <a:lnTo>
                  <a:pt x="526" y="568"/>
                </a:lnTo>
                <a:lnTo>
                  <a:pt x="648" y="406"/>
                </a:lnTo>
                <a:lnTo>
                  <a:pt x="968" y="406"/>
                </a:lnTo>
                <a:close/>
                <a:moveTo>
                  <a:pt x="626" y="568"/>
                </a:moveTo>
                <a:lnTo>
                  <a:pt x="847" y="568"/>
                </a:lnTo>
                <a:lnTo>
                  <a:pt x="928" y="461"/>
                </a:lnTo>
                <a:lnTo>
                  <a:pt x="707" y="461"/>
                </a:lnTo>
                <a:lnTo>
                  <a:pt x="626" y="568"/>
                </a:lnTo>
                <a:close/>
                <a:moveTo>
                  <a:pt x="632" y="0"/>
                </a:moveTo>
                <a:lnTo>
                  <a:pt x="428" y="0"/>
                </a:lnTo>
                <a:lnTo>
                  <a:pt x="0" y="568"/>
                </a:lnTo>
                <a:lnTo>
                  <a:pt x="204" y="568"/>
                </a:lnTo>
                <a:lnTo>
                  <a:pt x="632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Freeform 20"/>
          <p:cNvSpPr>
            <a:spLocks/>
          </p:cNvSpPr>
          <p:nvPr/>
        </p:nvSpPr>
        <p:spPr bwMode="auto">
          <a:xfrm>
            <a:off x="10167938" y="899964"/>
            <a:ext cx="323850" cy="258763"/>
          </a:xfrm>
          <a:custGeom>
            <a:avLst/>
            <a:gdLst>
              <a:gd name="T0" fmla="*/ 52 w 204"/>
              <a:gd name="T1" fmla="*/ 163 h 163"/>
              <a:gd name="T2" fmla="*/ 0 w 204"/>
              <a:gd name="T3" fmla="*/ 0 h 163"/>
              <a:gd name="T4" fmla="*/ 204 w 204"/>
              <a:gd name="T5" fmla="*/ 0 h 163"/>
              <a:gd name="T6" fmla="*/ 52 w 204"/>
              <a:gd name="T7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" h="163">
                <a:moveTo>
                  <a:pt x="52" y="163"/>
                </a:moveTo>
                <a:lnTo>
                  <a:pt x="0" y="0"/>
                </a:lnTo>
                <a:lnTo>
                  <a:pt x="204" y="0"/>
                </a:lnTo>
                <a:lnTo>
                  <a:pt x="52" y="163"/>
                </a:lnTo>
                <a:close/>
              </a:path>
            </a:pathLst>
          </a:custGeom>
          <a:solidFill>
            <a:srgbClr val="48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Freeform 21"/>
          <p:cNvSpPr>
            <a:spLocks/>
          </p:cNvSpPr>
          <p:nvPr/>
        </p:nvSpPr>
        <p:spPr bwMode="auto">
          <a:xfrm>
            <a:off x="1588" y="258614"/>
            <a:ext cx="1709738" cy="901700"/>
          </a:xfrm>
          <a:custGeom>
            <a:avLst/>
            <a:gdLst>
              <a:gd name="T0" fmla="*/ 0 w 1077"/>
              <a:gd name="T1" fmla="*/ 0 h 568"/>
              <a:gd name="T2" fmla="*/ 0 w 1077"/>
              <a:gd name="T3" fmla="*/ 568 h 568"/>
              <a:gd name="T4" fmla="*/ 648 w 1077"/>
              <a:gd name="T5" fmla="*/ 568 h 568"/>
              <a:gd name="T6" fmla="*/ 1077 w 1077"/>
              <a:gd name="T7" fmla="*/ 0 h 568"/>
              <a:gd name="T8" fmla="*/ 0 w 1077"/>
              <a:gd name="T9" fmla="*/ 0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7" h="568">
                <a:moveTo>
                  <a:pt x="0" y="0"/>
                </a:moveTo>
                <a:lnTo>
                  <a:pt x="0" y="568"/>
                </a:lnTo>
                <a:lnTo>
                  <a:pt x="648" y="568"/>
                </a:lnTo>
                <a:lnTo>
                  <a:pt x="1077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2F2">
              <a:alpha val="89804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Freeform 22"/>
          <p:cNvSpPr>
            <a:spLocks/>
          </p:cNvSpPr>
          <p:nvPr/>
        </p:nvSpPr>
        <p:spPr bwMode="auto">
          <a:xfrm>
            <a:off x="1008063" y="-17611"/>
            <a:ext cx="868363" cy="1162451"/>
          </a:xfrm>
          <a:custGeom>
            <a:avLst/>
            <a:gdLst>
              <a:gd name="T0" fmla="*/ 546 w 547"/>
              <a:gd name="T1" fmla="*/ 0 h 727"/>
              <a:gd name="T2" fmla="*/ 0 w 547"/>
              <a:gd name="T3" fmla="*/ 725 h 727"/>
              <a:gd name="T4" fmla="*/ 0 w 547"/>
              <a:gd name="T5" fmla="*/ 727 h 727"/>
              <a:gd name="T6" fmla="*/ 547 w 547"/>
              <a:gd name="T7" fmla="*/ 0 h 727"/>
              <a:gd name="T8" fmla="*/ 546 w 547"/>
              <a:gd name="T9" fmla="*/ 0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7" h="727">
                <a:moveTo>
                  <a:pt x="546" y="0"/>
                </a:moveTo>
                <a:lnTo>
                  <a:pt x="0" y="725"/>
                </a:lnTo>
                <a:lnTo>
                  <a:pt x="0" y="727"/>
                </a:lnTo>
                <a:lnTo>
                  <a:pt x="547" y="0"/>
                </a:lnTo>
                <a:lnTo>
                  <a:pt x="546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Freeform 23"/>
          <p:cNvSpPr>
            <a:spLocks/>
          </p:cNvSpPr>
          <p:nvPr/>
        </p:nvSpPr>
        <p:spPr bwMode="auto">
          <a:xfrm>
            <a:off x="1008063" y="-17611"/>
            <a:ext cx="868363" cy="1162451"/>
          </a:xfrm>
          <a:custGeom>
            <a:avLst/>
            <a:gdLst>
              <a:gd name="T0" fmla="*/ 546 w 547"/>
              <a:gd name="T1" fmla="*/ 0 h 727"/>
              <a:gd name="T2" fmla="*/ 0 w 547"/>
              <a:gd name="T3" fmla="*/ 725 h 727"/>
              <a:gd name="T4" fmla="*/ 0 w 547"/>
              <a:gd name="T5" fmla="*/ 727 h 727"/>
              <a:gd name="T6" fmla="*/ 547 w 547"/>
              <a:gd name="T7" fmla="*/ 0 h 727"/>
              <a:gd name="T8" fmla="*/ 546 w 547"/>
              <a:gd name="T9" fmla="*/ 0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7" h="727">
                <a:moveTo>
                  <a:pt x="546" y="0"/>
                </a:moveTo>
                <a:lnTo>
                  <a:pt x="0" y="725"/>
                </a:lnTo>
                <a:lnTo>
                  <a:pt x="0" y="727"/>
                </a:lnTo>
                <a:lnTo>
                  <a:pt x="547" y="0"/>
                </a:lnTo>
                <a:lnTo>
                  <a:pt x="546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5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Freeform 24"/>
          <p:cNvSpPr>
            <a:spLocks/>
          </p:cNvSpPr>
          <p:nvPr/>
        </p:nvSpPr>
        <p:spPr bwMode="auto">
          <a:xfrm>
            <a:off x="1042988" y="-17612"/>
            <a:ext cx="915988" cy="6881961"/>
          </a:xfrm>
          <a:custGeom>
            <a:avLst/>
            <a:gdLst>
              <a:gd name="T0" fmla="*/ 0 w 577"/>
              <a:gd name="T1" fmla="*/ 4304 h 4304"/>
              <a:gd name="T2" fmla="*/ 21 w 577"/>
              <a:gd name="T3" fmla="*/ 4304 h 4304"/>
              <a:gd name="T4" fmla="*/ 21 w 577"/>
              <a:gd name="T5" fmla="*/ 739 h 4304"/>
              <a:gd name="T6" fmla="*/ 577 w 577"/>
              <a:gd name="T7" fmla="*/ 0 h 4304"/>
              <a:gd name="T8" fmla="*/ 551 w 577"/>
              <a:gd name="T9" fmla="*/ 0 h 4304"/>
              <a:gd name="T10" fmla="*/ 0 w 577"/>
              <a:gd name="T11" fmla="*/ 733 h 4304"/>
              <a:gd name="T12" fmla="*/ 0 w 577"/>
              <a:gd name="T13" fmla="*/ 4304 h 4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7" h="4304">
                <a:moveTo>
                  <a:pt x="0" y="4304"/>
                </a:moveTo>
                <a:lnTo>
                  <a:pt x="21" y="4304"/>
                </a:lnTo>
                <a:lnTo>
                  <a:pt x="21" y="739"/>
                </a:lnTo>
                <a:lnTo>
                  <a:pt x="577" y="0"/>
                </a:lnTo>
                <a:lnTo>
                  <a:pt x="551" y="0"/>
                </a:lnTo>
                <a:lnTo>
                  <a:pt x="0" y="733"/>
                </a:lnTo>
                <a:lnTo>
                  <a:pt x="0" y="430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Freeform 26"/>
          <p:cNvSpPr>
            <a:spLocks/>
          </p:cNvSpPr>
          <p:nvPr/>
        </p:nvSpPr>
        <p:spPr bwMode="auto">
          <a:xfrm>
            <a:off x="1008063" y="-17612"/>
            <a:ext cx="908050" cy="6881961"/>
          </a:xfrm>
          <a:custGeom>
            <a:avLst/>
            <a:gdLst>
              <a:gd name="T0" fmla="*/ 21 w 572"/>
              <a:gd name="T1" fmla="*/ 4304 h 4304"/>
              <a:gd name="T2" fmla="*/ 21 w 572"/>
              <a:gd name="T3" fmla="*/ 731 h 4304"/>
              <a:gd name="T4" fmla="*/ 572 w 572"/>
              <a:gd name="T5" fmla="*/ 0 h 4304"/>
              <a:gd name="T6" fmla="*/ 547 w 572"/>
              <a:gd name="T7" fmla="*/ 0 h 4304"/>
              <a:gd name="T8" fmla="*/ 0 w 572"/>
              <a:gd name="T9" fmla="*/ 727 h 4304"/>
              <a:gd name="T10" fmla="*/ 0 w 572"/>
              <a:gd name="T11" fmla="*/ 4304 h 4304"/>
              <a:gd name="T12" fmla="*/ 21 w 572"/>
              <a:gd name="T13" fmla="*/ 4304 h 4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2" h="4304">
                <a:moveTo>
                  <a:pt x="21" y="4304"/>
                </a:moveTo>
                <a:lnTo>
                  <a:pt x="21" y="731"/>
                </a:lnTo>
                <a:lnTo>
                  <a:pt x="572" y="0"/>
                </a:lnTo>
                <a:lnTo>
                  <a:pt x="547" y="0"/>
                </a:lnTo>
                <a:lnTo>
                  <a:pt x="0" y="727"/>
                </a:lnTo>
                <a:lnTo>
                  <a:pt x="0" y="4304"/>
                </a:lnTo>
                <a:lnTo>
                  <a:pt x="21" y="430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11327" y="258612"/>
            <a:ext cx="8456612" cy="8897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dirty="0"/>
              <a:t>Результаты автоматизации процесса </a:t>
            </a: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>«</a:t>
            </a:r>
            <a:r>
              <a:rPr lang="ru-RU" sz="3000" dirty="0"/>
              <a:t>Заключение договора»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266079"/>
            <a:ext cx="1046162" cy="887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1</a:t>
            </a:r>
            <a:r>
              <a:rPr lang="ru-RU" sz="4000" b="1" dirty="0" smtClean="0">
                <a:solidFill>
                  <a:srgbClr val="C00000"/>
                </a:solidFill>
              </a:rPr>
              <a:t>0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58976" y="2979"/>
            <a:ext cx="8696953" cy="2660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pc="1400" dirty="0" smtClean="0">
                <a:solidFill>
                  <a:srgbClr val="C00000"/>
                </a:solidFill>
              </a:rPr>
              <a:t>Федеральная грузовая компания</a:t>
            </a:r>
            <a:endParaRPr lang="ru-RU" spc="1400" dirty="0">
              <a:solidFill>
                <a:srgbClr val="C00000"/>
              </a:solidFill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1196976" y="1280016"/>
            <a:ext cx="2525695" cy="640856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625475" algn="ctr"/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До автоматизации</a:t>
            </a:r>
          </a:p>
        </p:txBody>
      </p:sp>
      <p:sp>
        <p:nvSpPr>
          <p:cNvPr id="140" name="Прямоугольник 139"/>
          <p:cNvSpPr/>
          <p:nvPr/>
        </p:nvSpPr>
        <p:spPr>
          <a:xfrm>
            <a:off x="8020266" y="1280015"/>
            <a:ext cx="4086444" cy="640856"/>
          </a:xfrm>
          <a:prstGeom prst="rect">
            <a:avLst/>
          </a:prstGeom>
          <a:solidFill>
            <a:srgbClr val="C00000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625475" algn="ctr"/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Результат автоматизации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196976" y="2705862"/>
            <a:ext cx="2470292" cy="3323463"/>
          </a:xfrm>
          <a:prstGeom prst="rect">
            <a:avLst/>
          </a:prstGeom>
          <a:solidFill>
            <a:srgbClr val="2F5597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Клиенту необходимо обратиться к менеджеру, получить подписанный со стороны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АО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«ФГК» проект договора, подписать собственноручно у руководителя компании, обменяться оригиналами подписанных документов путем отправки с помощью курьерской службы или личного визита в офис АО «ФГК». Процедура заключения договора занимала порядка 3-4 недель на один документ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667421" y="2705862"/>
            <a:ext cx="55250" cy="332346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41338" algn="ctr">
              <a:lnSpc>
                <a:spcPts val="1000"/>
              </a:lnSpc>
            </a:pPr>
            <a:endParaRPr lang="en-US" sz="1200" b="1" dirty="0">
              <a:latin typeface="Arial Narrow" panose="020B060602020203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084759" y="2688998"/>
            <a:ext cx="4021951" cy="756000"/>
          </a:xfrm>
          <a:prstGeom prst="rect">
            <a:avLst/>
          </a:prstGeom>
          <a:solidFill>
            <a:srgbClr val="A50021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76000" algn="just"/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Заключение договора за </a:t>
            </a:r>
            <a:r>
              <a:rPr lang="ru-RU" sz="1600" b="1" dirty="0">
                <a:solidFill>
                  <a:srgbClr val="C00000"/>
                </a:solidFill>
                <a:latin typeface="Arial Narrow" panose="020B0606020202030204" pitchFamily="34" charset="0"/>
              </a:rPr>
              <a:t>1 день 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без необходимости обмена оригиналами документов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8020266" y="2689000"/>
            <a:ext cx="72000" cy="75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41338" algn="ctr">
              <a:lnSpc>
                <a:spcPts val="1000"/>
              </a:lnSpc>
            </a:pPr>
            <a:endParaRPr lang="en-US" sz="1200" b="1" dirty="0">
              <a:latin typeface="Arial Narrow" panose="020B0606020202030204" pitchFamily="34" charset="0"/>
            </a:endParaRPr>
          </a:p>
        </p:txBody>
      </p:sp>
      <p:cxnSp>
        <p:nvCxnSpPr>
          <p:cNvPr id="19" name="Соединительная линия уступом 18"/>
          <p:cNvCxnSpPr>
            <a:stCxn id="35" idx="3"/>
            <a:endCxn id="54" idx="1"/>
          </p:cNvCxnSpPr>
          <p:nvPr/>
        </p:nvCxnSpPr>
        <p:spPr>
          <a:xfrm>
            <a:off x="3722671" y="4367594"/>
            <a:ext cx="884446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Соединительная линия уступом 83"/>
          <p:cNvCxnSpPr>
            <a:stCxn id="54" idx="3"/>
            <a:endCxn id="43" idx="1"/>
          </p:cNvCxnSpPr>
          <p:nvPr/>
        </p:nvCxnSpPr>
        <p:spPr>
          <a:xfrm flipV="1">
            <a:off x="7144910" y="3067000"/>
            <a:ext cx="875356" cy="1300595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C5EB5901-1E3E-4122-B76D-00D2137821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453" b="39576"/>
          <a:stretch/>
        </p:blipFill>
        <p:spPr>
          <a:xfrm>
            <a:off x="4632668" y="3181745"/>
            <a:ext cx="2463458" cy="1504555"/>
          </a:xfrm>
          <a:prstGeom prst="rect">
            <a:avLst/>
          </a:prstGeom>
          <a:effectLst/>
        </p:spPr>
      </p:pic>
      <p:pic>
        <p:nvPicPr>
          <p:cNvPr id="54" name="Picture 2" descr="https://i.pinimg.com/originals/eb/f3/a8/ebf3a8b9000ce2ebe8d497d64f11bad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117" y="3098698"/>
            <a:ext cx="2537793" cy="253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Freeform 9"/>
          <p:cNvSpPr>
            <a:spLocks noChangeAspect="1" noEditPoints="1"/>
          </p:cNvSpPr>
          <p:nvPr/>
        </p:nvSpPr>
        <p:spPr bwMode="auto">
          <a:xfrm>
            <a:off x="8035644" y="1280015"/>
            <a:ext cx="648000" cy="648000"/>
          </a:xfrm>
          <a:custGeom>
            <a:avLst/>
            <a:gdLst>
              <a:gd name="T0" fmla="*/ 917 w 1325"/>
              <a:gd name="T1" fmla="*/ 369 h 1379"/>
              <a:gd name="T2" fmla="*/ 960 w 1325"/>
              <a:gd name="T3" fmla="*/ 326 h 1379"/>
              <a:gd name="T4" fmla="*/ 326 w 1325"/>
              <a:gd name="T5" fmla="*/ 418 h 1379"/>
              <a:gd name="T6" fmla="*/ 418 w 1325"/>
              <a:gd name="T7" fmla="*/ 1053 h 1379"/>
              <a:gd name="T8" fmla="*/ 1053 w 1325"/>
              <a:gd name="T9" fmla="*/ 960 h 1379"/>
              <a:gd name="T10" fmla="*/ 1054 w 1325"/>
              <a:gd name="T11" fmla="*/ 420 h 1379"/>
              <a:gd name="T12" fmla="*/ 1011 w 1325"/>
              <a:gd name="T13" fmla="*/ 463 h 1379"/>
              <a:gd name="T14" fmla="*/ 915 w 1325"/>
              <a:gd name="T15" fmla="*/ 1011 h 1379"/>
              <a:gd name="T16" fmla="*/ 368 w 1325"/>
              <a:gd name="T17" fmla="*/ 915 h 1379"/>
              <a:gd name="T18" fmla="*/ 463 w 1325"/>
              <a:gd name="T19" fmla="*/ 368 h 1379"/>
              <a:gd name="T20" fmla="*/ 917 w 1325"/>
              <a:gd name="T21" fmla="*/ 369 h 1379"/>
              <a:gd name="T22" fmla="*/ 1013 w 1325"/>
              <a:gd name="T23" fmla="*/ 179 h 1379"/>
              <a:gd name="T24" fmla="*/ 1013 w 1325"/>
              <a:gd name="T25" fmla="*/ 179 h 1379"/>
              <a:gd name="T26" fmla="*/ 1013 w 1325"/>
              <a:gd name="T27" fmla="*/ 179 h 1379"/>
              <a:gd name="T28" fmla="*/ 179 w 1325"/>
              <a:gd name="T29" fmla="*/ 365 h 1379"/>
              <a:gd name="T30" fmla="*/ 365 w 1325"/>
              <a:gd name="T31" fmla="*/ 1200 h 1379"/>
              <a:gd name="T32" fmla="*/ 1200 w 1325"/>
              <a:gd name="T33" fmla="*/ 1013 h 1379"/>
              <a:gd name="T34" fmla="*/ 1201 w 1325"/>
              <a:gd name="T35" fmla="*/ 367 h 1379"/>
              <a:gd name="T36" fmla="*/ 1173 w 1325"/>
              <a:gd name="T37" fmla="*/ 395 h 1379"/>
              <a:gd name="T38" fmla="*/ 1147 w 1325"/>
              <a:gd name="T39" fmla="*/ 395 h 1379"/>
              <a:gd name="T40" fmla="*/ 984 w 1325"/>
              <a:gd name="T41" fmla="*/ 1147 h 1379"/>
              <a:gd name="T42" fmla="*/ 232 w 1325"/>
              <a:gd name="T43" fmla="*/ 984 h 1379"/>
              <a:gd name="T44" fmla="*/ 395 w 1325"/>
              <a:gd name="T45" fmla="*/ 232 h 1379"/>
              <a:gd name="T46" fmla="*/ 985 w 1325"/>
              <a:gd name="T47" fmla="*/ 232 h 1379"/>
              <a:gd name="T48" fmla="*/ 985 w 1325"/>
              <a:gd name="T49" fmla="*/ 207 h 1379"/>
              <a:gd name="T50" fmla="*/ 1013 w 1325"/>
              <a:gd name="T51" fmla="*/ 179 h 1379"/>
              <a:gd name="T52" fmla="*/ 1240 w 1325"/>
              <a:gd name="T53" fmla="*/ 217 h 1379"/>
              <a:gd name="T54" fmla="*/ 1160 w 1325"/>
              <a:gd name="T55" fmla="*/ 219 h 1379"/>
              <a:gd name="T56" fmla="*/ 1165 w 1325"/>
              <a:gd name="T57" fmla="*/ 85 h 1379"/>
              <a:gd name="T58" fmla="*/ 1031 w 1325"/>
              <a:gd name="T59" fmla="*/ 219 h 1379"/>
              <a:gd name="T60" fmla="*/ 1031 w 1325"/>
              <a:gd name="T61" fmla="*/ 304 h 1379"/>
              <a:gd name="T62" fmla="*/ 775 w 1325"/>
              <a:gd name="T63" fmla="*/ 561 h 1379"/>
              <a:gd name="T64" fmla="*/ 732 w 1325"/>
              <a:gd name="T65" fmla="*/ 518 h 1379"/>
              <a:gd name="T66" fmla="*/ 689 w 1325"/>
              <a:gd name="T67" fmla="*/ 689 h 1379"/>
              <a:gd name="T68" fmla="*/ 860 w 1325"/>
              <a:gd name="T69" fmla="*/ 647 h 1379"/>
              <a:gd name="T70" fmla="*/ 818 w 1325"/>
              <a:gd name="T71" fmla="*/ 604 h 1379"/>
              <a:gd name="T72" fmla="*/ 1074 w 1325"/>
              <a:gd name="T73" fmla="*/ 347 h 1379"/>
              <a:gd name="T74" fmla="*/ 1160 w 1325"/>
              <a:gd name="T75" fmla="*/ 347 h 1379"/>
              <a:gd name="T76" fmla="*/ 1294 w 1325"/>
              <a:gd name="T77" fmla="*/ 216 h 1379"/>
              <a:gd name="T78" fmla="*/ 1240 w 1325"/>
              <a:gd name="T79" fmla="*/ 217 h 1379"/>
              <a:gd name="T80" fmla="*/ 852 w 1325"/>
              <a:gd name="T81" fmla="*/ 434 h 1379"/>
              <a:gd name="T82" fmla="*/ 434 w 1325"/>
              <a:gd name="T83" fmla="*/ 527 h 1379"/>
              <a:gd name="T84" fmla="*/ 527 w 1325"/>
              <a:gd name="T85" fmla="*/ 944 h 1379"/>
              <a:gd name="T86" fmla="*/ 944 w 1325"/>
              <a:gd name="T87" fmla="*/ 852 h 1379"/>
              <a:gd name="T88" fmla="*/ 945 w 1325"/>
              <a:gd name="T89" fmla="*/ 529 h 1379"/>
              <a:gd name="T90" fmla="*/ 872 w 1325"/>
              <a:gd name="T91" fmla="*/ 602 h 1379"/>
              <a:gd name="T92" fmla="*/ 943 w 1325"/>
              <a:gd name="T93" fmla="*/ 673 h 1379"/>
              <a:gd name="T94" fmla="*/ 637 w 1325"/>
              <a:gd name="T95" fmla="*/ 743 h 1379"/>
              <a:gd name="T96" fmla="*/ 707 w 1325"/>
              <a:gd name="T97" fmla="*/ 437 h 1379"/>
              <a:gd name="T98" fmla="*/ 778 w 1325"/>
              <a:gd name="T99" fmla="*/ 508 h 1379"/>
              <a:gd name="T100" fmla="*/ 852 w 1325"/>
              <a:gd name="T101" fmla="*/ 434 h 1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25" h="1379">
                <a:moveTo>
                  <a:pt x="917" y="369"/>
                </a:moveTo>
                <a:lnTo>
                  <a:pt x="960" y="326"/>
                </a:lnTo>
                <a:cubicBezTo>
                  <a:pt x="759" y="176"/>
                  <a:pt x="475" y="217"/>
                  <a:pt x="326" y="418"/>
                </a:cubicBezTo>
                <a:cubicBezTo>
                  <a:pt x="176" y="619"/>
                  <a:pt x="217" y="903"/>
                  <a:pt x="418" y="1053"/>
                </a:cubicBezTo>
                <a:cubicBezTo>
                  <a:pt x="619" y="1203"/>
                  <a:pt x="903" y="1161"/>
                  <a:pt x="1053" y="960"/>
                </a:cubicBezTo>
                <a:cubicBezTo>
                  <a:pt x="1172" y="800"/>
                  <a:pt x="1173" y="581"/>
                  <a:pt x="1054" y="420"/>
                </a:cubicBezTo>
                <a:lnTo>
                  <a:pt x="1011" y="463"/>
                </a:lnTo>
                <a:cubicBezTo>
                  <a:pt x="1136" y="641"/>
                  <a:pt x="1093" y="886"/>
                  <a:pt x="915" y="1011"/>
                </a:cubicBezTo>
                <a:cubicBezTo>
                  <a:pt x="738" y="1136"/>
                  <a:pt x="493" y="1093"/>
                  <a:pt x="368" y="915"/>
                </a:cubicBezTo>
                <a:cubicBezTo>
                  <a:pt x="243" y="738"/>
                  <a:pt x="286" y="493"/>
                  <a:pt x="463" y="368"/>
                </a:cubicBezTo>
                <a:cubicBezTo>
                  <a:pt x="599" y="272"/>
                  <a:pt x="781" y="272"/>
                  <a:pt x="917" y="369"/>
                </a:cubicBezTo>
                <a:close/>
                <a:moveTo>
                  <a:pt x="1013" y="179"/>
                </a:moveTo>
                <a:lnTo>
                  <a:pt x="1013" y="179"/>
                </a:lnTo>
                <a:lnTo>
                  <a:pt x="1013" y="179"/>
                </a:lnTo>
                <a:cubicBezTo>
                  <a:pt x="731" y="0"/>
                  <a:pt x="357" y="83"/>
                  <a:pt x="179" y="365"/>
                </a:cubicBezTo>
                <a:cubicBezTo>
                  <a:pt x="0" y="647"/>
                  <a:pt x="83" y="1021"/>
                  <a:pt x="365" y="1200"/>
                </a:cubicBezTo>
                <a:cubicBezTo>
                  <a:pt x="647" y="1379"/>
                  <a:pt x="1021" y="1295"/>
                  <a:pt x="1200" y="1013"/>
                </a:cubicBezTo>
                <a:cubicBezTo>
                  <a:pt x="1325" y="816"/>
                  <a:pt x="1325" y="565"/>
                  <a:pt x="1201" y="367"/>
                </a:cubicBezTo>
                <a:lnTo>
                  <a:pt x="1173" y="395"/>
                </a:lnTo>
                <a:lnTo>
                  <a:pt x="1147" y="395"/>
                </a:lnTo>
                <a:cubicBezTo>
                  <a:pt x="1310" y="648"/>
                  <a:pt x="1237" y="984"/>
                  <a:pt x="984" y="1147"/>
                </a:cubicBezTo>
                <a:cubicBezTo>
                  <a:pt x="731" y="1310"/>
                  <a:pt x="394" y="1237"/>
                  <a:pt x="232" y="984"/>
                </a:cubicBezTo>
                <a:cubicBezTo>
                  <a:pt x="69" y="731"/>
                  <a:pt x="142" y="394"/>
                  <a:pt x="395" y="232"/>
                </a:cubicBezTo>
                <a:cubicBezTo>
                  <a:pt x="575" y="116"/>
                  <a:pt x="806" y="116"/>
                  <a:pt x="985" y="232"/>
                </a:cubicBezTo>
                <a:lnTo>
                  <a:pt x="985" y="207"/>
                </a:lnTo>
                <a:lnTo>
                  <a:pt x="1013" y="179"/>
                </a:lnTo>
                <a:close/>
                <a:moveTo>
                  <a:pt x="1240" y="217"/>
                </a:moveTo>
                <a:lnTo>
                  <a:pt x="1160" y="219"/>
                </a:lnTo>
                <a:lnTo>
                  <a:pt x="1165" y="85"/>
                </a:lnTo>
                <a:lnTo>
                  <a:pt x="1031" y="219"/>
                </a:lnTo>
                <a:lnTo>
                  <a:pt x="1031" y="304"/>
                </a:lnTo>
                <a:lnTo>
                  <a:pt x="775" y="561"/>
                </a:lnTo>
                <a:lnTo>
                  <a:pt x="732" y="518"/>
                </a:lnTo>
                <a:lnTo>
                  <a:pt x="689" y="689"/>
                </a:lnTo>
                <a:lnTo>
                  <a:pt x="860" y="647"/>
                </a:lnTo>
                <a:lnTo>
                  <a:pt x="818" y="604"/>
                </a:lnTo>
                <a:lnTo>
                  <a:pt x="1074" y="347"/>
                </a:lnTo>
                <a:lnTo>
                  <a:pt x="1160" y="347"/>
                </a:lnTo>
                <a:lnTo>
                  <a:pt x="1294" y="216"/>
                </a:lnTo>
                <a:lnTo>
                  <a:pt x="1240" y="217"/>
                </a:lnTo>
                <a:close/>
                <a:moveTo>
                  <a:pt x="852" y="434"/>
                </a:moveTo>
                <a:cubicBezTo>
                  <a:pt x="711" y="345"/>
                  <a:pt x="524" y="386"/>
                  <a:pt x="434" y="527"/>
                </a:cubicBezTo>
                <a:cubicBezTo>
                  <a:pt x="345" y="668"/>
                  <a:pt x="386" y="855"/>
                  <a:pt x="527" y="944"/>
                </a:cubicBezTo>
                <a:cubicBezTo>
                  <a:pt x="668" y="1034"/>
                  <a:pt x="855" y="992"/>
                  <a:pt x="944" y="852"/>
                </a:cubicBezTo>
                <a:cubicBezTo>
                  <a:pt x="1007" y="753"/>
                  <a:pt x="1007" y="627"/>
                  <a:pt x="945" y="529"/>
                </a:cubicBezTo>
                <a:lnTo>
                  <a:pt x="872" y="602"/>
                </a:lnTo>
                <a:lnTo>
                  <a:pt x="943" y="673"/>
                </a:lnTo>
                <a:lnTo>
                  <a:pt x="637" y="743"/>
                </a:lnTo>
                <a:lnTo>
                  <a:pt x="707" y="437"/>
                </a:lnTo>
                <a:lnTo>
                  <a:pt x="778" y="508"/>
                </a:lnTo>
                <a:lnTo>
                  <a:pt x="852" y="434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8084759" y="5262162"/>
            <a:ext cx="4021951" cy="756000"/>
          </a:xfrm>
          <a:prstGeom prst="rect">
            <a:avLst/>
          </a:prstGeom>
          <a:solidFill>
            <a:srgbClr val="A50021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76000" algn="just"/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Количество договоров, заключаемых за год </a:t>
            </a:r>
            <a:r>
              <a:rPr lang="ru-RU" sz="1600" b="1" dirty="0">
                <a:solidFill>
                  <a:srgbClr val="C00000"/>
                </a:solidFill>
                <a:latin typeface="Arial Narrow" panose="020B0606020202030204" pitchFamily="34" charset="0"/>
              </a:rPr>
              <a:t>1200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из 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них </a:t>
            </a:r>
            <a:r>
              <a:rPr lang="ru-RU" sz="1600" b="1" dirty="0">
                <a:solidFill>
                  <a:srgbClr val="C00000"/>
                </a:solidFill>
                <a:latin typeface="Arial Narrow" panose="020B0606020202030204" pitchFamily="34" charset="0"/>
              </a:rPr>
              <a:t>80% 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заключаются онлайн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8020266" y="5262066"/>
            <a:ext cx="72000" cy="75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41338" algn="ctr">
              <a:lnSpc>
                <a:spcPts val="1000"/>
              </a:lnSpc>
            </a:pPr>
            <a:endParaRPr lang="en-US" sz="1200" b="1" dirty="0">
              <a:latin typeface="Arial Narrow" panose="020B060602020203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8084759" y="3986948"/>
            <a:ext cx="4021951" cy="756000"/>
          </a:xfrm>
          <a:prstGeom prst="rect">
            <a:avLst/>
          </a:prstGeom>
          <a:solidFill>
            <a:srgbClr val="A50021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76000" algn="just"/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Сокращение трудозатрат 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работников компании 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на </a:t>
            </a:r>
            <a:r>
              <a:rPr lang="ru-RU" sz="1600" b="1" dirty="0">
                <a:solidFill>
                  <a:srgbClr val="C00000"/>
                </a:solidFill>
                <a:latin typeface="Arial Narrow" panose="020B0606020202030204" pitchFamily="34" charset="0"/>
              </a:rPr>
              <a:t>50%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8020266" y="3986950"/>
            <a:ext cx="72000" cy="75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41338" algn="ctr">
              <a:lnSpc>
                <a:spcPts val="1000"/>
              </a:lnSpc>
            </a:pPr>
            <a:endParaRPr lang="en-US" sz="1200" b="1" dirty="0">
              <a:latin typeface="Arial Narrow" panose="020B0606020202030204" pitchFamily="34" charset="0"/>
            </a:endParaRPr>
          </a:p>
        </p:txBody>
      </p:sp>
      <p:cxnSp>
        <p:nvCxnSpPr>
          <p:cNvPr id="69" name="Соединительная линия уступом 68"/>
          <p:cNvCxnSpPr>
            <a:stCxn id="54" idx="3"/>
            <a:endCxn id="63" idx="1"/>
          </p:cNvCxnSpPr>
          <p:nvPr/>
        </p:nvCxnSpPr>
        <p:spPr>
          <a:xfrm>
            <a:off x="7144910" y="4367595"/>
            <a:ext cx="875356" cy="1272471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Соединительная линия уступом 75"/>
          <p:cNvCxnSpPr>
            <a:stCxn id="54" idx="3"/>
            <a:endCxn id="68" idx="1"/>
          </p:cNvCxnSpPr>
          <p:nvPr/>
        </p:nvCxnSpPr>
        <p:spPr>
          <a:xfrm flipV="1">
            <a:off x="7144910" y="4364950"/>
            <a:ext cx="875356" cy="2645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 5"/>
          <p:cNvSpPr>
            <a:spLocks noEditPoints="1"/>
          </p:cNvSpPr>
          <p:nvPr/>
        </p:nvSpPr>
        <p:spPr bwMode="auto">
          <a:xfrm>
            <a:off x="8136492" y="2778998"/>
            <a:ext cx="576000" cy="576000"/>
          </a:xfrm>
          <a:custGeom>
            <a:avLst/>
            <a:gdLst>
              <a:gd name="T0" fmla="*/ 351 w 726"/>
              <a:gd name="T1" fmla="*/ 121 h 726"/>
              <a:gd name="T2" fmla="*/ 375 w 726"/>
              <a:gd name="T3" fmla="*/ 339 h 726"/>
              <a:gd name="T4" fmla="*/ 533 w 726"/>
              <a:gd name="T5" fmla="*/ 387 h 726"/>
              <a:gd name="T6" fmla="*/ 475 w 726"/>
              <a:gd name="T7" fmla="*/ 121 h 726"/>
              <a:gd name="T8" fmla="*/ 541 w 726"/>
              <a:gd name="T9" fmla="*/ 103 h 726"/>
              <a:gd name="T10" fmla="*/ 475 w 726"/>
              <a:gd name="T11" fmla="*/ 121 h 726"/>
              <a:gd name="T12" fmla="*/ 606 w 726"/>
              <a:gd name="T13" fmla="*/ 475 h 726"/>
              <a:gd name="T14" fmla="*/ 624 w 726"/>
              <a:gd name="T15" fmla="*/ 541 h 726"/>
              <a:gd name="T16" fmla="*/ 185 w 726"/>
              <a:gd name="T17" fmla="*/ 624 h 726"/>
              <a:gd name="T18" fmla="*/ 251 w 726"/>
              <a:gd name="T19" fmla="*/ 606 h 726"/>
              <a:gd name="T20" fmla="*/ 185 w 726"/>
              <a:gd name="T21" fmla="*/ 624 h 726"/>
              <a:gd name="T22" fmla="*/ 103 w 726"/>
              <a:gd name="T23" fmla="*/ 185 h 726"/>
              <a:gd name="T24" fmla="*/ 121 w 726"/>
              <a:gd name="T25" fmla="*/ 251 h 726"/>
              <a:gd name="T26" fmla="*/ 209 w 726"/>
              <a:gd name="T27" fmla="*/ 145 h 726"/>
              <a:gd name="T28" fmla="*/ 227 w 726"/>
              <a:gd name="T29" fmla="*/ 79 h 726"/>
              <a:gd name="T30" fmla="*/ 209 w 726"/>
              <a:gd name="T31" fmla="*/ 145 h 726"/>
              <a:gd name="T32" fmla="*/ 582 w 726"/>
              <a:gd name="T33" fmla="*/ 209 h 726"/>
              <a:gd name="T34" fmla="*/ 648 w 726"/>
              <a:gd name="T35" fmla="*/ 227 h 726"/>
              <a:gd name="T36" fmla="*/ 500 w 726"/>
              <a:gd name="T37" fmla="*/ 648 h 726"/>
              <a:gd name="T38" fmla="*/ 517 w 726"/>
              <a:gd name="T39" fmla="*/ 582 h 726"/>
              <a:gd name="T40" fmla="*/ 500 w 726"/>
              <a:gd name="T41" fmla="*/ 648 h 726"/>
              <a:gd name="T42" fmla="*/ 79 w 726"/>
              <a:gd name="T43" fmla="*/ 500 h 726"/>
              <a:gd name="T44" fmla="*/ 145 w 726"/>
              <a:gd name="T45" fmla="*/ 517 h 726"/>
              <a:gd name="T46" fmla="*/ 339 w 726"/>
              <a:gd name="T47" fmla="*/ 97 h 726"/>
              <a:gd name="T48" fmla="*/ 387 w 726"/>
              <a:gd name="T49" fmla="*/ 49 h 726"/>
              <a:gd name="T50" fmla="*/ 339 w 726"/>
              <a:gd name="T51" fmla="*/ 97 h 726"/>
              <a:gd name="T52" fmla="*/ 629 w 726"/>
              <a:gd name="T53" fmla="*/ 339 h 726"/>
              <a:gd name="T54" fmla="*/ 678 w 726"/>
              <a:gd name="T55" fmla="*/ 387 h 726"/>
              <a:gd name="T56" fmla="*/ 339 w 726"/>
              <a:gd name="T57" fmla="*/ 678 h 726"/>
              <a:gd name="T58" fmla="*/ 387 w 726"/>
              <a:gd name="T59" fmla="*/ 629 h 726"/>
              <a:gd name="T60" fmla="*/ 339 w 726"/>
              <a:gd name="T61" fmla="*/ 678 h 726"/>
              <a:gd name="T62" fmla="*/ 49 w 726"/>
              <a:gd name="T63" fmla="*/ 339 h 726"/>
              <a:gd name="T64" fmla="*/ 97 w 726"/>
              <a:gd name="T65" fmla="*/ 387 h 726"/>
              <a:gd name="T66" fmla="*/ 726 w 726"/>
              <a:gd name="T67" fmla="*/ 363 h 726"/>
              <a:gd name="T68" fmla="*/ 0 w 726"/>
              <a:gd name="T69" fmla="*/ 363 h 726"/>
              <a:gd name="T70" fmla="*/ 726 w 726"/>
              <a:gd name="T71" fmla="*/ 363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26" h="726">
                <a:moveTo>
                  <a:pt x="351" y="387"/>
                </a:moveTo>
                <a:lnTo>
                  <a:pt x="351" y="121"/>
                </a:lnTo>
                <a:lnTo>
                  <a:pt x="375" y="121"/>
                </a:lnTo>
                <a:lnTo>
                  <a:pt x="375" y="339"/>
                </a:lnTo>
                <a:lnTo>
                  <a:pt x="533" y="339"/>
                </a:lnTo>
                <a:lnTo>
                  <a:pt x="533" y="387"/>
                </a:lnTo>
                <a:lnTo>
                  <a:pt x="351" y="387"/>
                </a:lnTo>
                <a:close/>
                <a:moveTo>
                  <a:pt x="475" y="121"/>
                </a:moveTo>
                <a:lnTo>
                  <a:pt x="500" y="79"/>
                </a:lnTo>
                <a:lnTo>
                  <a:pt x="541" y="103"/>
                </a:lnTo>
                <a:lnTo>
                  <a:pt x="517" y="145"/>
                </a:lnTo>
                <a:lnTo>
                  <a:pt x="475" y="121"/>
                </a:lnTo>
                <a:close/>
                <a:moveTo>
                  <a:pt x="582" y="517"/>
                </a:moveTo>
                <a:lnTo>
                  <a:pt x="606" y="475"/>
                </a:lnTo>
                <a:lnTo>
                  <a:pt x="648" y="500"/>
                </a:lnTo>
                <a:lnTo>
                  <a:pt x="624" y="541"/>
                </a:lnTo>
                <a:lnTo>
                  <a:pt x="582" y="517"/>
                </a:lnTo>
                <a:close/>
                <a:moveTo>
                  <a:pt x="185" y="624"/>
                </a:moveTo>
                <a:lnTo>
                  <a:pt x="209" y="582"/>
                </a:lnTo>
                <a:lnTo>
                  <a:pt x="251" y="606"/>
                </a:lnTo>
                <a:lnTo>
                  <a:pt x="227" y="648"/>
                </a:lnTo>
                <a:lnTo>
                  <a:pt x="185" y="624"/>
                </a:lnTo>
                <a:close/>
                <a:moveTo>
                  <a:pt x="79" y="227"/>
                </a:moveTo>
                <a:lnTo>
                  <a:pt x="103" y="185"/>
                </a:lnTo>
                <a:lnTo>
                  <a:pt x="145" y="209"/>
                </a:lnTo>
                <a:lnTo>
                  <a:pt x="121" y="251"/>
                </a:lnTo>
                <a:lnTo>
                  <a:pt x="79" y="227"/>
                </a:lnTo>
                <a:close/>
                <a:moveTo>
                  <a:pt x="209" y="145"/>
                </a:moveTo>
                <a:lnTo>
                  <a:pt x="185" y="103"/>
                </a:lnTo>
                <a:lnTo>
                  <a:pt x="227" y="79"/>
                </a:lnTo>
                <a:lnTo>
                  <a:pt x="251" y="121"/>
                </a:lnTo>
                <a:lnTo>
                  <a:pt x="209" y="145"/>
                </a:lnTo>
                <a:close/>
                <a:moveTo>
                  <a:pt x="606" y="251"/>
                </a:moveTo>
                <a:lnTo>
                  <a:pt x="582" y="209"/>
                </a:lnTo>
                <a:lnTo>
                  <a:pt x="624" y="185"/>
                </a:lnTo>
                <a:lnTo>
                  <a:pt x="648" y="227"/>
                </a:lnTo>
                <a:lnTo>
                  <a:pt x="606" y="251"/>
                </a:lnTo>
                <a:close/>
                <a:moveTo>
                  <a:pt x="500" y="648"/>
                </a:moveTo>
                <a:lnTo>
                  <a:pt x="475" y="606"/>
                </a:lnTo>
                <a:lnTo>
                  <a:pt x="517" y="582"/>
                </a:lnTo>
                <a:lnTo>
                  <a:pt x="541" y="624"/>
                </a:lnTo>
                <a:lnTo>
                  <a:pt x="500" y="648"/>
                </a:lnTo>
                <a:close/>
                <a:moveTo>
                  <a:pt x="103" y="541"/>
                </a:moveTo>
                <a:lnTo>
                  <a:pt x="79" y="500"/>
                </a:lnTo>
                <a:lnTo>
                  <a:pt x="121" y="475"/>
                </a:lnTo>
                <a:lnTo>
                  <a:pt x="145" y="517"/>
                </a:lnTo>
                <a:lnTo>
                  <a:pt x="103" y="541"/>
                </a:lnTo>
                <a:close/>
                <a:moveTo>
                  <a:pt x="339" y="97"/>
                </a:moveTo>
                <a:lnTo>
                  <a:pt x="339" y="49"/>
                </a:lnTo>
                <a:lnTo>
                  <a:pt x="387" y="49"/>
                </a:lnTo>
                <a:lnTo>
                  <a:pt x="387" y="97"/>
                </a:lnTo>
                <a:lnTo>
                  <a:pt x="339" y="97"/>
                </a:lnTo>
                <a:close/>
                <a:moveTo>
                  <a:pt x="629" y="387"/>
                </a:moveTo>
                <a:lnTo>
                  <a:pt x="629" y="339"/>
                </a:lnTo>
                <a:lnTo>
                  <a:pt x="678" y="339"/>
                </a:lnTo>
                <a:lnTo>
                  <a:pt x="678" y="387"/>
                </a:lnTo>
                <a:lnTo>
                  <a:pt x="629" y="387"/>
                </a:lnTo>
                <a:close/>
                <a:moveTo>
                  <a:pt x="339" y="678"/>
                </a:moveTo>
                <a:lnTo>
                  <a:pt x="339" y="629"/>
                </a:lnTo>
                <a:lnTo>
                  <a:pt x="387" y="629"/>
                </a:lnTo>
                <a:lnTo>
                  <a:pt x="387" y="678"/>
                </a:lnTo>
                <a:lnTo>
                  <a:pt x="339" y="678"/>
                </a:lnTo>
                <a:close/>
                <a:moveTo>
                  <a:pt x="49" y="387"/>
                </a:moveTo>
                <a:lnTo>
                  <a:pt x="49" y="339"/>
                </a:lnTo>
                <a:lnTo>
                  <a:pt x="97" y="339"/>
                </a:lnTo>
                <a:lnTo>
                  <a:pt x="97" y="387"/>
                </a:lnTo>
                <a:lnTo>
                  <a:pt x="49" y="387"/>
                </a:lnTo>
                <a:close/>
                <a:moveTo>
                  <a:pt x="726" y="363"/>
                </a:moveTo>
                <a:cubicBezTo>
                  <a:pt x="726" y="163"/>
                  <a:pt x="564" y="0"/>
                  <a:pt x="363" y="0"/>
                </a:cubicBezTo>
                <a:cubicBezTo>
                  <a:pt x="163" y="0"/>
                  <a:pt x="0" y="163"/>
                  <a:pt x="0" y="363"/>
                </a:cubicBezTo>
                <a:cubicBezTo>
                  <a:pt x="0" y="564"/>
                  <a:pt x="163" y="726"/>
                  <a:pt x="363" y="726"/>
                </a:cubicBezTo>
                <a:cubicBezTo>
                  <a:pt x="564" y="726"/>
                  <a:pt x="726" y="564"/>
                  <a:pt x="726" y="363"/>
                </a:cubicBezTo>
                <a:close/>
              </a:path>
            </a:pathLst>
          </a:custGeom>
          <a:solidFill>
            <a:srgbClr val="C00000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625475" algn="ctr"/>
            <a:endParaRPr lang="ru-RU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4" name="Freeform 64"/>
          <p:cNvSpPr>
            <a:spLocks noChangeAspect="1" noEditPoints="1"/>
          </p:cNvSpPr>
          <p:nvPr/>
        </p:nvSpPr>
        <p:spPr bwMode="auto">
          <a:xfrm>
            <a:off x="8136492" y="5351600"/>
            <a:ext cx="576000" cy="576000"/>
          </a:xfrm>
          <a:custGeom>
            <a:avLst/>
            <a:gdLst>
              <a:gd name="T0" fmla="*/ 84 w 312"/>
              <a:gd name="T1" fmla="*/ 13 h 315"/>
              <a:gd name="T2" fmla="*/ 230 w 312"/>
              <a:gd name="T3" fmla="*/ 13 h 315"/>
              <a:gd name="T4" fmla="*/ 230 w 312"/>
              <a:gd name="T5" fmla="*/ 92 h 315"/>
              <a:gd name="T6" fmla="*/ 195 w 312"/>
              <a:gd name="T7" fmla="*/ 127 h 315"/>
              <a:gd name="T8" fmla="*/ 228 w 312"/>
              <a:gd name="T9" fmla="*/ 161 h 315"/>
              <a:gd name="T10" fmla="*/ 230 w 312"/>
              <a:gd name="T11" fmla="*/ 159 h 315"/>
              <a:gd name="T12" fmla="*/ 230 w 312"/>
              <a:gd name="T13" fmla="*/ 303 h 315"/>
              <a:gd name="T14" fmla="*/ 13 w 312"/>
              <a:gd name="T15" fmla="*/ 303 h 315"/>
              <a:gd name="T16" fmla="*/ 13 w 312"/>
              <a:gd name="T17" fmla="*/ 84 h 315"/>
              <a:gd name="T18" fmla="*/ 84 w 312"/>
              <a:gd name="T19" fmla="*/ 84 h 315"/>
              <a:gd name="T20" fmla="*/ 84 w 312"/>
              <a:gd name="T21" fmla="*/ 13 h 315"/>
              <a:gd name="T22" fmla="*/ 242 w 312"/>
              <a:gd name="T23" fmla="*/ 147 h 315"/>
              <a:gd name="T24" fmla="*/ 295 w 312"/>
              <a:gd name="T25" fmla="*/ 94 h 315"/>
              <a:gd name="T26" fmla="*/ 295 w 312"/>
              <a:gd name="T27" fmla="*/ 103 h 315"/>
              <a:gd name="T28" fmla="*/ 242 w 312"/>
              <a:gd name="T29" fmla="*/ 156 h 315"/>
              <a:gd name="T30" fmla="*/ 242 w 312"/>
              <a:gd name="T31" fmla="*/ 147 h 315"/>
              <a:gd name="T32" fmla="*/ 93 w 312"/>
              <a:gd name="T33" fmla="*/ 0 h 315"/>
              <a:gd name="T34" fmla="*/ 76 w 312"/>
              <a:gd name="T35" fmla="*/ 0 h 315"/>
              <a:gd name="T36" fmla="*/ 0 w 312"/>
              <a:gd name="T37" fmla="*/ 76 h 315"/>
              <a:gd name="T38" fmla="*/ 0 w 312"/>
              <a:gd name="T39" fmla="*/ 315 h 315"/>
              <a:gd name="T40" fmla="*/ 242 w 312"/>
              <a:gd name="T41" fmla="*/ 315 h 315"/>
              <a:gd name="T42" fmla="*/ 242 w 312"/>
              <a:gd name="T43" fmla="*/ 158 h 315"/>
              <a:gd name="T44" fmla="*/ 245 w 312"/>
              <a:gd name="T45" fmla="*/ 161 h 315"/>
              <a:gd name="T46" fmla="*/ 301 w 312"/>
              <a:gd name="T47" fmla="*/ 105 h 315"/>
              <a:gd name="T48" fmla="*/ 301 w 312"/>
              <a:gd name="T49" fmla="*/ 88 h 315"/>
              <a:gd name="T50" fmla="*/ 305 w 312"/>
              <a:gd name="T51" fmla="*/ 85 h 315"/>
              <a:gd name="T52" fmla="*/ 300 w 312"/>
              <a:gd name="T53" fmla="*/ 55 h 315"/>
              <a:gd name="T54" fmla="*/ 271 w 312"/>
              <a:gd name="T55" fmla="*/ 51 h 315"/>
              <a:gd name="T56" fmla="*/ 242 w 312"/>
              <a:gd name="T57" fmla="*/ 80 h 315"/>
              <a:gd name="T58" fmla="*/ 242 w 312"/>
              <a:gd name="T59" fmla="*/ 0 h 315"/>
              <a:gd name="T60" fmla="*/ 93 w 312"/>
              <a:gd name="T61" fmla="*/ 0 h 315"/>
              <a:gd name="T62" fmla="*/ 21 w 312"/>
              <a:gd name="T63" fmla="*/ 72 h 315"/>
              <a:gd name="T64" fmla="*/ 72 w 312"/>
              <a:gd name="T65" fmla="*/ 22 h 315"/>
              <a:gd name="T66" fmla="*/ 72 w 312"/>
              <a:gd name="T67" fmla="*/ 72 h 315"/>
              <a:gd name="T68" fmla="*/ 21 w 312"/>
              <a:gd name="T69" fmla="*/ 72 h 315"/>
              <a:gd name="T70" fmla="*/ 92 w 312"/>
              <a:gd name="T71" fmla="*/ 269 h 315"/>
              <a:gd name="T72" fmla="*/ 144 w 312"/>
              <a:gd name="T73" fmla="*/ 238 h 315"/>
              <a:gd name="T74" fmla="*/ 220 w 312"/>
              <a:gd name="T75" fmla="*/ 161 h 315"/>
              <a:gd name="T76" fmla="*/ 195 w 312"/>
              <a:gd name="T77" fmla="*/ 136 h 315"/>
              <a:gd name="T78" fmla="*/ 118 w 312"/>
              <a:gd name="T79" fmla="*/ 212 h 315"/>
              <a:gd name="T80" fmla="*/ 87 w 312"/>
              <a:gd name="T81" fmla="*/ 264 h 315"/>
              <a:gd name="T82" fmla="*/ 82 w 312"/>
              <a:gd name="T83" fmla="*/ 269 h 315"/>
              <a:gd name="T84" fmla="*/ 82 w 312"/>
              <a:gd name="T85" fmla="*/ 274 h 315"/>
              <a:gd name="T86" fmla="*/ 87 w 312"/>
              <a:gd name="T87" fmla="*/ 274 h 315"/>
              <a:gd name="T88" fmla="*/ 92 w 312"/>
              <a:gd name="T89" fmla="*/ 269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12" h="315">
                <a:moveTo>
                  <a:pt x="84" y="13"/>
                </a:moveTo>
                <a:lnTo>
                  <a:pt x="230" y="13"/>
                </a:lnTo>
                <a:lnTo>
                  <a:pt x="230" y="92"/>
                </a:lnTo>
                <a:lnTo>
                  <a:pt x="195" y="127"/>
                </a:lnTo>
                <a:lnTo>
                  <a:pt x="228" y="161"/>
                </a:lnTo>
                <a:lnTo>
                  <a:pt x="230" y="159"/>
                </a:lnTo>
                <a:lnTo>
                  <a:pt x="230" y="303"/>
                </a:lnTo>
                <a:lnTo>
                  <a:pt x="13" y="303"/>
                </a:lnTo>
                <a:lnTo>
                  <a:pt x="13" y="84"/>
                </a:lnTo>
                <a:lnTo>
                  <a:pt x="84" y="84"/>
                </a:lnTo>
                <a:lnTo>
                  <a:pt x="84" y="13"/>
                </a:lnTo>
                <a:close/>
                <a:moveTo>
                  <a:pt x="242" y="147"/>
                </a:moveTo>
                <a:lnTo>
                  <a:pt x="295" y="94"/>
                </a:lnTo>
                <a:lnTo>
                  <a:pt x="295" y="103"/>
                </a:lnTo>
                <a:lnTo>
                  <a:pt x="242" y="156"/>
                </a:lnTo>
                <a:lnTo>
                  <a:pt x="242" y="147"/>
                </a:lnTo>
                <a:close/>
                <a:moveTo>
                  <a:pt x="93" y="0"/>
                </a:moveTo>
                <a:lnTo>
                  <a:pt x="76" y="0"/>
                </a:lnTo>
                <a:lnTo>
                  <a:pt x="0" y="76"/>
                </a:lnTo>
                <a:lnTo>
                  <a:pt x="0" y="315"/>
                </a:lnTo>
                <a:lnTo>
                  <a:pt x="242" y="315"/>
                </a:lnTo>
                <a:lnTo>
                  <a:pt x="242" y="158"/>
                </a:lnTo>
                <a:lnTo>
                  <a:pt x="245" y="161"/>
                </a:lnTo>
                <a:lnTo>
                  <a:pt x="301" y="105"/>
                </a:lnTo>
                <a:lnTo>
                  <a:pt x="301" y="88"/>
                </a:lnTo>
                <a:lnTo>
                  <a:pt x="305" y="85"/>
                </a:lnTo>
                <a:cubicBezTo>
                  <a:pt x="312" y="78"/>
                  <a:pt x="310" y="65"/>
                  <a:pt x="300" y="55"/>
                </a:cubicBezTo>
                <a:cubicBezTo>
                  <a:pt x="291" y="46"/>
                  <a:pt x="278" y="44"/>
                  <a:pt x="271" y="51"/>
                </a:cubicBezTo>
                <a:lnTo>
                  <a:pt x="242" y="80"/>
                </a:lnTo>
                <a:lnTo>
                  <a:pt x="242" y="0"/>
                </a:lnTo>
                <a:lnTo>
                  <a:pt x="93" y="0"/>
                </a:lnTo>
                <a:close/>
                <a:moveTo>
                  <a:pt x="21" y="72"/>
                </a:moveTo>
                <a:lnTo>
                  <a:pt x="72" y="22"/>
                </a:lnTo>
                <a:lnTo>
                  <a:pt x="72" y="72"/>
                </a:lnTo>
                <a:lnTo>
                  <a:pt x="21" y="72"/>
                </a:lnTo>
                <a:close/>
                <a:moveTo>
                  <a:pt x="92" y="269"/>
                </a:moveTo>
                <a:cubicBezTo>
                  <a:pt x="101" y="271"/>
                  <a:pt x="123" y="258"/>
                  <a:pt x="144" y="238"/>
                </a:cubicBezTo>
                <a:lnTo>
                  <a:pt x="220" y="161"/>
                </a:lnTo>
                <a:lnTo>
                  <a:pt x="195" y="136"/>
                </a:lnTo>
                <a:lnTo>
                  <a:pt x="118" y="212"/>
                </a:lnTo>
                <a:cubicBezTo>
                  <a:pt x="98" y="233"/>
                  <a:pt x="84" y="255"/>
                  <a:pt x="87" y="264"/>
                </a:cubicBezTo>
                <a:lnTo>
                  <a:pt x="82" y="269"/>
                </a:lnTo>
                <a:cubicBezTo>
                  <a:pt x="81" y="270"/>
                  <a:pt x="81" y="272"/>
                  <a:pt x="82" y="274"/>
                </a:cubicBezTo>
                <a:cubicBezTo>
                  <a:pt x="84" y="275"/>
                  <a:pt x="86" y="275"/>
                  <a:pt x="87" y="274"/>
                </a:cubicBezTo>
                <a:lnTo>
                  <a:pt x="92" y="269"/>
                </a:lnTo>
                <a:close/>
              </a:path>
            </a:pathLst>
          </a:custGeom>
          <a:solidFill>
            <a:srgbClr val="C00000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625475" algn="ctr"/>
            <a:endParaRPr lang="ru-RU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50" name="Picture 6" descr="https://www.pinclipart.com/picdir/big/9-91423_contract-template-icon-clipart-contract-computer-icons-sign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1314050"/>
            <a:ext cx="612000" cy="59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reeform 5"/>
          <p:cNvSpPr>
            <a:spLocks noChangeAspect="1" noEditPoints="1"/>
          </p:cNvSpPr>
          <p:nvPr/>
        </p:nvSpPr>
        <p:spPr bwMode="auto">
          <a:xfrm>
            <a:off x="8136492" y="4076528"/>
            <a:ext cx="576000" cy="576839"/>
          </a:xfrm>
          <a:custGeom>
            <a:avLst/>
            <a:gdLst>
              <a:gd name="T0" fmla="*/ 576 w 1815"/>
              <a:gd name="T1" fmla="*/ 1142 h 1815"/>
              <a:gd name="T2" fmla="*/ 521 w 1815"/>
              <a:gd name="T3" fmla="*/ 1033 h 1815"/>
              <a:gd name="T4" fmla="*/ 521 w 1815"/>
              <a:gd name="T5" fmla="*/ 616 h 1815"/>
              <a:gd name="T6" fmla="*/ 576 w 1815"/>
              <a:gd name="T7" fmla="*/ 507 h 1815"/>
              <a:gd name="T8" fmla="*/ 509 w 1815"/>
              <a:gd name="T9" fmla="*/ 485 h 1815"/>
              <a:gd name="T10" fmla="*/ 122 w 1815"/>
              <a:gd name="T11" fmla="*/ 485 h 1815"/>
              <a:gd name="T12" fmla="*/ 0 w 1815"/>
              <a:gd name="T13" fmla="*/ 616 h 1815"/>
              <a:gd name="T14" fmla="*/ 0 w 1815"/>
              <a:gd name="T15" fmla="*/ 1033 h 1815"/>
              <a:gd name="T16" fmla="*/ 97 w 1815"/>
              <a:gd name="T17" fmla="*/ 1160 h 1815"/>
              <a:gd name="T18" fmla="*/ 97 w 1815"/>
              <a:gd name="T19" fmla="*/ 1815 h 1815"/>
              <a:gd name="T20" fmla="*/ 534 w 1815"/>
              <a:gd name="T21" fmla="*/ 1815 h 1815"/>
              <a:gd name="T22" fmla="*/ 534 w 1815"/>
              <a:gd name="T23" fmla="*/ 1160 h 1815"/>
              <a:gd name="T24" fmla="*/ 576 w 1815"/>
              <a:gd name="T25" fmla="*/ 1142 h 1815"/>
              <a:gd name="T26" fmla="*/ 534 w 1815"/>
              <a:gd name="T27" fmla="*/ 238 h 1815"/>
              <a:gd name="T28" fmla="*/ 315 w 1815"/>
              <a:gd name="T29" fmla="*/ 0 h 1815"/>
              <a:gd name="T30" fmla="*/ 97 w 1815"/>
              <a:gd name="T31" fmla="*/ 238 h 1815"/>
              <a:gd name="T32" fmla="*/ 315 w 1815"/>
              <a:gd name="T33" fmla="*/ 475 h 1815"/>
              <a:gd name="T34" fmla="*/ 534 w 1815"/>
              <a:gd name="T35" fmla="*/ 238 h 1815"/>
              <a:gd name="T36" fmla="*/ 646 w 1815"/>
              <a:gd name="T37" fmla="*/ 507 h 1815"/>
              <a:gd name="T38" fmla="*/ 591 w 1815"/>
              <a:gd name="T39" fmla="*/ 616 h 1815"/>
              <a:gd name="T40" fmla="*/ 591 w 1815"/>
              <a:gd name="T41" fmla="*/ 1033 h 1815"/>
              <a:gd name="T42" fmla="*/ 646 w 1815"/>
              <a:gd name="T43" fmla="*/ 1142 h 1815"/>
              <a:gd name="T44" fmla="*/ 688 w 1815"/>
              <a:gd name="T45" fmla="*/ 1160 h 1815"/>
              <a:gd name="T46" fmla="*/ 688 w 1815"/>
              <a:gd name="T47" fmla="*/ 1815 h 1815"/>
              <a:gd name="T48" fmla="*/ 1124 w 1815"/>
              <a:gd name="T49" fmla="*/ 1815 h 1815"/>
              <a:gd name="T50" fmla="*/ 1124 w 1815"/>
              <a:gd name="T51" fmla="*/ 1160 h 1815"/>
              <a:gd name="T52" fmla="*/ 1167 w 1815"/>
              <a:gd name="T53" fmla="*/ 1142 h 1815"/>
              <a:gd name="T54" fmla="*/ 1221 w 1815"/>
              <a:gd name="T55" fmla="*/ 1033 h 1815"/>
              <a:gd name="T56" fmla="*/ 1221 w 1815"/>
              <a:gd name="T57" fmla="*/ 616 h 1815"/>
              <a:gd name="T58" fmla="*/ 1167 w 1815"/>
              <a:gd name="T59" fmla="*/ 507 h 1815"/>
              <a:gd name="T60" fmla="*/ 1100 w 1815"/>
              <a:gd name="T61" fmla="*/ 485 h 1815"/>
              <a:gd name="T62" fmla="*/ 712 w 1815"/>
              <a:gd name="T63" fmla="*/ 485 h 1815"/>
              <a:gd name="T64" fmla="*/ 646 w 1815"/>
              <a:gd name="T65" fmla="*/ 507 h 1815"/>
              <a:gd name="T66" fmla="*/ 1124 w 1815"/>
              <a:gd name="T67" fmla="*/ 238 h 1815"/>
              <a:gd name="T68" fmla="*/ 906 w 1815"/>
              <a:gd name="T69" fmla="*/ 0 h 1815"/>
              <a:gd name="T70" fmla="*/ 688 w 1815"/>
              <a:gd name="T71" fmla="*/ 238 h 1815"/>
              <a:gd name="T72" fmla="*/ 906 w 1815"/>
              <a:gd name="T73" fmla="*/ 475 h 1815"/>
              <a:gd name="T74" fmla="*/ 1124 w 1815"/>
              <a:gd name="T75" fmla="*/ 238 h 1815"/>
              <a:gd name="T76" fmla="*/ 1239 w 1815"/>
              <a:gd name="T77" fmla="*/ 1142 h 1815"/>
              <a:gd name="T78" fmla="*/ 1282 w 1815"/>
              <a:gd name="T79" fmla="*/ 1160 h 1815"/>
              <a:gd name="T80" fmla="*/ 1282 w 1815"/>
              <a:gd name="T81" fmla="*/ 1815 h 1815"/>
              <a:gd name="T82" fmla="*/ 1718 w 1815"/>
              <a:gd name="T83" fmla="*/ 1815 h 1815"/>
              <a:gd name="T84" fmla="*/ 1718 w 1815"/>
              <a:gd name="T85" fmla="*/ 1160 h 1815"/>
              <a:gd name="T86" fmla="*/ 1815 w 1815"/>
              <a:gd name="T87" fmla="*/ 1033 h 1815"/>
              <a:gd name="T88" fmla="*/ 1815 w 1815"/>
              <a:gd name="T89" fmla="*/ 616 h 1815"/>
              <a:gd name="T90" fmla="*/ 1693 w 1815"/>
              <a:gd name="T91" fmla="*/ 485 h 1815"/>
              <a:gd name="T92" fmla="*/ 1306 w 1815"/>
              <a:gd name="T93" fmla="*/ 485 h 1815"/>
              <a:gd name="T94" fmla="*/ 1239 w 1815"/>
              <a:gd name="T95" fmla="*/ 507 h 1815"/>
              <a:gd name="T96" fmla="*/ 1294 w 1815"/>
              <a:gd name="T97" fmla="*/ 616 h 1815"/>
              <a:gd name="T98" fmla="*/ 1294 w 1815"/>
              <a:gd name="T99" fmla="*/ 1033 h 1815"/>
              <a:gd name="T100" fmla="*/ 1239 w 1815"/>
              <a:gd name="T101" fmla="*/ 1142 h 1815"/>
              <a:gd name="T102" fmla="*/ 1718 w 1815"/>
              <a:gd name="T103" fmla="*/ 238 h 1815"/>
              <a:gd name="T104" fmla="*/ 1500 w 1815"/>
              <a:gd name="T105" fmla="*/ 0 h 1815"/>
              <a:gd name="T106" fmla="*/ 1282 w 1815"/>
              <a:gd name="T107" fmla="*/ 238 h 1815"/>
              <a:gd name="T108" fmla="*/ 1500 w 1815"/>
              <a:gd name="T109" fmla="*/ 475 h 1815"/>
              <a:gd name="T110" fmla="*/ 1718 w 1815"/>
              <a:gd name="T111" fmla="*/ 238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815" h="1815">
                <a:moveTo>
                  <a:pt x="576" y="1142"/>
                </a:moveTo>
                <a:cubicBezTo>
                  <a:pt x="542" y="1117"/>
                  <a:pt x="521" y="1077"/>
                  <a:pt x="521" y="1033"/>
                </a:cubicBezTo>
                <a:lnTo>
                  <a:pt x="521" y="616"/>
                </a:lnTo>
                <a:cubicBezTo>
                  <a:pt x="521" y="572"/>
                  <a:pt x="542" y="531"/>
                  <a:pt x="576" y="507"/>
                </a:cubicBezTo>
                <a:cubicBezTo>
                  <a:pt x="556" y="493"/>
                  <a:pt x="533" y="485"/>
                  <a:pt x="509" y="485"/>
                </a:cubicBezTo>
                <a:lnTo>
                  <a:pt x="122" y="485"/>
                </a:lnTo>
                <a:cubicBezTo>
                  <a:pt x="55" y="485"/>
                  <a:pt x="0" y="544"/>
                  <a:pt x="0" y="616"/>
                </a:cubicBezTo>
                <a:lnTo>
                  <a:pt x="0" y="1033"/>
                </a:lnTo>
                <a:cubicBezTo>
                  <a:pt x="0" y="1095"/>
                  <a:pt x="41" y="1148"/>
                  <a:pt x="97" y="1160"/>
                </a:cubicBezTo>
                <a:lnTo>
                  <a:pt x="97" y="1815"/>
                </a:lnTo>
                <a:lnTo>
                  <a:pt x="534" y="1815"/>
                </a:lnTo>
                <a:lnTo>
                  <a:pt x="534" y="1160"/>
                </a:lnTo>
                <a:cubicBezTo>
                  <a:pt x="549" y="1157"/>
                  <a:pt x="563" y="1151"/>
                  <a:pt x="576" y="1142"/>
                </a:cubicBezTo>
                <a:close/>
                <a:moveTo>
                  <a:pt x="534" y="238"/>
                </a:moveTo>
                <a:cubicBezTo>
                  <a:pt x="534" y="107"/>
                  <a:pt x="436" y="0"/>
                  <a:pt x="315" y="0"/>
                </a:cubicBezTo>
                <a:cubicBezTo>
                  <a:pt x="195" y="0"/>
                  <a:pt x="97" y="107"/>
                  <a:pt x="97" y="238"/>
                </a:cubicBezTo>
                <a:cubicBezTo>
                  <a:pt x="97" y="369"/>
                  <a:pt x="195" y="475"/>
                  <a:pt x="315" y="475"/>
                </a:cubicBezTo>
                <a:cubicBezTo>
                  <a:pt x="436" y="475"/>
                  <a:pt x="534" y="369"/>
                  <a:pt x="534" y="238"/>
                </a:cubicBezTo>
                <a:close/>
                <a:moveTo>
                  <a:pt x="646" y="507"/>
                </a:moveTo>
                <a:cubicBezTo>
                  <a:pt x="612" y="531"/>
                  <a:pt x="591" y="572"/>
                  <a:pt x="591" y="616"/>
                </a:cubicBezTo>
                <a:lnTo>
                  <a:pt x="591" y="1033"/>
                </a:lnTo>
                <a:cubicBezTo>
                  <a:pt x="591" y="1077"/>
                  <a:pt x="612" y="1117"/>
                  <a:pt x="646" y="1142"/>
                </a:cubicBezTo>
                <a:cubicBezTo>
                  <a:pt x="658" y="1151"/>
                  <a:pt x="673" y="1157"/>
                  <a:pt x="688" y="1160"/>
                </a:cubicBezTo>
                <a:lnTo>
                  <a:pt x="688" y="1815"/>
                </a:lnTo>
                <a:lnTo>
                  <a:pt x="1124" y="1815"/>
                </a:lnTo>
                <a:lnTo>
                  <a:pt x="1124" y="1160"/>
                </a:lnTo>
                <a:cubicBezTo>
                  <a:pt x="1139" y="1157"/>
                  <a:pt x="1154" y="1151"/>
                  <a:pt x="1167" y="1142"/>
                </a:cubicBezTo>
                <a:cubicBezTo>
                  <a:pt x="1201" y="1117"/>
                  <a:pt x="1221" y="1077"/>
                  <a:pt x="1221" y="1033"/>
                </a:cubicBezTo>
                <a:lnTo>
                  <a:pt x="1221" y="616"/>
                </a:lnTo>
                <a:cubicBezTo>
                  <a:pt x="1221" y="572"/>
                  <a:pt x="1201" y="531"/>
                  <a:pt x="1167" y="507"/>
                </a:cubicBezTo>
                <a:cubicBezTo>
                  <a:pt x="1147" y="493"/>
                  <a:pt x="1124" y="485"/>
                  <a:pt x="1100" y="485"/>
                </a:cubicBezTo>
                <a:lnTo>
                  <a:pt x="712" y="485"/>
                </a:lnTo>
                <a:cubicBezTo>
                  <a:pt x="689" y="485"/>
                  <a:pt x="665" y="493"/>
                  <a:pt x="646" y="507"/>
                </a:cubicBezTo>
                <a:close/>
                <a:moveTo>
                  <a:pt x="1124" y="238"/>
                </a:moveTo>
                <a:cubicBezTo>
                  <a:pt x="1124" y="107"/>
                  <a:pt x="1026" y="0"/>
                  <a:pt x="906" y="0"/>
                </a:cubicBezTo>
                <a:cubicBezTo>
                  <a:pt x="786" y="0"/>
                  <a:pt x="688" y="107"/>
                  <a:pt x="688" y="238"/>
                </a:cubicBezTo>
                <a:cubicBezTo>
                  <a:pt x="688" y="369"/>
                  <a:pt x="786" y="475"/>
                  <a:pt x="906" y="475"/>
                </a:cubicBezTo>
                <a:cubicBezTo>
                  <a:pt x="1026" y="475"/>
                  <a:pt x="1124" y="369"/>
                  <a:pt x="1124" y="238"/>
                </a:cubicBezTo>
                <a:close/>
                <a:moveTo>
                  <a:pt x="1239" y="1142"/>
                </a:moveTo>
                <a:cubicBezTo>
                  <a:pt x="1252" y="1151"/>
                  <a:pt x="1266" y="1157"/>
                  <a:pt x="1282" y="1160"/>
                </a:cubicBezTo>
                <a:lnTo>
                  <a:pt x="1282" y="1815"/>
                </a:lnTo>
                <a:lnTo>
                  <a:pt x="1718" y="1815"/>
                </a:lnTo>
                <a:lnTo>
                  <a:pt x="1718" y="1160"/>
                </a:lnTo>
                <a:cubicBezTo>
                  <a:pt x="1774" y="1148"/>
                  <a:pt x="1815" y="1095"/>
                  <a:pt x="1815" y="1033"/>
                </a:cubicBezTo>
                <a:lnTo>
                  <a:pt x="1815" y="616"/>
                </a:lnTo>
                <a:cubicBezTo>
                  <a:pt x="1815" y="544"/>
                  <a:pt x="1760" y="485"/>
                  <a:pt x="1693" y="485"/>
                </a:cubicBezTo>
                <a:lnTo>
                  <a:pt x="1306" y="485"/>
                </a:lnTo>
                <a:cubicBezTo>
                  <a:pt x="1282" y="485"/>
                  <a:pt x="1259" y="493"/>
                  <a:pt x="1239" y="507"/>
                </a:cubicBezTo>
                <a:cubicBezTo>
                  <a:pt x="1273" y="531"/>
                  <a:pt x="1294" y="572"/>
                  <a:pt x="1294" y="616"/>
                </a:cubicBezTo>
                <a:lnTo>
                  <a:pt x="1294" y="1033"/>
                </a:lnTo>
                <a:cubicBezTo>
                  <a:pt x="1294" y="1077"/>
                  <a:pt x="1273" y="1117"/>
                  <a:pt x="1239" y="1142"/>
                </a:cubicBezTo>
                <a:close/>
                <a:moveTo>
                  <a:pt x="1718" y="238"/>
                </a:moveTo>
                <a:cubicBezTo>
                  <a:pt x="1718" y="107"/>
                  <a:pt x="1620" y="0"/>
                  <a:pt x="1500" y="0"/>
                </a:cubicBezTo>
                <a:cubicBezTo>
                  <a:pt x="1379" y="0"/>
                  <a:pt x="1282" y="107"/>
                  <a:pt x="1282" y="238"/>
                </a:cubicBezTo>
                <a:cubicBezTo>
                  <a:pt x="1282" y="369"/>
                  <a:pt x="1379" y="475"/>
                  <a:pt x="1500" y="475"/>
                </a:cubicBezTo>
                <a:cubicBezTo>
                  <a:pt x="1620" y="475"/>
                  <a:pt x="1718" y="369"/>
                  <a:pt x="1718" y="238"/>
                </a:cubicBezTo>
                <a:close/>
              </a:path>
            </a:pathLst>
          </a:custGeom>
          <a:solidFill>
            <a:srgbClr val="C00000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625475" algn="ctr"/>
            <a:endParaRPr lang="ru-RU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84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186"/>
            <a:ext cx="12192000" cy="6862186"/>
          </a:xfrm>
          <a:prstGeom prst="rect">
            <a:avLst/>
          </a:prstGeom>
        </p:spPr>
      </p:pic>
      <p:sp>
        <p:nvSpPr>
          <p:cNvPr id="5" name="Freeform 17"/>
          <p:cNvSpPr>
            <a:spLocks/>
          </p:cNvSpPr>
          <p:nvPr/>
        </p:nvSpPr>
        <p:spPr bwMode="auto">
          <a:xfrm>
            <a:off x="1008062" y="-14436"/>
            <a:ext cx="11183937" cy="6872436"/>
          </a:xfrm>
          <a:custGeom>
            <a:avLst/>
            <a:gdLst>
              <a:gd name="T0" fmla="*/ 0 w 7021"/>
              <a:gd name="T1" fmla="*/ 4301 h 4301"/>
              <a:gd name="T2" fmla="*/ 7021 w 7021"/>
              <a:gd name="T3" fmla="*/ 4301 h 4301"/>
              <a:gd name="T4" fmla="*/ 7021 w 7021"/>
              <a:gd name="T5" fmla="*/ 0 h 4301"/>
              <a:gd name="T6" fmla="*/ 536 w 7021"/>
              <a:gd name="T7" fmla="*/ 0 h 4301"/>
              <a:gd name="T8" fmla="*/ 0 w 7021"/>
              <a:gd name="T9" fmla="*/ 659 h 4301"/>
              <a:gd name="T10" fmla="*/ 0 w 7021"/>
              <a:gd name="T11" fmla="*/ 4301 h 4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21" h="4301">
                <a:moveTo>
                  <a:pt x="0" y="4301"/>
                </a:moveTo>
                <a:lnTo>
                  <a:pt x="7021" y="4301"/>
                </a:lnTo>
                <a:lnTo>
                  <a:pt x="7021" y="0"/>
                </a:lnTo>
                <a:lnTo>
                  <a:pt x="536" y="0"/>
                </a:lnTo>
                <a:lnTo>
                  <a:pt x="0" y="659"/>
                </a:lnTo>
                <a:lnTo>
                  <a:pt x="0" y="4301"/>
                </a:lnTo>
                <a:close/>
              </a:path>
            </a:pathLst>
          </a:custGeom>
          <a:solidFill>
            <a:srgbClr val="FFFFFF">
              <a:alpha val="85098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auto">
          <a:xfrm>
            <a:off x="1038225" y="257027"/>
            <a:ext cx="9891713" cy="901700"/>
          </a:xfrm>
          <a:custGeom>
            <a:avLst/>
            <a:gdLst>
              <a:gd name="T0" fmla="*/ 0 w 6231"/>
              <a:gd name="T1" fmla="*/ 568 h 568"/>
              <a:gd name="T2" fmla="*/ 5803 w 6231"/>
              <a:gd name="T3" fmla="*/ 568 h 568"/>
              <a:gd name="T4" fmla="*/ 6231 w 6231"/>
              <a:gd name="T5" fmla="*/ 0 h 568"/>
              <a:gd name="T6" fmla="*/ 428 w 6231"/>
              <a:gd name="T7" fmla="*/ 0 h 568"/>
              <a:gd name="T8" fmla="*/ 0 w 6231"/>
              <a:gd name="T9" fmla="*/ 568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31" h="568">
                <a:moveTo>
                  <a:pt x="0" y="568"/>
                </a:moveTo>
                <a:lnTo>
                  <a:pt x="5803" y="568"/>
                </a:lnTo>
                <a:lnTo>
                  <a:pt x="6231" y="0"/>
                </a:lnTo>
                <a:lnTo>
                  <a:pt x="428" y="0"/>
                </a:lnTo>
                <a:lnTo>
                  <a:pt x="0" y="568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shade val="30000"/>
                  <a:satMod val="115000"/>
                  <a:alpha val="90000"/>
                </a:srgbClr>
              </a:gs>
              <a:gs pos="17000">
                <a:srgbClr val="C00000">
                  <a:shade val="67500"/>
                  <a:satMod val="115000"/>
                  <a:alpha val="90000"/>
                </a:srgbClr>
              </a:gs>
              <a:gs pos="100000">
                <a:srgbClr val="C00000">
                  <a:shade val="100000"/>
                  <a:satMod val="115000"/>
                  <a:alpha val="8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Freeform 19"/>
          <p:cNvSpPr>
            <a:spLocks noEditPoints="1"/>
          </p:cNvSpPr>
          <p:nvPr/>
        </p:nvSpPr>
        <p:spPr bwMode="auto">
          <a:xfrm>
            <a:off x="10167938" y="-1736"/>
            <a:ext cx="2024063" cy="901700"/>
          </a:xfrm>
          <a:custGeom>
            <a:avLst/>
            <a:gdLst>
              <a:gd name="T0" fmla="*/ 1152 w 1275"/>
              <a:gd name="T1" fmla="*/ 162 h 568"/>
              <a:gd name="T2" fmla="*/ 1275 w 1275"/>
              <a:gd name="T3" fmla="*/ 0 h 568"/>
              <a:gd name="T4" fmla="*/ 750 w 1275"/>
              <a:gd name="T5" fmla="*/ 0 h 568"/>
              <a:gd name="T6" fmla="*/ 627 w 1275"/>
              <a:gd name="T7" fmla="*/ 162 h 568"/>
              <a:gd name="T8" fmla="*/ 1152 w 1275"/>
              <a:gd name="T9" fmla="*/ 162 h 568"/>
              <a:gd name="T10" fmla="*/ 968 w 1275"/>
              <a:gd name="T11" fmla="*/ 406 h 568"/>
              <a:gd name="T12" fmla="*/ 1091 w 1275"/>
              <a:gd name="T13" fmla="*/ 244 h 568"/>
              <a:gd name="T14" fmla="*/ 566 w 1275"/>
              <a:gd name="T15" fmla="*/ 244 h 568"/>
              <a:gd name="T16" fmla="*/ 322 w 1275"/>
              <a:gd name="T17" fmla="*/ 568 h 568"/>
              <a:gd name="T18" fmla="*/ 526 w 1275"/>
              <a:gd name="T19" fmla="*/ 568 h 568"/>
              <a:gd name="T20" fmla="*/ 648 w 1275"/>
              <a:gd name="T21" fmla="*/ 406 h 568"/>
              <a:gd name="T22" fmla="*/ 968 w 1275"/>
              <a:gd name="T23" fmla="*/ 406 h 568"/>
              <a:gd name="T24" fmla="*/ 626 w 1275"/>
              <a:gd name="T25" fmla="*/ 568 h 568"/>
              <a:gd name="T26" fmla="*/ 847 w 1275"/>
              <a:gd name="T27" fmla="*/ 568 h 568"/>
              <a:gd name="T28" fmla="*/ 928 w 1275"/>
              <a:gd name="T29" fmla="*/ 461 h 568"/>
              <a:gd name="T30" fmla="*/ 707 w 1275"/>
              <a:gd name="T31" fmla="*/ 461 h 568"/>
              <a:gd name="T32" fmla="*/ 626 w 1275"/>
              <a:gd name="T33" fmla="*/ 568 h 568"/>
              <a:gd name="T34" fmla="*/ 632 w 1275"/>
              <a:gd name="T35" fmla="*/ 0 h 568"/>
              <a:gd name="T36" fmla="*/ 428 w 1275"/>
              <a:gd name="T37" fmla="*/ 0 h 568"/>
              <a:gd name="T38" fmla="*/ 0 w 1275"/>
              <a:gd name="T39" fmla="*/ 568 h 568"/>
              <a:gd name="T40" fmla="*/ 204 w 1275"/>
              <a:gd name="T41" fmla="*/ 568 h 568"/>
              <a:gd name="T42" fmla="*/ 632 w 1275"/>
              <a:gd name="T43" fmla="*/ 0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75" h="568">
                <a:moveTo>
                  <a:pt x="1152" y="162"/>
                </a:moveTo>
                <a:lnTo>
                  <a:pt x="1275" y="0"/>
                </a:lnTo>
                <a:lnTo>
                  <a:pt x="750" y="0"/>
                </a:lnTo>
                <a:lnTo>
                  <a:pt x="627" y="162"/>
                </a:lnTo>
                <a:lnTo>
                  <a:pt x="1152" y="162"/>
                </a:lnTo>
                <a:close/>
                <a:moveTo>
                  <a:pt x="968" y="406"/>
                </a:moveTo>
                <a:lnTo>
                  <a:pt x="1091" y="244"/>
                </a:lnTo>
                <a:lnTo>
                  <a:pt x="566" y="244"/>
                </a:lnTo>
                <a:lnTo>
                  <a:pt x="322" y="568"/>
                </a:lnTo>
                <a:lnTo>
                  <a:pt x="526" y="568"/>
                </a:lnTo>
                <a:lnTo>
                  <a:pt x="648" y="406"/>
                </a:lnTo>
                <a:lnTo>
                  <a:pt x="968" y="406"/>
                </a:lnTo>
                <a:close/>
                <a:moveTo>
                  <a:pt x="626" y="568"/>
                </a:moveTo>
                <a:lnTo>
                  <a:pt x="847" y="568"/>
                </a:lnTo>
                <a:lnTo>
                  <a:pt x="928" y="461"/>
                </a:lnTo>
                <a:lnTo>
                  <a:pt x="707" y="461"/>
                </a:lnTo>
                <a:lnTo>
                  <a:pt x="626" y="568"/>
                </a:lnTo>
                <a:close/>
                <a:moveTo>
                  <a:pt x="632" y="0"/>
                </a:moveTo>
                <a:lnTo>
                  <a:pt x="428" y="0"/>
                </a:lnTo>
                <a:lnTo>
                  <a:pt x="0" y="568"/>
                </a:lnTo>
                <a:lnTo>
                  <a:pt x="204" y="568"/>
                </a:lnTo>
                <a:lnTo>
                  <a:pt x="632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Freeform 20"/>
          <p:cNvSpPr>
            <a:spLocks/>
          </p:cNvSpPr>
          <p:nvPr/>
        </p:nvSpPr>
        <p:spPr bwMode="auto">
          <a:xfrm>
            <a:off x="10167938" y="899964"/>
            <a:ext cx="323850" cy="258763"/>
          </a:xfrm>
          <a:custGeom>
            <a:avLst/>
            <a:gdLst>
              <a:gd name="T0" fmla="*/ 52 w 204"/>
              <a:gd name="T1" fmla="*/ 163 h 163"/>
              <a:gd name="T2" fmla="*/ 0 w 204"/>
              <a:gd name="T3" fmla="*/ 0 h 163"/>
              <a:gd name="T4" fmla="*/ 204 w 204"/>
              <a:gd name="T5" fmla="*/ 0 h 163"/>
              <a:gd name="T6" fmla="*/ 52 w 204"/>
              <a:gd name="T7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" h="163">
                <a:moveTo>
                  <a:pt x="52" y="163"/>
                </a:moveTo>
                <a:lnTo>
                  <a:pt x="0" y="0"/>
                </a:lnTo>
                <a:lnTo>
                  <a:pt x="204" y="0"/>
                </a:lnTo>
                <a:lnTo>
                  <a:pt x="52" y="163"/>
                </a:lnTo>
                <a:close/>
              </a:path>
            </a:pathLst>
          </a:custGeom>
          <a:solidFill>
            <a:srgbClr val="48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Freeform 21"/>
          <p:cNvSpPr>
            <a:spLocks/>
          </p:cNvSpPr>
          <p:nvPr/>
        </p:nvSpPr>
        <p:spPr bwMode="auto">
          <a:xfrm>
            <a:off x="-28575" y="258614"/>
            <a:ext cx="1739901" cy="901700"/>
          </a:xfrm>
          <a:custGeom>
            <a:avLst/>
            <a:gdLst>
              <a:gd name="T0" fmla="*/ 0 w 1077"/>
              <a:gd name="T1" fmla="*/ 0 h 568"/>
              <a:gd name="T2" fmla="*/ 0 w 1077"/>
              <a:gd name="T3" fmla="*/ 568 h 568"/>
              <a:gd name="T4" fmla="*/ 648 w 1077"/>
              <a:gd name="T5" fmla="*/ 568 h 568"/>
              <a:gd name="T6" fmla="*/ 1077 w 1077"/>
              <a:gd name="T7" fmla="*/ 0 h 568"/>
              <a:gd name="T8" fmla="*/ 0 w 1077"/>
              <a:gd name="T9" fmla="*/ 0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7" h="568">
                <a:moveTo>
                  <a:pt x="0" y="0"/>
                </a:moveTo>
                <a:lnTo>
                  <a:pt x="0" y="568"/>
                </a:lnTo>
                <a:lnTo>
                  <a:pt x="648" y="568"/>
                </a:lnTo>
                <a:lnTo>
                  <a:pt x="1077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2F2">
              <a:alpha val="89804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Freeform 22"/>
          <p:cNvSpPr>
            <a:spLocks/>
          </p:cNvSpPr>
          <p:nvPr/>
        </p:nvSpPr>
        <p:spPr bwMode="auto">
          <a:xfrm>
            <a:off x="1008063" y="-17611"/>
            <a:ext cx="868363" cy="1162451"/>
          </a:xfrm>
          <a:custGeom>
            <a:avLst/>
            <a:gdLst>
              <a:gd name="T0" fmla="*/ 546 w 547"/>
              <a:gd name="T1" fmla="*/ 0 h 727"/>
              <a:gd name="T2" fmla="*/ 0 w 547"/>
              <a:gd name="T3" fmla="*/ 725 h 727"/>
              <a:gd name="T4" fmla="*/ 0 w 547"/>
              <a:gd name="T5" fmla="*/ 727 h 727"/>
              <a:gd name="T6" fmla="*/ 547 w 547"/>
              <a:gd name="T7" fmla="*/ 0 h 727"/>
              <a:gd name="T8" fmla="*/ 546 w 547"/>
              <a:gd name="T9" fmla="*/ 0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7" h="727">
                <a:moveTo>
                  <a:pt x="546" y="0"/>
                </a:moveTo>
                <a:lnTo>
                  <a:pt x="0" y="725"/>
                </a:lnTo>
                <a:lnTo>
                  <a:pt x="0" y="727"/>
                </a:lnTo>
                <a:lnTo>
                  <a:pt x="547" y="0"/>
                </a:lnTo>
                <a:lnTo>
                  <a:pt x="546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Freeform 23"/>
          <p:cNvSpPr>
            <a:spLocks/>
          </p:cNvSpPr>
          <p:nvPr/>
        </p:nvSpPr>
        <p:spPr bwMode="auto">
          <a:xfrm>
            <a:off x="1008063" y="-17611"/>
            <a:ext cx="868363" cy="1162451"/>
          </a:xfrm>
          <a:custGeom>
            <a:avLst/>
            <a:gdLst>
              <a:gd name="T0" fmla="*/ 546 w 547"/>
              <a:gd name="T1" fmla="*/ 0 h 727"/>
              <a:gd name="T2" fmla="*/ 0 w 547"/>
              <a:gd name="T3" fmla="*/ 725 h 727"/>
              <a:gd name="T4" fmla="*/ 0 w 547"/>
              <a:gd name="T5" fmla="*/ 727 h 727"/>
              <a:gd name="T6" fmla="*/ 547 w 547"/>
              <a:gd name="T7" fmla="*/ 0 h 727"/>
              <a:gd name="T8" fmla="*/ 546 w 547"/>
              <a:gd name="T9" fmla="*/ 0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7" h="727">
                <a:moveTo>
                  <a:pt x="546" y="0"/>
                </a:moveTo>
                <a:lnTo>
                  <a:pt x="0" y="725"/>
                </a:lnTo>
                <a:lnTo>
                  <a:pt x="0" y="727"/>
                </a:lnTo>
                <a:lnTo>
                  <a:pt x="547" y="0"/>
                </a:lnTo>
                <a:lnTo>
                  <a:pt x="546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5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Freeform 24"/>
          <p:cNvSpPr>
            <a:spLocks/>
          </p:cNvSpPr>
          <p:nvPr/>
        </p:nvSpPr>
        <p:spPr bwMode="auto">
          <a:xfrm>
            <a:off x="1042988" y="-17612"/>
            <a:ext cx="915988" cy="6881961"/>
          </a:xfrm>
          <a:custGeom>
            <a:avLst/>
            <a:gdLst>
              <a:gd name="T0" fmla="*/ 0 w 577"/>
              <a:gd name="T1" fmla="*/ 4304 h 4304"/>
              <a:gd name="T2" fmla="*/ 21 w 577"/>
              <a:gd name="T3" fmla="*/ 4304 h 4304"/>
              <a:gd name="T4" fmla="*/ 21 w 577"/>
              <a:gd name="T5" fmla="*/ 739 h 4304"/>
              <a:gd name="T6" fmla="*/ 577 w 577"/>
              <a:gd name="T7" fmla="*/ 0 h 4304"/>
              <a:gd name="T8" fmla="*/ 551 w 577"/>
              <a:gd name="T9" fmla="*/ 0 h 4304"/>
              <a:gd name="T10" fmla="*/ 0 w 577"/>
              <a:gd name="T11" fmla="*/ 733 h 4304"/>
              <a:gd name="T12" fmla="*/ 0 w 577"/>
              <a:gd name="T13" fmla="*/ 4304 h 4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7" h="4304">
                <a:moveTo>
                  <a:pt x="0" y="4304"/>
                </a:moveTo>
                <a:lnTo>
                  <a:pt x="21" y="4304"/>
                </a:lnTo>
                <a:lnTo>
                  <a:pt x="21" y="739"/>
                </a:lnTo>
                <a:lnTo>
                  <a:pt x="577" y="0"/>
                </a:lnTo>
                <a:lnTo>
                  <a:pt x="551" y="0"/>
                </a:lnTo>
                <a:lnTo>
                  <a:pt x="0" y="733"/>
                </a:lnTo>
                <a:lnTo>
                  <a:pt x="0" y="430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Freeform 26"/>
          <p:cNvSpPr>
            <a:spLocks/>
          </p:cNvSpPr>
          <p:nvPr/>
        </p:nvSpPr>
        <p:spPr bwMode="auto">
          <a:xfrm>
            <a:off x="1008063" y="-17612"/>
            <a:ext cx="908050" cy="6881961"/>
          </a:xfrm>
          <a:custGeom>
            <a:avLst/>
            <a:gdLst>
              <a:gd name="T0" fmla="*/ 21 w 572"/>
              <a:gd name="T1" fmla="*/ 4304 h 4304"/>
              <a:gd name="T2" fmla="*/ 21 w 572"/>
              <a:gd name="T3" fmla="*/ 731 h 4304"/>
              <a:gd name="T4" fmla="*/ 572 w 572"/>
              <a:gd name="T5" fmla="*/ 0 h 4304"/>
              <a:gd name="T6" fmla="*/ 547 w 572"/>
              <a:gd name="T7" fmla="*/ 0 h 4304"/>
              <a:gd name="T8" fmla="*/ 0 w 572"/>
              <a:gd name="T9" fmla="*/ 727 h 4304"/>
              <a:gd name="T10" fmla="*/ 0 w 572"/>
              <a:gd name="T11" fmla="*/ 4304 h 4304"/>
              <a:gd name="T12" fmla="*/ 21 w 572"/>
              <a:gd name="T13" fmla="*/ 4304 h 4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2" h="4304">
                <a:moveTo>
                  <a:pt x="21" y="4304"/>
                </a:moveTo>
                <a:lnTo>
                  <a:pt x="21" y="731"/>
                </a:lnTo>
                <a:lnTo>
                  <a:pt x="572" y="0"/>
                </a:lnTo>
                <a:lnTo>
                  <a:pt x="547" y="0"/>
                </a:lnTo>
                <a:lnTo>
                  <a:pt x="0" y="727"/>
                </a:lnTo>
                <a:lnTo>
                  <a:pt x="0" y="4304"/>
                </a:lnTo>
                <a:lnTo>
                  <a:pt x="21" y="430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11327" y="258612"/>
            <a:ext cx="8456612" cy="8897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dirty="0"/>
              <a:t>Результаты автоматизации процесса «Расчет </a:t>
            </a:r>
            <a:br>
              <a:rPr lang="ru-RU" sz="3000" dirty="0"/>
            </a:br>
            <a:r>
              <a:rPr lang="ru-RU" sz="3000" dirty="0"/>
              <a:t>и согласование стоимости предоставления услуг»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266079"/>
            <a:ext cx="1046162" cy="887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11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58976" y="2979"/>
            <a:ext cx="8696953" cy="2660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pc="1400" dirty="0" smtClean="0">
                <a:solidFill>
                  <a:srgbClr val="C00000"/>
                </a:solidFill>
              </a:rPr>
              <a:t>Федеральная грузовая компания</a:t>
            </a:r>
            <a:endParaRPr lang="ru-RU" spc="1400" dirty="0">
              <a:solidFill>
                <a:srgbClr val="C00000"/>
              </a:solidFill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1139826" y="1222866"/>
            <a:ext cx="2525695" cy="640856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625475" algn="ctr"/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До автоматизации</a:t>
            </a:r>
          </a:p>
        </p:txBody>
      </p:sp>
      <p:sp>
        <p:nvSpPr>
          <p:cNvPr id="140" name="Прямоугольник 139"/>
          <p:cNvSpPr/>
          <p:nvPr/>
        </p:nvSpPr>
        <p:spPr>
          <a:xfrm>
            <a:off x="6982040" y="1222865"/>
            <a:ext cx="5142691" cy="640856"/>
          </a:xfrm>
          <a:prstGeom prst="rect">
            <a:avLst/>
          </a:prstGeom>
          <a:solidFill>
            <a:srgbClr val="C00000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625475" algn="ctr"/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Результат автоматизации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139826" y="2648712"/>
            <a:ext cx="2470292" cy="3323463"/>
          </a:xfrm>
          <a:prstGeom prst="rect">
            <a:avLst/>
          </a:prstGeom>
          <a:solidFill>
            <a:srgbClr val="2F5597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По каждому обращению клиента менеджер производит индивидуальный расчет с использованием доступных источников информации.</a:t>
            </a:r>
          </a:p>
          <a:p>
            <a:pPr algn="just"/>
            <a:endParaRPr lang="ru-RU" sz="14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Среднее время расчета одной ставки порядка 15 минут, согласование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внутри компании порядка 3 дней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endParaRPr lang="ru-RU" sz="14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610271" y="2648712"/>
            <a:ext cx="55250" cy="332346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41338" algn="ctr">
              <a:lnSpc>
                <a:spcPts val="1000"/>
              </a:lnSpc>
            </a:pPr>
            <a:endParaRPr lang="en-US" sz="1200" b="1" dirty="0">
              <a:latin typeface="Arial Narrow" panose="020B060602020203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046534" y="1946048"/>
            <a:ext cx="5078197" cy="1254268"/>
          </a:xfrm>
          <a:prstGeom prst="rect">
            <a:avLst/>
          </a:prstGeom>
          <a:solidFill>
            <a:srgbClr val="A50021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76000" algn="just">
              <a:lnSpc>
                <a:spcPts val="1400"/>
              </a:lnSpc>
              <a:buClr>
                <a:srgbClr val="C00000"/>
              </a:buClr>
            </a:pPr>
            <a:r>
              <a:rPr lang="ru-RU" sz="1300" dirty="0">
                <a:solidFill>
                  <a:schemeClr val="tx1"/>
                </a:solidFill>
                <a:latin typeface="Arial Narrow" panose="020B0606020202030204" pitchFamily="34" charset="0"/>
              </a:rPr>
              <a:t>Реализован автоматизированный расчет ставок (машина управляет стоимостью услуг):</a:t>
            </a:r>
          </a:p>
          <a:p>
            <a:pPr marL="714375" indent="-171450" algn="just">
              <a:lnSpc>
                <a:spcPts val="14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chemeClr val="tx1"/>
                </a:solidFill>
                <a:latin typeface="Arial Narrow" panose="020B0606020202030204" pitchFamily="34" charset="0"/>
              </a:rPr>
              <a:t>по заданному направлению от станции до </a:t>
            </a:r>
            <a:r>
              <a:rPr lang="ru-RU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станции;</a:t>
            </a:r>
            <a:endParaRPr lang="ru-RU" sz="13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714375" indent="-171450" algn="just">
              <a:lnSpc>
                <a:spcPts val="14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chemeClr val="tx1"/>
                </a:solidFill>
                <a:latin typeface="Arial Narrow" panose="020B0606020202030204" pitchFamily="34" charset="0"/>
              </a:rPr>
              <a:t>по возможному множеству направлений внутри заданных </a:t>
            </a:r>
            <a:r>
              <a:rPr lang="ru-RU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регионов;</a:t>
            </a:r>
            <a:endParaRPr lang="ru-RU" sz="13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714375" indent="-171450" algn="just">
              <a:lnSpc>
                <a:spcPts val="14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chemeClr val="tx1"/>
                </a:solidFill>
                <a:latin typeface="Arial Narrow" panose="020B0606020202030204" pitchFamily="34" charset="0"/>
              </a:rPr>
              <a:t>с учетом дополнительных услуг, связанных с </a:t>
            </a:r>
            <a:r>
              <a:rPr lang="ru-RU" sz="1300" dirty="0" err="1">
                <a:solidFill>
                  <a:schemeClr val="tx1"/>
                </a:solidFill>
                <a:latin typeface="Arial Narrow" panose="020B0606020202030204" pitchFamily="34" charset="0"/>
              </a:rPr>
              <a:t>экспедиторованием</a:t>
            </a:r>
            <a:r>
              <a:rPr lang="ru-RU" sz="1300" dirty="0">
                <a:solidFill>
                  <a:schemeClr val="tx1"/>
                </a:solidFill>
                <a:latin typeface="Arial Narrow" panose="020B0606020202030204" pitchFamily="34" charset="0"/>
              </a:rPr>
              <a:t> грузов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6982041" y="1946049"/>
            <a:ext cx="72000" cy="12537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41338" algn="ctr">
              <a:lnSpc>
                <a:spcPts val="1000"/>
              </a:lnSpc>
            </a:pPr>
            <a:endParaRPr lang="en-US" sz="1200" b="1" dirty="0">
              <a:latin typeface="Arial Narrow" panose="020B060602020203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046534" y="6125571"/>
            <a:ext cx="5078197" cy="618130"/>
          </a:xfrm>
          <a:prstGeom prst="rect">
            <a:avLst/>
          </a:prstGeom>
          <a:solidFill>
            <a:srgbClr val="A50021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76000" algn="just"/>
            <a:r>
              <a:rPr lang="ru-RU" sz="1300" dirty="0">
                <a:solidFill>
                  <a:schemeClr val="tx1"/>
                </a:solidFill>
                <a:latin typeface="Arial Narrow" panose="020B0606020202030204" pitchFamily="34" charset="0"/>
              </a:rPr>
              <a:t>Количество рассчитываемых ставок в год </a:t>
            </a:r>
            <a:r>
              <a:rPr lang="en-US" sz="1500" b="1" dirty="0">
                <a:solidFill>
                  <a:srgbClr val="C00000"/>
                </a:solidFill>
                <a:latin typeface="Arial Narrow" panose="020B0606020202030204" pitchFamily="34" charset="0"/>
              </a:rPr>
              <a:t>&gt;</a:t>
            </a:r>
            <a:r>
              <a:rPr lang="ru-RU" sz="1500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sz="15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</a:t>
            </a:r>
            <a:r>
              <a:rPr lang="en-US" sz="15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,3</a:t>
            </a:r>
            <a:r>
              <a:rPr lang="ru-RU" sz="15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sz="1500" b="1" dirty="0">
                <a:solidFill>
                  <a:srgbClr val="C00000"/>
                </a:solidFill>
                <a:latin typeface="Arial Narrow" panose="020B0606020202030204" pitchFamily="34" charset="0"/>
              </a:rPr>
              <a:t>млн.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6982041" y="6125539"/>
            <a:ext cx="72000" cy="61787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41338" algn="ctr">
              <a:lnSpc>
                <a:spcPts val="1000"/>
              </a:lnSpc>
            </a:pPr>
            <a:endParaRPr lang="en-US" sz="1200" b="1" dirty="0">
              <a:latin typeface="Arial Narrow" panose="020B0606020202030204" pitchFamily="34" charset="0"/>
            </a:endParaRPr>
          </a:p>
        </p:txBody>
      </p:sp>
      <p:cxnSp>
        <p:nvCxnSpPr>
          <p:cNvPr id="19" name="Соединительная линия уступом 18"/>
          <p:cNvCxnSpPr>
            <a:stCxn id="35" idx="3"/>
            <a:endCxn id="54" idx="1"/>
          </p:cNvCxnSpPr>
          <p:nvPr/>
        </p:nvCxnSpPr>
        <p:spPr>
          <a:xfrm>
            <a:off x="3665521" y="4310444"/>
            <a:ext cx="217696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Соединительная линия уступом 83"/>
          <p:cNvCxnSpPr>
            <a:stCxn id="54" idx="3"/>
            <a:endCxn id="43" idx="1"/>
          </p:cNvCxnSpPr>
          <p:nvPr/>
        </p:nvCxnSpPr>
        <p:spPr>
          <a:xfrm flipV="1">
            <a:off x="6421010" y="2572925"/>
            <a:ext cx="561031" cy="1737520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Соединительная линия уступом 92"/>
          <p:cNvCxnSpPr>
            <a:stCxn id="54" idx="3"/>
            <a:endCxn id="49" idx="1"/>
          </p:cNvCxnSpPr>
          <p:nvPr/>
        </p:nvCxnSpPr>
        <p:spPr>
          <a:xfrm>
            <a:off x="6421010" y="4310445"/>
            <a:ext cx="561031" cy="2124032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C5EB5901-1E3E-4122-B76D-00D2137821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453" b="39576"/>
          <a:stretch/>
        </p:blipFill>
        <p:spPr>
          <a:xfrm>
            <a:off x="3908768" y="3124595"/>
            <a:ext cx="2463458" cy="1504555"/>
          </a:xfrm>
          <a:prstGeom prst="rect">
            <a:avLst/>
          </a:prstGeom>
          <a:effectLst/>
        </p:spPr>
      </p:pic>
      <p:pic>
        <p:nvPicPr>
          <p:cNvPr id="54" name="Picture 2" descr="https://i.pinimg.com/originals/eb/f3/a8/ebf3a8b9000ce2ebe8d497d64f11bad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217" y="3041548"/>
            <a:ext cx="2537793" cy="253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Freeform 9"/>
          <p:cNvSpPr>
            <a:spLocks noChangeAspect="1" noEditPoints="1"/>
          </p:cNvSpPr>
          <p:nvPr/>
        </p:nvSpPr>
        <p:spPr bwMode="auto">
          <a:xfrm>
            <a:off x="6997419" y="1222865"/>
            <a:ext cx="648000" cy="648000"/>
          </a:xfrm>
          <a:custGeom>
            <a:avLst/>
            <a:gdLst>
              <a:gd name="T0" fmla="*/ 917 w 1325"/>
              <a:gd name="T1" fmla="*/ 369 h 1379"/>
              <a:gd name="T2" fmla="*/ 960 w 1325"/>
              <a:gd name="T3" fmla="*/ 326 h 1379"/>
              <a:gd name="T4" fmla="*/ 326 w 1325"/>
              <a:gd name="T5" fmla="*/ 418 h 1379"/>
              <a:gd name="T6" fmla="*/ 418 w 1325"/>
              <a:gd name="T7" fmla="*/ 1053 h 1379"/>
              <a:gd name="T8" fmla="*/ 1053 w 1325"/>
              <a:gd name="T9" fmla="*/ 960 h 1379"/>
              <a:gd name="T10" fmla="*/ 1054 w 1325"/>
              <a:gd name="T11" fmla="*/ 420 h 1379"/>
              <a:gd name="T12" fmla="*/ 1011 w 1325"/>
              <a:gd name="T13" fmla="*/ 463 h 1379"/>
              <a:gd name="T14" fmla="*/ 915 w 1325"/>
              <a:gd name="T15" fmla="*/ 1011 h 1379"/>
              <a:gd name="T16" fmla="*/ 368 w 1325"/>
              <a:gd name="T17" fmla="*/ 915 h 1379"/>
              <a:gd name="T18" fmla="*/ 463 w 1325"/>
              <a:gd name="T19" fmla="*/ 368 h 1379"/>
              <a:gd name="T20" fmla="*/ 917 w 1325"/>
              <a:gd name="T21" fmla="*/ 369 h 1379"/>
              <a:gd name="T22" fmla="*/ 1013 w 1325"/>
              <a:gd name="T23" fmla="*/ 179 h 1379"/>
              <a:gd name="T24" fmla="*/ 1013 w 1325"/>
              <a:gd name="T25" fmla="*/ 179 h 1379"/>
              <a:gd name="T26" fmla="*/ 1013 w 1325"/>
              <a:gd name="T27" fmla="*/ 179 h 1379"/>
              <a:gd name="T28" fmla="*/ 179 w 1325"/>
              <a:gd name="T29" fmla="*/ 365 h 1379"/>
              <a:gd name="T30" fmla="*/ 365 w 1325"/>
              <a:gd name="T31" fmla="*/ 1200 h 1379"/>
              <a:gd name="T32" fmla="*/ 1200 w 1325"/>
              <a:gd name="T33" fmla="*/ 1013 h 1379"/>
              <a:gd name="T34" fmla="*/ 1201 w 1325"/>
              <a:gd name="T35" fmla="*/ 367 h 1379"/>
              <a:gd name="T36" fmla="*/ 1173 w 1325"/>
              <a:gd name="T37" fmla="*/ 395 h 1379"/>
              <a:gd name="T38" fmla="*/ 1147 w 1325"/>
              <a:gd name="T39" fmla="*/ 395 h 1379"/>
              <a:gd name="T40" fmla="*/ 984 w 1325"/>
              <a:gd name="T41" fmla="*/ 1147 h 1379"/>
              <a:gd name="T42" fmla="*/ 232 w 1325"/>
              <a:gd name="T43" fmla="*/ 984 h 1379"/>
              <a:gd name="T44" fmla="*/ 395 w 1325"/>
              <a:gd name="T45" fmla="*/ 232 h 1379"/>
              <a:gd name="T46" fmla="*/ 985 w 1325"/>
              <a:gd name="T47" fmla="*/ 232 h 1379"/>
              <a:gd name="T48" fmla="*/ 985 w 1325"/>
              <a:gd name="T49" fmla="*/ 207 h 1379"/>
              <a:gd name="T50" fmla="*/ 1013 w 1325"/>
              <a:gd name="T51" fmla="*/ 179 h 1379"/>
              <a:gd name="T52" fmla="*/ 1240 w 1325"/>
              <a:gd name="T53" fmla="*/ 217 h 1379"/>
              <a:gd name="T54" fmla="*/ 1160 w 1325"/>
              <a:gd name="T55" fmla="*/ 219 h 1379"/>
              <a:gd name="T56" fmla="*/ 1165 w 1325"/>
              <a:gd name="T57" fmla="*/ 85 h 1379"/>
              <a:gd name="T58" fmla="*/ 1031 w 1325"/>
              <a:gd name="T59" fmla="*/ 219 h 1379"/>
              <a:gd name="T60" fmla="*/ 1031 w 1325"/>
              <a:gd name="T61" fmla="*/ 304 h 1379"/>
              <a:gd name="T62" fmla="*/ 775 w 1325"/>
              <a:gd name="T63" fmla="*/ 561 h 1379"/>
              <a:gd name="T64" fmla="*/ 732 w 1325"/>
              <a:gd name="T65" fmla="*/ 518 h 1379"/>
              <a:gd name="T66" fmla="*/ 689 w 1325"/>
              <a:gd name="T67" fmla="*/ 689 h 1379"/>
              <a:gd name="T68" fmla="*/ 860 w 1325"/>
              <a:gd name="T69" fmla="*/ 647 h 1379"/>
              <a:gd name="T70" fmla="*/ 818 w 1325"/>
              <a:gd name="T71" fmla="*/ 604 h 1379"/>
              <a:gd name="T72" fmla="*/ 1074 w 1325"/>
              <a:gd name="T73" fmla="*/ 347 h 1379"/>
              <a:gd name="T74" fmla="*/ 1160 w 1325"/>
              <a:gd name="T75" fmla="*/ 347 h 1379"/>
              <a:gd name="T76" fmla="*/ 1294 w 1325"/>
              <a:gd name="T77" fmla="*/ 216 h 1379"/>
              <a:gd name="T78" fmla="*/ 1240 w 1325"/>
              <a:gd name="T79" fmla="*/ 217 h 1379"/>
              <a:gd name="T80" fmla="*/ 852 w 1325"/>
              <a:gd name="T81" fmla="*/ 434 h 1379"/>
              <a:gd name="T82" fmla="*/ 434 w 1325"/>
              <a:gd name="T83" fmla="*/ 527 h 1379"/>
              <a:gd name="T84" fmla="*/ 527 w 1325"/>
              <a:gd name="T85" fmla="*/ 944 h 1379"/>
              <a:gd name="T86" fmla="*/ 944 w 1325"/>
              <a:gd name="T87" fmla="*/ 852 h 1379"/>
              <a:gd name="T88" fmla="*/ 945 w 1325"/>
              <a:gd name="T89" fmla="*/ 529 h 1379"/>
              <a:gd name="T90" fmla="*/ 872 w 1325"/>
              <a:gd name="T91" fmla="*/ 602 h 1379"/>
              <a:gd name="T92" fmla="*/ 943 w 1325"/>
              <a:gd name="T93" fmla="*/ 673 h 1379"/>
              <a:gd name="T94" fmla="*/ 637 w 1325"/>
              <a:gd name="T95" fmla="*/ 743 h 1379"/>
              <a:gd name="T96" fmla="*/ 707 w 1325"/>
              <a:gd name="T97" fmla="*/ 437 h 1379"/>
              <a:gd name="T98" fmla="*/ 778 w 1325"/>
              <a:gd name="T99" fmla="*/ 508 h 1379"/>
              <a:gd name="T100" fmla="*/ 852 w 1325"/>
              <a:gd name="T101" fmla="*/ 434 h 1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25" h="1379">
                <a:moveTo>
                  <a:pt x="917" y="369"/>
                </a:moveTo>
                <a:lnTo>
                  <a:pt x="960" y="326"/>
                </a:lnTo>
                <a:cubicBezTo>
                  <a:pt x="759" y="176"/>
                  <a:pt x="475" y="217"/>
                  <a:pt x="326" y="418"/>
                </a:cubicBezTo>
                <a:cubicBezTo>
                  <a:pt x="176" y="619"/>
                  <a:pt x="217" y="903"/>
                  <a:pt x="418" y="1053"/>
                </a:cubicBezTo>
                <a:cubicBezTo>
                  <a:pt x="619" y="1203"/>
                  <a:pt x="903" y="1161"/>
                  <a:pt x="1053" y="960"/>
                </a:cubicBezTo>
                <a:cubicBezTo>
                  <a:pt x="1172" y="800"/>
                  <a:pt x="1173" y="581"/>
                  <a:pt x="1054" y="420"/>
                </a:cubicBezTo>
                <a:lnTo>
                  <a:pt x="1011" y="463"/>
                </a:lnTo>
                <a:cubicBezTo>
                  <a:pt x="1136" y="641"/>
                  <a:pt x="1093" y="886"/>
                  <a:pt x="915" y="1011"/>
                </a:cubicBezTo>
                <a:cubicBezTo>
                  <a:pt x="738" y="1136"/>
                  <a:pt x="493" y="1093"/>
                  <a:pt x="368" y="915"/>
                </a:cubicBezTo>
                <a:cubicBezTo>
                  <a:pt x="243" y="738"/>
                  <a:pt x="286" y="493"/>
                  <a:pt x="463" y="368"/>
                </a:cubicBezTo>
                <a:cubicBezTo>
                  <a:pt x="599" y="272"/>
                  <a:pt x="781" y="272"/>
                  <a:pt x="917" y="369"/>
                </a:cubicBezTo>
                <a:close/>
                <a:moveTo>
                  <a:pt x="1013" y="179"/>
                </a:moveTo>
                <a:lnTo>
                  <a:pt x="1013" y="179"/>
                </a:lnTo>
                <a:lnTo>
                  <a:pt x="1013" y="179"/>
                </a:lnTo>
                <a:cubicBezTo>
                  <a:pt x="731" y="0"/>
                  <a:pt x="357" y="83"/>
                  <a:pt x="179" y="365"/>
                </a:cubicBezTo>
                <a:cubicBezTo>
                  <a:pt x="0" y="647"/>
                  <a:pt x="83" y="1021"/>
                  <a:pt x="365" y="1200"/>
                </a:cubicBezTo>
                <a:cubicBezTo>
                  <a:pt x="647" y="1379"/>
                  <a:pt x="1021" y="1295"/>
                  <a:pt x="1200" y="1013"/>
                </a:cubicBezTo>
                <a:cubicBezTo>
                  <a:pt x="1325" y="816"/>
                  <a:pt x="1325" y="565"/>
                  <a:pt x="1201" y="367"/>
                </a:cubicBezTo>
                <a:lnTo>
                  <a:pt x="1173" y="395"/>
                </a:lnTo>
                <a:lnTo>
                  <a:pt x="1147" y="395"/>
                </a:lnTo>
                <a:cubicBezTo>
                  <a:pt x="1310" y="648"/>
                  <a:pt x="1237" y="984"/>
                  <a:pt x="984" y="1147"/>
                </a:cubicBezTo>
                <a:cubicBezTo>
                  <a:pt x="731" y="1310"/>
                  <a:pt x="394" y="1237"/>
                  <a:pt x="232" y="984"/>
                </a:cubicBezTo>
                <a:cubicBezTo>
                  <a:pt x="69" y="731"/>
                  <a:pt x="142" y="394"/>
                  <a:pt x="395" y="232"/>
                </a:cubicBezTo>
                <a:cubicBezTo>
                  <a:pt x="575" y="116"/>
                  <a:pt x="806" y="116"/>
                  <a:pt x="985" y="232"/>
                </a:cubicBezTo>
                <a:lnTo>
                  <a:pt x="985" y="207"/>
                </a:lnTo>
                <a:lnTo>
                  <a:pt x="1013" y="179"/>
                </a:lnTo>
                <a:close/>
                <a:moveTo>
                  <a:pt x="1240" y="217"/>
                </a:moveTo>
                <a:lnTo>
                  <a:pt x="1160" y="219"/>
                </a:lnTo>
                <a:lnTo>
                  <a:pt x="1165" y="85"/>
                </a:lnTo>
                <a:lnTo>
                  <a:pt x="1031" y="219"/>
                </a:lnTo>
                <a:lnTo>
                  <a:pt x="1031" y="304"/>
                </a:lnTo>
                <a:lnTo>
                  <a:pt x="775" y="561"/>
                </a:lnTo>
                <a:lnTo>
                  <a:pt x="732" y="518"/>
                </a:lnTo>
                <a:lnTo>
                  <a:pt x="689" y="689"/>
                </a:lnTo>
                <a:lnTo>
                  <a:pt x="860" y="647"/>
                </a:lnTo>
                <a:lnTo>
                  <a:pt x="818" y="604"/>
                </a:lnTo>
                <a:lnTo>
                  <a:pt x="1074" y="347"/>
                </a:lnTo>
                <a:lnTo>
                  <a:pt x="1160" y="347"/>
                </a:lnTo>
                <a:lnTo>
                  <a:pt x="1294" y="216"/>
                </a:lnTo>
                <a:lnTo>
                  <a:pt x="1240" y="217"/>
                </a:lnTo>
                <a:close/>
                <a:moveTo>
                  <a:pt x="852" y="434"/>
                </a:moveTo>
                <a:cubicBezTo>
                  <a:pt x="711" y="345"/>
                  <a:pt x="524" y="386"/>
                  <a:pt x="434" y="527"/>
                </a:cubicBezTo>
                <a:cubicBezTo>
                  <a:pt x="345" y="668"/>
                  <a:pt x="386" y="855"/>
                  <a:pt x="527" y="944"/>
                </a:cubicBezTo>
                <a:cubicBezTo>
                  <a:pt x="668" y="1034"/>
                  <a:pt x="855" y="992"/>
                  <a:pt x="944" y="852"/>
                </a:cubicBezTo>
                <a:cubicBezTo>
                  <a:pt x="1007" y="753"/>
                  <a:pt x="1007" y="627"/>
                  <a:pt x="945" y="529"/>
                </a:cubicBezTo>
                <a:lnTo>
                  <a:pt x="872" y="602"/>
                </a:lnTo>
                <a:lnTo>
                  <a:pt x="943" y="673"/>
                </a:lnTo>
                <a:lnTo>
                  <a:pt x="637" y="743"/>
                </a:lnTo>
                <a:lnTo>
                  <a:pt x="707" y="437"/>
                </a:lnTo>
                <a:lnTo>
                  <a:pt x="778" y="508"/>
                </a:lnTo>
                <a:lnTo>
                  <a:pt x="852" y="434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7046534" y="4036831"/>
            <a:ext cx="5078198" cy="2000250"/>
          </a:xfrm>
          <a:prstGeom prst="rect">
            <a:avLst/>
          </a:prstGeom>
          <a:solidFill>
            <a:srgbClr val="A50021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714375" indent="-171450" algn="just">
              <a:lnSpc>
                <a:spcPts val="14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chemeClr val="tx1"/>
                </a:solidFill>
                <a:latin typeface="Arial Narrow" panose="020B0606020202030204" pitchFamily="34" charset="0"/>
              </a:rPr>
              <a:t>Для расчета ставок используются порядка </a:t>
            </a:r>
            <a:r>
              <a:rPr lang="ru-RU" sz="1500" b="1" dirty="0">
                <a:solidFill>
                  <a:srgbClr val="C00000"/>
                </a:solidFill>
                <a:latin typeface="Arial Narrow" panose="020B0606020202030204" pitchFamily="34" charset="0"/>
              </a:rPr>
              <a:t>50 показателей </a:t>
            </a:r>
            <a:r>
              <a:rPr lang="ru-RU" sz="1300" dirty="0">
                <a:solidFill>
                  <a:schemeClr val="tx1"/>
                </a:solidFill>
                <a:latin typeface="Arial Narrow" panose="020B0606020202030204" pitchFamily="34" charset="0"/>
              </a:rPr>
              <a:t>(нарабатываемых статистически по данным ранее совершенных перевозок или вводимых вручную как нормативы</a:t>
            </a:r>
            <a:r>
              <a:rPr lang="ru-RU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);</a:t>
            </a:r>
            <a:endParaRPr lang="ru-RU" sz="13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714375" indent="-171450" algn="just">
              <a:lnSpc>
                <a:spcPts val="14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chemeClr val="tx1"/>
                </a:solidFill>
                <a:latin typeface="Arial Narrow" panose="020B0606020202030204" pitchFamily="34" charset="0"/>
              </a:rPr>
              <a:t>Результат расчета содержит значения контрольных уровней ставок и технико-экономические показатели для каждого из </a:t>
            </a:r>
            <a:r>
              <a:rPr lang="ru-RU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них;</a:t>
            </a:r>
            <a:endParaRPr lang="ru-RU" sz="13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714375" indent="-171450" algn="just">
              <a:lnSpc>
                <a:spcPts val="14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chemeClr val="tx1"/>
                </a:solidFill>
                <a:latin typeface="Arial Narrow" panose="020B0606020202030204" pitchFamily="34" charset="0"/>
              </a:rPr>
              <a:t>Маршрут согласования ставки, запрашиваемой клиентом, определяется относительно рассчитанных показателей. В том числе ставка может не требовать согласования и будет утверждена </a:t>
            </a:r>
            <a:r>
              <a:rPr lang="ru-RU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автоматически;</a:t>
            </a:r>
            <a:endParaRPr lang="ru-RU" sz="13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714375" indent="-171450" algn="just">
              <a:lnSpc>
                <a:spcPts val="14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chemeClr val="tx1"/>
                </a:solidFill>
                <a:latin typeface="Arial Narrow" panose="020B0606020202030204" pitchFamily="34" charset="0"/>
              </a:rPr>
              <a:t>Обеспечена выдача ставок на внешние каналы продаж (компании-партнеры, рекламные расчеты и т.д.)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6982041" y="4036572"/>
            <a:ext cx="72000" cy="199942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41338" algn="ctr">
              <a:lnSpc>
                <a:spcPts val="1000"/>
              </a:lnSpc>
            </a:pPr>
            <a:endParaRPr lang="en-US" sz="1200" b="1" dirty="0">
              <a:latin typeface="Arial Narrow" panose="020B060602020203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046534" y="3289855"/>
            <a:ext cx="5078197" cy="682851"/>
          </a:xfrm>
          <a:prstGeom prst="rect">
            <a:avLst/>
          </a:prstGeom>
          <a:solidFill>
            <a:srgbClr val="A50021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76000" algn="just"/>
            <a:r>
              <a:rPr lang="ru-RU" sz="1300" dirty="0">
                <a:solidFill>
                  <a:schemeClr val="tx1"/>
                </a:solidFill>
                <a:latin typeface="Arial Narrow" panose="020B0606020202030204" pitchFamily="34" charset="0"/>
              </a:rPr>
              <a:t>Время расчета одной ставки </a:t>
            </a:r>
            <a:r>
              <a:rPr lang="ru-RU" sz="1500" b="1" dirty="0">
                <a:solidFill>
                  <a:srgbClr val="C00000"/>
                </a:solidFill>
                <a:latin typeface="Arial Narrow" panose="020B0606020202030204" pitchFamily="34" charset="0"/>
              </a:rPr>
              <a:t>до</a:t>
            </a:r>
            <a:r>
              <a:rPr lang="ru-RU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5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30 </a:t>
            </a:r>
            <a:r>
              <a:rPr lang="ru-RU" sz="1500" b="1" dirty="0">
                <a:solidFill>
                  <a:srgbClr val="C00000"/>
                </a:solidFill>
                <a:latin typeface="Arial Narrow" panose="020B0606020202030204" pitchFamily="34" charset="0"/>
              </a:rPr>
              <a:t>секунд </a:t>
            </a:r>
            <a:r>
              <a:rPr lang="ru-RU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(70</a:t>
            </a:r>
            <a:r>
              <a:rPr lang="ru-RU" sz="1300" dirty="0">
                <a:solidFill>
                  <a:schemeClr val="tx1"/>
                </a:solidFill>
                <a:latin typeface="Arial Narrow" panose="020B0606020202030204" pitchFamily="34" charset="0"/>
              </a:rPr>
              <a:t>% расчетов производят клиенты самостоятельно)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6982041" y="3289856"/>
            <a:ext cx="72000" cy="68257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41338" algn="ctr">
              <a:lnSpc>
                <a:spcPts val="1000"/>
              </a:lnSpc>
            </a:pPr>
            <a:endParaRPr lang="en-US" sz="1200" b="1" dirty="0">
              <a:latin typeface="Arial Narrow" panose="020B0606020202030204" pitchFamily="34" charset="0"/>
            </a:endParaRPr>
          </a:p>
        </p:txBody>
      </p:sp>
      <p:cxnSp>
        <p:nvCxnSpPr>
          <p:cNvPr id="69" name="Соединительная линия уступом 68"/>
          <p:cNvCxnSpPr>
            <a:stCxn id="54" idx="3"/>
            <a:endCxn id="63" idx="1"/>
          </p:cNvCxnSpPr>
          <p:nvPr/>
        </p:nvCxnSpPr>
        <p:spPr>
          <a:xfrm>
            <a:off x="6421010" y="4310445"/>
            <a:ext cx="561031" cy="725841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Соединительная линия уступом 75"/>
          <p:cNvCxnSpPr>
            <a:stCxn id="54" idx="3"/>
            <a:endCxn id="68" idx="1"/>
          </p:cNvCxnSpPr>
          <p:nvPr/>
        </p:nvCxnSpPr>
        <p:spPr>
          <a:xfrm flipV="1">
            <a:off x="6421010" y="3631141"/>
            <a:ext cx="561031" cy="679304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 5"/>
          <p:cNvSpPr>
            <a:spLocks noEditPoints="1"/>
          </p:cNvSpPr>
          <p:nvPr/>
        </p:nvSpPr>
        <p:spPr bwMode="auto">
          <a:xfrm>
            <a:off x="7091106" y="3357165"/>
            <a:ext cx="540000" cy="540000"/>
          </a:xfrm>
          <a:custGeom>
            <a:avLst/>
            <a:gdLst>
              <a:gd name="T0" fmla="*/ 351 w 726"/>
              <a:gd name="T1" fmla="*/ 121 h 726"/>
              <a:gd name="T2" fmla="*/ 375 w 726"/>
              <a:gd name="T3" fmla="*/ 339 h 726"/>
              <a:gd name="T4" fmla="*/ 533 w 726"/>
              <a:gd name="T5" fmla="*/ 387 h 726"/>
              <a:gd name="T6" fmla="*/ 475 w 726"/>
              <a:gd name="T7" fmla="*/ 121 h 726"/>
              <a:gd name="T8" fmla="*/ 541 w 726"/>
              <a:gd name="T9" fmla="*/ 103 h 726"/>
              <a:gd name="T10" fmla="*/ 475 w 726"/>
              <a:gd name="T11" fmla="*/ 121 h 726"/>
              <a:gd name="T12" fmla="*/ 606 w 726"/>
              <a:gd name="T13" fmla="*/ 475 h 726"/>
              <a:gd name="T14" fmla="*/ 624 w 726"/>
              <a:gd name="T15" fmla="*/ 541 h 726"/>
              <a:gd name="T16" fmla="*/ 185 w 726"/>
              <a:gd name="T17" fmla="*/ 624 h 726"/>
              <a:gd name="T18" fmla="*/ 251 w 726"/>
              <a:gd name="T19" fmla="*/ 606 h 726"/>
              <a:gd name="T20" fmla="*/ 185 w 726"/>
              <a:gd name="T21" fmla="*/ 624 h 726"/>
              <a:gd name="T22" fmla="*/ 103 w 726"/>
              <a:gd name="T23" fmla="*/ 185 h 726"/>
              <a:gd name="T24" fmla="*/ 121 w 726"/>
              <a:gd name="T25" fmla="*/ 251 h 726"/>
              <a:gd name="T26" fmla="*/ 209 w 726"/>
              <a:gd name="T27" fmla="*/ 145 h 726"/>
              <a:gd name="T28" fmla="*/ 227 w 726"/>
              <a:gd name="T29" fmla="*/ 79 h 726"/>
              <a:gd name="T30" fmla="*/ 209 w 726"/>
              <a:gd name="T31" fmla="*/ 145 h 726"/>
              <a:gd name="T32" fmla="*/ 582 w 726"/>
              <a:gd name="T33" fmla="*/ 209 h 726"/>
              <a:gd name="T34" fmla="*/ 648 w 726"/>
              <a:gd name="T35" fmla="*/ 227 h 726"/>
              <a:gd name="T36" fmla="*/ 500 w 726"/>
              <a:gd name="T37" fmla="*/ 648 h 726"/>
              <a:gd name="T38" fmla="*/ 517 w 726"/>
              <a:gd name="T39" fmla="*/ 582 h 726"/>
              <a:gd name="T40" fmla="*/ 500 w 726"/>
              <a:gd name="T41" fmla="*/ 648 h 726"/>
              <a:gd name="T42" fmla="*/ 79 w 726"/>
              <a:gd name="T43" fmla="*/ 500 h 726"/>
              <a:gd name="T44" fmla="*/ 145 w 726"/>
              <a:gd name="T45" fmla="*/ 517 h 726"/>
              <a:gd name="T46" fmla="*/ 339 w 726"/>
              <a:gd name="T47" fmla="*/ 97 h 726"/>
              <a:gd name="T48" fmla="*/ 387 w 726"/>
              <a:gd name="T49" fmla="*/ 49 h 726"/>
              <a:gd name="T50" fmla="*/ 339 w 726"/>
              <a:gd name="T51" fmla="*/ 97 h 726"/>
              <a:gd name="T52" fmla="*/ 629 w 726"/>
              <a:gd name="T53" fmla="*/ 339 h 726"/>
              <a:gd name="T54" fmla="*/ 678 w 726"/>
              <a:gd name="T55" fmla="*/ 387 h 726"/>
              <a:gd name="T56" fmla="*/ 339 w 726"/>
              <a:gd name="T57" fmla="*/ 678 h 726"/>
              <a:gd name="T58" fmla="*/ 387 w 726"/>
              <a:gd name="T59" fmla="*/ 629 h 726"/>
              <a:gd name="T60" fmla="*/ 339 w 726"/>
              <a:gd name="T61" fmla="*/ 678 h 726"/>
              <a:gd name="T62" fmla="*/ 49 w 726"/>
              <a:gd name="T63" fmla="*/ 339 h 726"/>
              <a:gd name="T64" fmla="*/ 97 w 726"/>
              <a:gd name="T65" fmla="*/ 387 h 726"/>
              <a:gd name="T66" fmla="*/ 726 w 726"/>
              <a:gd name="T67" fmla="*/ 363 h 726"/>
              <a:gd name="T68" fmla="*/ 0 w 726"/>
              <a:gd name="T69" fmla="*/ 363 h 726"/>
              <a:gd name="T70" fmla="*/ 726 w 726"/>
              <a:gd name="T71" fmla="*/ 363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26" h="726">
                <a:moveTo>
                  <a:pt x="351" y="387"/>
                </a:moveTo>
                <a:lnTo>
                  <a:pt x="351" y="121"/>
                </a:lnTo>
                <a:lnTo>
                  <a:pt x="375" y="121"/>
                </a:lnTo>
                <a:lnTo>
                  <a:pt x="375" y="339"/>
                </a:lnTo>
                <a:lnTo>
                  <a:pt x="533" y="339"/>
                </a:lnTo>
                <a:lnTo>
                  <a:pt x="533" y="387"/>
                </a:lnTo>
                <a:lnTo>
                  <a:pt x="351" y="387"/>
                </a:lnTo>
                <a:close/>
                <a:moveTo>
                  <a:pt x="475" y="121"/>
                </a:moveTo>
                <a:lnTo>
                  <a:pt x="500" y="79"/>
                </a:lnTo>
                <a:lnTo>
                  <a:pt x="541" y="103"/>
                </a:lnTo>
                <a:lnTo>
                  <a:pt x="517" y="145"/>
                </a:lnTo>
                <a:lnTo>
                  <a:pt x="475" y="121"/>
                </a:lnTo>
                <a:close/>
                <a:moveTo>
                  <a:pt x="582" y="517"/>
                </a:moveTo>
                <a:lnTo>
                  <a:pt x="606" y="475"/>
                </a:lnTo>
                <a:lnTo>
                  <a:pt x="648" y="500"/>
                </a:lnTo>
                <a:lnTo>
                  <a:pt x="624" y="541"/>
                </a:lnTo>
                <a:lnTo>
                  <a:pt x="582" y="517"/>
                </a:lnTo>
                <a:close/>
                <a:moveTo>
                  <a:pt x="185" y="624"/>
                </a:moveTo>
                <a:lnTo>
                  <a:pt x="209" y="582"/>
                </a:lnTo>
                <a:lnTo>
                  <a:pt x="251" y="606"/>
                </a:lnTo>
                <a:lnTo>
                  <a:pt x="227" y="648"/>
                </a:lnTo>
                <a:lnTo>
                  <a:pt x="185" y="624"/>
                </a:lnTo>
                <a:close/>
                <a:moveTo>
                  <a:pt x="79" y="227"/>
                </a:moveTo>
                <a:lnTo>
                  <a:pt x="103" y="185"/>
                </a:lnTo>
                <a:lnTo>
                  <a:pt x="145" y="209"/>
                </a:lnTo>
                <a:lnTo>
                  <a:pt x="121" y="251"/>
                </a:lnTo>
                <a:lnTo>
                  <a:pt x="79" y="227"/>
                </a:lnTo>
                <a:close/>
                <a:moveTo>
                  <a:pt x="209" y="145"/>
                </a:moveTo>
                <a:lnTo>
                  <a:pt x="185" y="103"/>
                </a:lnTo>
                <a:lnTo>
                  <a:pt x="227" y="79"/>
                </a:lnTo>
                <a:lnTo>
                  <a:pt x="251" y="121"/>
                </a:lnTo>
                <a:lnTo>
                  <a:pt x="209" y="145"/>
                </a:lnTo>
                <a:close/>
                <a:moveTo>
                  <a:pt x="606" y="251"/>
                </a:moveTo>
                <a:lnTo>
                  <a:pt x="582" y="209"/>
                </a:lnTo>
                <a:lnTo>
                  <a:pt x="624" y="185"/>
                </a:lnTo>
                <a:lnTo>
                  <a:pt x="648" y="227"/>
                </a:lnTo>
                <a:lnTo>
                  <a:pt x="606" y="251"/>
                </a:lnTo>
                <a:close/>
                <a:moveTo>
                  <a:pt x="500" y="648"/>
                </a:moveTo>
                <a:lnTo>
                  <a:pt x="475" y="606"/>
                </a:lnTo>
                <a:lnTo>
                  <a:pt x="517" y="582"/>
                </a:lnTo>
                <a:lnTo>
                  <a:pt x="541" y="624"/>
                </a:lnTo>
                <a:lnTo>
                  <a:pt x="500" y="648"/>
                </a:lnTo>
                <a:close/>
                <a:moveTo>
                  <a:pt x="103" y="541"/>
                </a:moveTo>
                <a:lnTo>
                  <a:pt x="79" y="500"/>
                </a:lnTo>
                <a:lnTo>
                  <a:pt x="121" y="475"/>
                </a:lnTo>
                <a:lnTo>
                  <a:pt x="145" y="517"/>
                </a:lnTo>
                <a:lnTo>
                  <a:pt x="103" y="541"/>
                </a:lnTo>
                <a:close/>
                <a:moveTo>
                  <a:pt x="339" y="97"/>
                </a:moveTo>
                <a:lnTo>
                  <a:pt x="339" y="49"/>
                </a:lnTo>
                <a:lnTo>
                  <a:pt x="387" y="49"/>
                </a:lnTo>
                <a:lnTo>
                  <a:pt x="387" y="97"/>
                </a:lnTo>
                <a:lnTo>
                  <a:pt x="339" y="97"/>
                </a:lnTo>
                <a:close/>
                <a:moveTo>
                  <a:pt x="629" y="387"/>
                </a:moveTo>
                <a:lnTo>
                  <a:pt x="629" y="339"/>
                </a:lnTo>
                <a:lnTo>
                  <a:pt x="678" y="339"/>
                </a:lnTo>
                <a:lnTo>
                  <a:pt x="678" y="387"/>
                </a:lnTo>
                <a:lnTo>
                  <a:pt x="629" y="387"/>
                </a:lnTo>
                <a:close/>
                <a:moveTo>
                  <a:pt x="339" y="678"/>
                </a:moveTo>
                <a:lnTo>
                  <a:pt x="339" y="629"/>
                </a:lnTo>
                <a:lnTo>
                  <a:pt x="387" y="629"/>
                </a:lnTo>
                <a:lnTo>
                  <a:pt x="387" y="678"/>
                </a:lnTo>
                <a:lnTo>
                  <a:pt x="339" y="678"/>
                </a:lnTo>
                <a:close/>
                <a:moveTo>
                  <a:pt x="49" y="387"/>
                </a:moveTo>
                <a:lnTo>
                  <a:pt x="49" y="339"/>
                </a:lnTo>
                <a:lnTo>
                  <a:pt x="97" y="339"/>
                </a:lnTo>
                <a:lnTo>
                  <a:pt x="97" y="387"/>
                </a:lnTo>
                <a:lnTo>
                  <a:pt x="49" y="387"/>
                </a:lnTo>
                <a:close/>
                <a:moveTo>
                  <a:pt x="726" y="363"/>
                </a:moveTo>
                <a:cubicBezTo>
                  <a:pt x="726" y="163"/>
                  <a:pt x="564" y="0"/>
                  <a:pt x="363" y="0"/>
                </a:cubicBezTo>
                <a:cubicBezTo>
                  <a:pt x="163" y="0"/>
                  <a:pt x="0" y="163"/>
                  <a:pt x="0" y="363"/>
                </a:cubicBezTo>
                <a:cubicBezTo>
                  <a:pt x="0" y="564"/>
                  <a:pt x="163" y="726"/>
                  <a:pt x="363" y="726"/>
                </a:cubicBezTo>
                <a:cubicBezTo>
                  <a:pt x="564" y="726"/>
                  <a:pt x="726" y="564"/>
                  <a:pt x="726" y="363"/>
                </a:cubicBezTo>
                <a:close/>
              </a:path>
            </a:pathLst>
          </a:custGeom>
          <a:solidFill>
            <a:srgbClr val="C00000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625475" algn="ctr"/>
            <a:endParaRPr lang="ru-RU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03" name="Группа 102"/>
          <p:cNvGrpSpPr>
            <a:grpSpLocks noChangeAspect="1"/>
          </p:cNvGrpSpPr>
          <p:nvPr/>
        </p:nvGrpSpPr>
        <p:grpSpPr>
          <a:xfrm>
            <a:off x="7091107" y="2319754"/>
            <a:ext cx="539999" cy="540000"/>
            <a:chOff x="4813301" y="2144713"/>
            <a:chExt cx="1485900" cy="1487490"/>
          </a:xfrm>
          <a:solidFill>
            <a:srgbClr val="C00000"/>
          </a:solidFill>
        </p:grpSpPr>
        <p:sp>
          <p:nvSpPr>
            <p:cNvPr id="104" name="Rectangle 5"/>
            <p:cNvSpPr>
              <a:spLocks noChangeArrowheads="1"/>
            </p:cNvSpPr>
            <p:nvPr/>
          </p:nvSpPr>
          <p:spPr bwMode="auto">
            <a:xfrm>
              <a:off x="4813301" y="3557590"/>
              <a:ext cx="1485900" cy="74613"/>
            </a:xfrm>
            <a:prstGeom prst="rect">
              <a:avLst/>
            </a:prstGeom>
            <a:solidFill>
              <a:srgbClr val="C00000">
                <a:alpha val="8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625475" algn="ctr"/>
              <a:endParaRPr lang="ru-RU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05" name="Freeform 6"/>
            <p:cNvSpPr>
              <a:spLocks/>
            </p:cNvSpPr>
            <p:nvPr/>
          </p:nvSpPr>
          <p:spPr bwMode="auto">
            <a:xfrm>
              <a:off x="4813301" y="3321052"/>
              <a:ext cx="1485900" cy="207964"/>
            </a:xfrm>
            <a:custGeom>
              <a:avLst/>
              <a:gdLst>
                <a:gd name="T0" fmla="*/ 141 w 936"/>
                <a:gd name="T1" fmla="*/ 0 h 131"/>
                <a:gd name="T2" fmla="*/ 0 w 936"/>
                <a:gd name="T3" fmla="*/ 131 h 131"/>
                <a:gd name="T4" fmla="*/ 936 w 936"/>
                <a:gd name="T5" fmla="*/ 131 h 131"/>
                <a:gd name="T6" fmla="*/ 796 w 936"/>
                <a:gd name="T7" fmla="*/ 0 h 131"/>
                <a:gd name="T8" fmla="*/ 141 w 936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6" h="131">
                  <a:moveTo>
                    <a:pt x="141" y="0"/>
                  </a:moveTo>
                  <a:lnTo>
                    <a:pt x="0" y="131"/>
                  </a:lnTo>
                  <a:lnTo>
                    <a:pt x="936" y="131"/>
                  </a:lnTo>
                  <a:lnTo>
                    <a:pt x="796" y="0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C00000">
                <a:alpha val="8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625475" algn="ctr"/>
              <a:endParaRPr lang="ru-RU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06" name="Rectangle 7"/>
            <p:cNvSpPr>
              <a:spLocks noChangeArrowheads="1"/>
            </p:cNvSpPr>
            <p:nvPr/>
          </p:nvSpPr>
          <p:spPr bwMode="auto">
            <a:xfrm>
              <a:off x="5408613" y="3208338"/>
              <a:ext cx="296864" cy="85726"/>
            </a:xfrm>
            <a:prstGeom prst="rect">
              <a:avLst/>
            </a:prstGeom>
            <a:solidFill>
              <a:srgbClr val="C00000">
                <a:alpha val="8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625475" algn="ctr"/>
              <a:endParaRPr lang="ru-RU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07" name="Freeform 8"/>
            <p:cNvSpPr>
              <a:spLocks noEditPoints="1"/>
            </p:cNvSpPr>
            <p:nvPr/>
          </p:nvSpPr>
          <p:spPr bwMode="auto">
            <a:xfrm>
              <a:off x="4813301" y="2144713"/>
              <a:ext cx="1485900" cy="1042988"/>
            </a:xfrm>
            <a:custGeom>
              <a:avLst/>
              <a:gdLst>
                <a:gd name="T0" fmla="*/ 0 w 936"/>
                <a:gd name="T1" fmla="*/ 657 h 657"/>
                <a:gd name="T2" fmla="*/ 936 w 936"/>
                <a:gd name="T3" fmla="*/ 657 h 657"/>
                <a:gd name="T4" fmla="*/ 936 w 936"/>
                <a:gd name="T5" fmla="*/ 0 h 657"/>
                <a:gd name="T6" fmla="*/ 0 w 936"/>
                <a:gd name="T7" fmla="*/ 0 h 657"/>
                <a:gd name="T8" fmla="*/ 0 w 936"/>
                <a:gd name="T9" fmla="*/ 657 h 657"/>
                <a:gd name="T10" fmla="*/ 47 w 936"/>
                <a:gd name="T11" fmla="*/ 610 h 657"/>
                <a:gd name="T12" fmla="*/ 889 w 936"/>
                <a:gd name="T13" fmla="*/ 610 h 657"/>
                <a:gd name="T14" fmla="*/ 889 w 936"/>
                <a:gd name="T15" fmla="*/ 47 h 657"/>
                <a:gd name="T16" fmla="*/ 47 w 936"/>
                <a:gd name="T17" fmla="*/ 47 h 657"/>
                <a:gd name="T18" fmla="*/ 47 w 936"/>
                <a:gd name="T19" fmla="*/ 61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6" h="657">
                  <a:moveTo>
                    <a:pt x="0" y="657"/>
                  </a:moveTo>
                  <a:lnTo>
                    <a:pt x="936" y="657"/>
                  </a:lnTo>
                  <a:lnTo>
                    <a:pt x="936" y="0"/>
                  </a:lnTo>
                  <a:lnTo>
                    <a:pt x="0" y="0"/>
                  </a:lnTo>
                  <a:lnTo>
                    <a:pt x="0" y="657"/>
                  </a:lnTo>
                  <a:close/>
                  <a:moveTo>
                    <a:pt x="47" y="610"/>
                  </a:moveTo>
                  <a:lnTo>
                    <a:pt x="889" y="610"/>
                  </a:lnTo>
                  <a:lnTo>
                    <a:pt x="889" y="47"/>
                  </a:lnTo>
                  <a:lnTo>
                    <a:pt x="47" y="47"/>
                  </a:lnTo>
                  <a:lnTo>
                    <a:pt x="47" y="610"/>
                  </a:lnTo>
                  <a:close/>
                </a:path>
              </a:pathLst>
            </a:custGeom>
            <a:solidFill>
              <a:srgbClr val="C00000">
                <a:alpha val="8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625475" algn="ctr"/>
              <a:endParaRPr lang="ru-RU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01" name="Freeform 13"/>
          <p:cNvSpPr>
            <a:spLocks noChangeAspect="1" noEditPoints="1"/>
          </p:cNvSpPr>
          <p:nvPr/>
        </p:nvSpPr>
        <p:spPr bwMode="auto">
          <a:xfrm>
            <a:off x="7123315" y="6167082"/>
            <a:ext cx="475583" cy="540000"/>
          </a:xfrm>
          <a:custGeom>
            <a:avLst/>
            <a:gdLst>
              <a:gd name="T0" fmla="*/ 47 w 347"/>
              <a:gd name="T1" fmla="*/ 278 h 394"/>
              <a:gd name="T2" fmla="*/ 139 w 347"/>
              <a:gd name="T3" fmla="*/ 278 h 394"/>
              <a:gd name="T4" fmla="*/ 139 w 347"/>
              <a:gd name="T5" fmla="*/ 348 h 394"/>
              <a:gd name="T6" fmla="*/ 139 w 347"/>
              <a:gd name="T7" fmla="*/ 348 h 394"/>
              <a:gd name="T8" fmla="*/ 139 w 347"/>
              <a:gd name="T9" fmla="*/ 278 h 394"/>
              <a:gd name="T10" fmla="*/ 81 w 347"/>
              <a:gd name="T11" fmla="*/ 301 h 394"/>
              <a:gd name="T12" fmla="*/ 116 w 347"/>
              <a:gd name="T13" fmla="*/ 289 h 394"/>
              <a:gd name="T14" fmla="*/ 128 w 347"/>
              <a:gd name="T15" fmla="*/ 324 h 394"/>
              <a:gd name="T16" fmla="*/ 93 w 347"/>
              <a:gd name="T17" fmla="*/ 336 h 394"/>
              <a:gd name="T18" fmla="*/ 139 w 347"/>
              <a:gd name="T19" fmla="*/ 185 h 394"/>
              <a:gd name="T20" fmla="*/ 163 w 347"/>
              <a:gd name="T21" fmla="*/ 185 h 394"/>
              <a:gd name="T22" fmla="*/ 70 w 347"/>
              <a:gd name="T23" fmla="*/ 185 h 394"/>
              <a:gd name="T24" fmla="*/ 70 w 347"/>
              <a:gd name="T25" fmla="*/ 255 h 394"/>
              <a:gd name="T26" fmla="*/ 70 w 347"/>
              <a:gd name="T27" fmla="*/ 255 h 394"/>
              <a:gd name="T28" fmla="*/ 97 w 347"/>
              <a:gd name="T29" fmla="*/ 212 h 394"/>
              <a:gd name="T30" fmla="*/ 112 w 347"/>
              <a:gd name="T31" fmla="*/ 212 h 394"/>
              <a:gd name="T32" fmla="*/ 112 w 347"/>
              <a:gd name="T33" fmla="*/ 228 h 394"/>
              <a:gd name="T34" fmla="*/ 97 w 347"/>
              <a:gd name="T35" fmla="*/ 228 h 394"/>
              <a:gd name="T36" fmla="*/ 97 w 347"/>
              <a:gd name="T37" fmla="*/ 212 h 394"/>
              <a:gd name="T38" fmla="*/ 300 w 347"/>
              <a:gd name="T39" fmla="*/ 255 h 394"/>
              <a:gd name="T40" fmla="*/ 276 w 347"/>
              <a:gd name="T41" fmla="*/ 185 h 394"/>
              <a:gd name="T42" fmla="*/ 276 w 347"/>
              <a:gd name="T43" fmla="*/ 255 h 394"/>
              <a:gd name="T44" fmla="*/ 218 w 347"/>
              <a:gd name="T45" fmla="*/ 201 h 394"/>
              <a:gd name="T46" fmla="*/ 218 w 347"/>
              <a:gd name="T47" fmla="*/ 216 h 394"/>
              <a:gd name="T48" fmla="*/ 264 w 347"/>
              <a:gd name="T49" fmla="*/ 224 h 394"/>
              <a:gd name="T50" fmla="*/ 209 w 347"/>
              <a:gd name="T51" fmla="*/ 348 h 394"/>
              <a:gd name="T52" fmla="*/ 209 w 347"/>
              <a:gd name="T53" fmla="*/ 278 h 394"/>
              <a:gd name="T54" fmla="*/ 209 w 347"/>
              <a:gd name="T55" fmla="*/ 278 h 394"/>
              <a:gd name="T56" fmla="*/ 209 w 347"/>
              <a:gd name="T57" fmla="*/ 348 h 394"/>
              <a:gd name="T58" fmla="*/ 266 w 347"/>
              <a:gd name="T59" fmla="*/ 304 h 394"/>
              <a:gd name="T60" fmla="*/ 116 w 347"/>
              <a:gd name="T61" fmla="*/ 23 h 394"/>
              <a:gd name="T62" fmla="*/ 116 w 347"/>
              <a:gd name="T63" fmla="*/ 23 h 394"/>
              <a:gd name="T64" fmla="*/ 116 w 347"/>
              <a:gd name="T65" fmla="*/ 162 h 394"/>
              <a:gd name="T66" fmla="*/ 116 w 347"/>
              <a:gd name="T67" fmla="*/ 162 h 394"/>
              <a:gd name="T68" fmla="*/ 23 w 347"/>
              <a:gd name="T69" fmla="*/ 370 h 394"/>
              <a:gd name="T70" fmla="*/ 11 w 347"/>
              <a:gd name="T71" fmla="*/ 394 h 394"/>
              <a:gd name="T72" fmla="*/ 1 w 347"/>
              <a:gd name="T73" fmla="*/ 0 h 394"/>
              <a:gd name="T74" fmla="*/ 0 w 347"/>
              <a:gd name="T75" fmla="*/ 394 h 394"/>
              <a:gd name="T76" fmla="*/ 174 w 347"/>
              <a:gd name="T77" fmla="*/ 121 h 394"/>
              <a:gd name="T78" fmla="*/ 211 w 347"/>
              <a:gd name="T79" fmla="*/ 68 h 394"/>
              <a:gd name="T80" fmla="*/ 228 w 347"/>
              <a:gd name="T81" fmla="*/ 50 h 394"/>
              <a:gd name="T82" fmla="*/ 191 w 347"/>
              <a:gd name="T83" fmla="*/ 121 h 394"/>
              <a:gd name="T84" fmla="*/ 174 w 347"/>
              <a:gd name="T85" fmla="*/ 139 h 394"/>
              <a:gd name="T86" fmla="*/ 282 w 347"/>
              <a:gd name="T87" fmla="*/ 103 h 394"/>
              <a:gd name="T88" fmla="*/ 282 w 347"/>
              <a:gd name="T89" fmla="*/ 85 h 394"/>
              <a:gd name="T90" fmla="*/ 246 w 347"/>
              <a:gd name="T91" fmla="*/ 50 h 394"/>
              <a:gd name="T92" fmla="*/ 300 w 347"/>
              <a:gd name="T93" fmla="*/ 103 h 394"/>
              <a:gd name="T94" fmla="*/ 245 w 347"/>
              <a:gd name="T95" fmla="*/ 121 h 394"/>
              <a:gd name="T96" fmla="*/ 156 w 347"/>
              <a:gd name="T97" fmla="*/ 50 h 394"/>
              <a:gd name="T98" fmla="*/ 138 w 347"/>
              <a:gd name="T99" fmla="*/ 50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47" h="394">
                <a:moveTo>
                  <a:pt x="70" y="348"/>
                </a:moveTo>
                <a:lnTo>
                  <a:pt x="70" y="278"/>
                </a:lnTo>
                <a:lnTo>
                  <a:pt x="47" y="278"/>
                </a:lnTo>
                <a:lnTo>
                  <a:pt x="47" y="348"/>
                </a:lnTo>
                <a:lnTo>
                  <a:pt x="70" y="348"/>
                </a:lnTo>
                <a:close/>
                <a:moveTo>
                  <a:pt x="139" y="278"/>
                </a:moveTo>
                <a:lnTo>
                  <a:pt x="70" y="278"/>
                </a:lnTo>
                <a:lnTo>
                  <a:pt x="70" y="348"/>
                </a:lnTo>
                <a:lnTo>
                  <a:pt x="139" y="348"/>
                </a:lnTo>
                <a:lnTo>
                  <a:pt x="139" y="278"/>
                </a:lnTo>
                <a:close/>
                <a:moveTo>
                  <a:pt x="139" y="278"/>
                </a:moveTo>
                <a:lnTo>
                  <a:pt x="139" y="348"/>
                </a:lnTo>
                <a:lnTo>
                  <a:pt x="163" y="348"/>
                </a:lnTo>
                <a:lnTo>
                  <a:pt x="163" y="278"/>
                </a:lnTo>
                <a:lnTo>
                  <a:pt x="139" y="278"/>
                </a:lnTo>
                <a:lnTo>
                  <a:pt x="139" y="278"/>
                </a:lnTo>
                <a:close/>
                <a:moveTo>
                  <a:pt x="93" y="313"/>
                </a:moveTo>
                <a:lnTo>
                  <a:pt x="81" y="301"/>
                </a:lnTo>
                <a:lnTo>
                  <a:pt x="93" y="289"/>
                </a:lnTo>
                <a:lnTo>
                  <a:pt x="105" y="301"/>
                </a:lnTo>
                <a:lnTo>
                  <a:pt x="116" y="289"/>
                </a:lnTo>
                <a:lnTo>
                  <a:pt x="128" y="301"/>
                </a:lnTo>
                <a:lnTo>
                  <a:pt x="116" y="313"/>
                </a:lnTo>
                <a:lnTo>
                  <a:pt x="128" y="324"/>
                </a:lnTo>
                <a:lnTo>
                  <a:pt x="116" y="336"/>
                </a:lnTo>
                <a:lnTo>
                  <a:pt x="105" y="324"/>
                </a:lnTo>
                <a:lnTo>
                  <a:pt x="93" y="336"/>
                </a:lnTo>
                <a:lnTo>
                  <a:pt x="81" y="324"/>
                </a:lnTo>
                <a:lnTo>
                  <a:pt x="93" y="313"/>
                </a:lnTo>
                <a:close/>
                <a:moveTo>
                  <a:pt x="139" y="185"/>
                </a:moveTo>
                <a:lnTo>
                  <a:pt x="139" y="255"/>
                </a:lnTo>
                <a:lnTo>
                  <a:pt x="163" y="255"/>
                </a:lnTo>
                <a:lnTo>
                  <a:pt x="163" y="185"/>
                </a:lnTo>
                <a:lnTo>
                  <a:pt x="139" y="185"/>
                </a:lnTo>
                <a:close/>
                <a:moveTo>
                  <a:pt x="70" y="255"/>
                </a:moveTo>
                <a:lnTo>
                  <a:pt x="70" y="185"/>
                </a:lnTo>
                <a:lnTo>
                  <a:pt x="47" y="185"/>
                </a:lnTo>
                <a:lnTo>
                  <a:pt x="47" y="255"/>
                </a:lnTo>
                <a:lnTo>
                  <a:pt x="70" y="255"/>
                </a:lnTo>
                <a:close/>
                <a:moveTo>
                  <a:pt x="139" y="185"/>
                </a:moveTo>
                <a:lnTo>
                  <a:pt x="70" y="185"/>
                </a:lnTo>
                <a:lnTo>
                  <a:pt x="70" y="255"/>
                </a:lnTo>
                <a:lnTo>
                  <a:pt x="139" y="255"/>
                </a:lnTo>
                <a:lnTo>
                  <a:pt x="139" y="185"/>
                </a:lnTo>
                <a:close/>
                <a:moveTo>
                  <a:pt x="97" y="212"/>
                </a:moveTo>
                <a:lnTo>
                  <a:pt x="97" y="197"/>
                </a:lnTo>
                <a:lnTo>
                  <a:pt x="112" y="197"/>
                </a:lnTo>
                <a:lnTo>
                  <a:pt x="112" y="212"/>
                </a:lnTo>
                <a:lnTo>
                  <a:pt x="128" y="212"/>
                </a:lnTo>
                <a:lnTo>
                  <a:pt x="128" y="228"/>
                </a:lnTo>
                <a:lnTo>
                  <a:pt x="112" y="228"/>
                </a:lnTo>
                <a:lnTo>
                  <a:pt x="112" y="243"/>
                </a:lnTo>
                <a:lnTo>
                  <a:pt x="97" y="243"/>
                </a:lnTo>
                <a:lnTo>
                  <a:pt x="97" y="228"/>
                </a:lnTo>
                <a:lnTo>
                  <a:pt x="81" y="228"/>
                </a:lnTo>
                <a:lnTo>
                  <a:pt x="81" y="212"/>
                </a:lnTo>
                <a:lnTo>
                  <a:pt x="97" y="212"/>
                </a:lnTo>
                <a:close/>
                <a:moveTo>
                  <a:pt x="276" y="185"/>
                </a:moveTo>
                <a:lnTo>
                  <a:pt x="276" y="255"/>
                </a:lnTo>
                <a:lnTo>
                  <a:pt x="300" y="255"/>
                </a:lnTo>
                <a:lnTo>
                  <a:pt x="300" y="185"/>
                </a:lnTo>
                <a:lnTo>
                  <a:pt x="276" y="185"/>
                </a:lnTo>
                <a:close/>
                <a:moveTo>
                  <a:pt x="276" y="185"/>
                </a:moveTo>
                <a:lnTo>
                  <a:pt x="184" y="185"/>
                </a:lnTo>
                <a:lnTo>
                  <a:pt x="184" y="255"/>
                </a:lnTo>
                <a:lnTo>
                  <a:pt x="276" y="255"/>
                </a:lnTo>
                <a:lnTo>
                  <a:pt x="276" y="185"/>
                </a:lnTo>
                <a:close/>
                <a:moveTo>
                  <a:pt x="218" y="216"/>
                </a:moveTo>
                <a:lnTo>
                  <a:pt x="218" y="201"/>
                </a:lnTo>
                <a:lnTo>
                  <a:pt x="264" y="201"/>
                </a:lnTo>
                <a:lnTo>
                  <a:pt x="264" y="216"/>
                </a:lnTo>
                <a:lnTo>
                  <a:pt x="218" y="216"/>
                </a:lnTo>
                <a:close/>
                <a:moveTo>
                  <a:pt x="218" y="239"/>
                </a:moveTo>
                <a:lnTo>
                  <a:pt x="218" y="224"/>
                </a:lnTo>
                <a:lnTo>
                  <a:pt x="264" y="224"/>
                </a:lnTo>
                <a:lnTo>
                  <a:pt x="264" y="239"/>
                </a:lnTo>
                <a:lnTo>
                  <a:pt x="218" y="239"/>
                </a:lnTo>
                <a:close/>
                <a:moveTo>
                  <a:pt x="209" y="348"/>
                </a:moveTo>
                <a:lnTo>
                  <a:pt x="300" y="348"/>
                </a:lnTo>
                <a:lnTo>
                  <a:pt x="300" y="278"/>
                </a:lnTo>
                <a:lnTo>
                  <a:pt x="209" y="278"/>
                </a:lnTo>
                <a:lnTo>
                  <a:pt x="209" y="348"/>
                </a:lnTo>
                <a:close/>
                <a:moveTo>
                  <a:pt x="209" y="348"/>
                </a:moveTo>
                <a:lnTo>
                  <a:pt x="209" y="278"/>
                </a:lnTo>
                <a:lnTo>
                  <a:pt x="184" y="278"/>
                </a:lnTo>
                <a:lnTo>
                  <a:pt x="184" y="348"/>
                </a:lnTo>
                <a:lnTo>
                  <a:pt x="209" y="348"/>
                </a:lnTo>
                <a:close/>
                <a:moveTo>
                  <a:pt x="220" y="321"/>
                </a:moveTo>
                <a:lnTo>
                  <a:pt x="220" y="304"/>
                </a:lnTo>
                <a:lnTo>
                  <a:pt x="266" y="304"/>
                </a:lnTo>
                <a:lnTo>
                  <a:pt x="266" y="321"/>
                </a:lnTo>
                <a:lnTo>
                  <a:pt x="220" y="321"/>
                </a:lnTo>
                <a:close/>
                <a:moveTo>
                  <a:pt x="116" y="23"/>
                </a:moveTo>
                <a:lnTo>
                  <a:pt x="23" y="23"/>
                </a:lnTo>
                <a:lnTo>
                  <a:pt x="116" y="23"/>
                </a:lnTo>
                <a:close/>
                <a:moveTo>
                  <a:pt x="116" y="23"/>
                </a:moveTo>
                <a:lnTo>
                  <a:pt x="324" y="23"/>
                </a:lnTo>
                <a:lnTo>
                  <a:pt x="116" y="23"/>
                </a:lnTo>
                <a:close/>
                <a:moveTo>
                  <a:pt x="116" y="162"/>
                </a:moveTo>
                <a:lnTo>
                  <a:pt x="116" y="23"/>
                </a:lnTo>
                <a:lnTo>
                  <a:pt x="116" y="162"/>
                </a:lnTo>
                <a:close/>
                <a:moveTo>
                  <a:pt x="116" y="162"/>
                </a:moveTo>
                <a:lnTo>
                  <a:pt x="324" y="162"/>
                </a:lnTo>
                <a:lnTo>
                  <a:pt x="324" y="370"/>
                </a:lnTo>
                <a:lnTo>
                  <a:pt x="23" y="370"/>
                </a:lnTo>
                <a:lnTo>
                  <a:pt x="23" y="162"/>
                </a:lnTo>
                <a:lnTo>
                  <a:pt x="116" y="162"/>
                </a:lnTo>
                <a:close/>
                <a:moveTo>
                  <a:pt x="11" y="394"/>
                </a:moveTo>
                <a:lnTo>
                  <a:pt x="347" y="394"/>
                </a:lnTo>
                <a:lnTo>
                  <a:pt x="347" y="0"/>
                </a:lnTo>
                <a:lnTo>
                  <a:pt x="1" y="0"/>
                </a:lnTo>
                <a:lnTo>
                  <a:pt x="1" y="23"/>
                </a:lnTo>
                <a:lnTo>
                  <a:pt x="0" y="23"/>
                </a:lnTo>
                <a:lnTo>
                  <a:pt x="0" y="394"/>
                </a:lnTo>
                <a:lnTo>
                  <a:pt x="11" y="394"/>
                </a:lnTo>
                <a:lnTo>
                  <a:pt x="11" y="394"/>
                </a:lnTo>
                <a:close/>
                <a:moveTo>
                  <a:pt x="174" y="121"/>
                </a:moveTo>
                <a:lnTo>
                  <a:pt x="174" y="85"/>
                </a:lnTo>
                <a:lnTo>
                  <a:pt x="211" y="85"/>
                </a:lnTo>
                <a:lnTo>
                  <a:pt x="211" y="68"/>
                </a:lnTo>
                <a:lnTo>
                  <a:pt x="175" y="68"/>
                </a:lnTo>
                <a:lnTo>
                  <a:pt x="175" y="50"/>
                </a:lnTo>
                <a:lnTo>
                  <a:pt x="228" y="50"/>
                </a:lnTo>
                <a:lnTo>
                  <a:pt x="228" y="103"/>
                </a:lnTo>
                <a:lnTo>
                  <a:pt x="191" y="103"/>
                </a:lnTo>
                <a:lnTo>
                  <a:pt x="191" y="121"/>
                </a:lnTo>
                <a:lnTo>
                  <a:pt x="227" y="121"/>
                </a:lnTo>
                <a:lnTo>
                  <a:pt x="227" y="139"/>
                </a:lnTo>
                <a:lnTo>
                  <a:pt x="174" y="139"/>
                </a:lnTo>
                <a:lnTo>
                  <a:pt x="174" y="121"/>
                </a:lnTo>
                <a:close/>
                <a:moveTo>
                  <a:pt x="282" y="121"/>
                </a:moveTo>
                <a:lnTo>
                  <a:pt x="282" y="103"/>
                </a:lnTo>
                <a:lnTo>
                  <a:pt x="245" y="103"/>
                </a:lnTo>
                <a:lnTo>
                  <a:pt x="245" y="85"/>
                </a:lnTo>
                <a:lnTo>
                  <a:pt x="282" y="85"/>
                </a:lnTo>
                <a:lnTo>
                  <a:pt x="282" y="68"/>
                </a:lnTo>
                <a:lnTo>
                  <a:pt x="246" y="68"/>
                </a:lnTo>
                <a:lnTo>
                  <a:pt x="246" y="50"/>
                </a:lnTo>
                <a:lnTo>
                  <a:pt x="300" y="50"/>
                </a:lnTo>
                <a:lnTo>
                  <a:pt x="300" y="103"/>
                </a:lnTo>
                <a:lnTo>
                  <a:pt x="300" y="103"/>
                </a:lnTo>
                <a:lnTo>
                  <a:pt x="300" y="139"/>
                </a:lnTo>
                <a:lnTo>
                  <a:pt x="245" y="139"/>
                </a:lnTo>
                <a:lnTo>
                  <a:pt x="245" y="121"/>
                </a:lnTo>
                <a:lnTo>
                  <a:pt x="282" y="121"/>
                </a:lnTo>
                <a:close/>
                <a:moveTo>
                  <a:pt x="138" y="50"/>
                </a:moveTo>
                <a:lnTo>
                  <a:pt x="156" y="50"/>
                </a:lnTo>
                <a:lnTo>
                  <a:pt x="156" y="139"/>
                </a:lnTo>
                <a:lnTo>
                  <a:pt x="138" y="139"/>
                </a:lnTo>
                <a:lnTo>
                  <a:pt x="138" y="50"/>
                </a:lnTo>
                <a:close/>
              </a:path>
            </a:pathLst>
          </a:custGeom>
          <a:solidFill>
            <a:srgbClr val="C00000">
              <a:alpha val="8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625475" algn="ctr"/>
            <a:endParaRPr lang="ru-RU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0" name="Freeform 17"/>
          <p:cNvSpPr>
            <a:spLocks noChangeAspect="1" noEditPoints="1"/>
          </p:cNvSpPr>
          <p:nvPr/>
        </p:nvSpPr>
        <p:spPr bwMode="auto">
          <a:xfrm>
            <a:off x="7091106" y="4741598"/>
            <a:ext cx="540000" cy="540000"/>
          </a:xfrm>
          <a:custGeom>
            <a:avLst/>
            <a:gdLst>
              <a:gd name="T0" fmla="*/ 164 w 234"/>
              <a:gd name="T1" fmla="*/ 234 h 234"/>
              <a:gd name="T2" fmla="*/ 234 w 234"/>
              <a:gd name="T3" fmla="*/ 234 h 234"/>
              <a:gd name="T4" fmla="*/ 234 w 234"/>
              <a:gd name="T5" fmla="*/ 90 h 234"/>
              <a:gd name="T6" fmla="*/ 164 w 234"/>
              <a:gd name="T7" fmla="*/ 90 h 234"/>
              <a:gd name="T8" fmla="*/ 164 w 234"/>
              <a:gd name="T9" fmla="*/ 234 h 234"/>
              <a:gd name="T10" fmla="*/ 82 w 234"/>
              <a:gd name="T11" fmla="*/ 234 h 234"/>
              <a:gd name="T12" fmla="*/ 152 w 234"/>
              <a:gd name="T13" fmla="*/ 234 h 234"/>
              <a:gd name="T14" fmla="*/ 152 w 234"/>
              <a:gd name="T15" fmla="*/ 112 h 234"/>
              <a:gd name="T16" fmla="*/ 82 w 234"/>
              <a:gd name="T17" fmla="*/ 112 h 234"/>
              <a:gd name="T18" fmla="*/ 82 w 234"/>
              <a:gd name="T19" fmla="*/ 234 h 234"/>
              <a:gd name="T20" fmla="*/ 0 w 234"/>
              <a:gd name="T21" fmla="*/ 234 h 234"/>
              <a:gd name="T22" fmla="*/ 70 w 234"/>
              <a:gd name="T23" fmla="*/ 234 h 234"/>
              <a:gd name="T24" fmla="*/ 70 w 234"/>
              <a:gd name="T25" fmla="*/ 134 h 234"/>
              <a:gd name="T26" fmla="*/ 0 w 234"/>
              <a:gd name="T27" fmla="*/ 134 h 234"/>
              <a:gd name="T28" fmla="*/ 0 w 234"/>
              <a:gd name="T29" fmla="*/ 234 h 234"/>
              <a:gd name="T30" fmla="*/ 234 w 234"/>
              <a:gd name="T31" fmla="*/ 29 h 234"/>
              <a:gd name="T32" fmla="*/ 234 w 234"/>
              <a:gd name="T33" fmla="*/ 0 h 234"/>
              <a:gd name="T34" fmla="*/ 205 w 234"/>
              <a:gd name="T35" fmla="*/ 0 h 234"/>
              <a:gd name="T36" fmla="*/ 205 w 234"/>
              <a:gd name="T37" fmla="*/ 11 h 234"/>
              <a:gd name="T38" fmla="*/ 213 w 234"/>
              <a:gd name="T39" fmla="*/ 11 h 234"/>
              <a:gd name="T40" fmla="*/ 155 w 234"/>
              <a:gd name="T41" fmla="*/ 69 h 234"/>
              <a:gd name="T42" fmla="*/ 128 w 234"/>
              <a:gd name="T43" fmla="*/ 42 h 234"/>
              <a:gd name="T44" fmla="*/ 89 w 234"/>
              <a:gd name="T45" fmla="*/ 82 h 234"/>
              <a:gd name="T46" fmla="*/ 62 w 234"/>
              <a:gd name="T47" fmla="*/ 55 h 234"/>
              <a:gd name="T48" fmla="*/ 0 w 234"/>
              <a:gd name="T49" fmla="*/ 117 h 234"/>
              <a:gd name="T50" fmla="*/ 11 w 234"/>
              <a:gd name="T51" fmla="*/ 127 h 234"/>
              <a:gd name="T52" fmla="*/ 62 w 234"/>
              <a:gd name="T53" fmla="*/ 76 h 234"/>
              <a:gd name="T54" fmla="*/ 89 w 234"/>
              <a:gd name="T55" fmla="*/ 102 h 234"/>
              <a:gd name="T56" fmla="*/ 128 w 234"/>
              <a:gd name="T57" fmla="*/ 63 h 234"/>
              <a:gd name="T58" fmla="*/ 155 w 234"/>
              <a:gd name="T59" fmla="*/ 89 h 234"/>
              <a:gd name="T60" fmla="*/ 223 w 234"/>
              <a:gd name="T61" fmla="*/ 21 h 234"/>
              <a:gd name="T62" fmla="*/ 223 w 234"/>
              <a:gd name="T63" fmla="*/ 29 h 234"/>
              <a:gd name="T64" fmla="*/ 234 w 234"/>
              <a:gd name="T65" fmla="*/ 2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34" h="234">
                <a:moveTo>
                  <a:pt x="164" y="234"/>
                </a:moveTo>
                <a:lnTo>
                  <a:pt x="234" y="234"/>
                </a:lnTo>
                <a:lnTo>
                  <a:pt x="234" y="90"/>
                </a:lnTo>
                <a:lnTo>
                  <a:pt x="164" y="90"/>
                </a:lnTo>
                <a:lnTo>
                  <a:pt x="164" y="234"/>
                </a:lnTo>
                <a:close/>
                <a:moveTo>
                  <a:pt x="82" y="234"/>
                </a:moveTo>
                <a:lnTo>
                  <a:pt x="152" y="234"/>
                </a:lnTo>
                <a:lnTo>
                  <a:pt x="152" y="112"/>
                </a:lnTo>
                <a:lnTo>
                  <a:pt x="82" y="112"/>
                </a:lnTo>
                <a:lnTo>
                  <a:pt x="82" y="234"/>
                </a:lnTo>
                <a:close/>
                <a:moveTo>
                  <a:pt x="0" y="234"/>
                </a:moveTo>
                <a:lnTo>
                  <a:pt x="70" y="234"/>
                </a:lnTo>
                <a:lnTo>
                  <a:pt x="70" y="134"/>
                </a:lnTo>
                <a:lnTo>
                  <a:pt x="0" y="134"/>
                </a:lnTo>
                <a:lnTo>
                  <a:pt x="0" y="234"/>
                </a:lnTo>
                <a:close/>
                <a:moveTo>
                  <a:pt x="234" y="29"/>
                </a:moveTo>
                <a:lnTo>
                  <a:pt x="234" y="0"/>
                </a:lnTo>
                <a:lnTo>
                  <a:pt x="205" y="0"/>
                </a:lnTo>
                <a:lnTo>
                  <a:pt x="205" y="11"/>
                </a:lnTo>
                <a:lnTo>
                  <a:pt x="213" y="11"/>
                </a:lnTo>
                <a:lnTo>
                  <a:pt x="155" y="69"/>
                </a:lnTo>
                <a:lnTo>
                  <a:pt x="128" y="42"/>
                </a:lnTo>
                <a:lnTo>
                  <a:pt x="89" y="82"/>
                </a:lnTo>
                <a:lnTo>
                  <a:pt x="62" y="55"/>
                </a:lnTo>
                <a:lnTo>
                  <a:pt x="0" y="117"/>
                </a:lnTo>
                <a:lnTo>
                  <a:pt x="11" y="127"/>
                </a:lnTo>
                <a:lnTo>
                  <a:pt x="62" y="76"/>
                </a:lnTo>
                <a:lnTo>
                  <a:pt x="89" y="102"/>
                </a:lnTo>
                <a:lnTo>
                  <a:pt x="128" y="63"/>
                </a:lnTo>
                <a:lnTo>
                  <a:pt x="155" y="89"/>
                </a:lnTo>
                <a:lnTo>
                  <a:pt x="223" y="21"/>
                </a:lnTo>
                <a:lnTo>
                  <a:pt x="223" y="29"/>
                </a:lnTo>
                <a:lnTo>
                  <a:pt x="234" y="29"/>
                </a:lnTo>
                <a:close/>
              </a:path>
            </a:pathLst>
          </a:custGeom>
          <a:solidFill>
            <a:srgbClr val="C00000">
              <a:alpha val="8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625475" algn="ctr"/>
            <a:endParaRPr lang="ru-RU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16" name="Рисунок 1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4060" y="1245222"/>
            <a:ext cx="538612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1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reeform 17"/>
          <p:cNvSpPr>
            <a:spLocks/>
          </p:cNvSpPr>
          <p:nvPr/>
        </p:nvSpPr>
        <p:spPr bwMode="auto">
          <a:xfrm>
            <a:off x="1046163" y="-14436"/>
            <a:ext cx="11145838" cy="6872436"/>
          </a:xfrm>
          <a:custGeom>
            <a:avLst/>
            <a:gdLst>
              <a:gd name="T0" fmla="*/ 0 w 7021"/>
              <a:gd name="T1" fmla="*/ 4301 h 4301"/>
              <a:gd name="T2" fmla="*/ 7021 w 7021"/>
              <a:gd name="T3" fmla="*/ 4301 h 4301"/>
              <a:gd name="T4" fmla="*/ 7021 w 7021"/>
              <a:gd name="T5" fmla="*/ 0 h 4301"/>
              <a:gd name="T6" fmla="*/ 536 w 7021"/>
              <a:gd name="T7" fmla="*/ 0 h 4301"/>
              <a:gd name="T8" fmla="*/ 0 w 7021"/>
              <a:gd name="T9" fmla="*/ 659 h 4301"/>
              <a:gd name="T10" fmla="*/ 0 w 7021"/>
              <a:gd name="T11" fmla="*/ 4301 h 4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21" h="4301">
                <a:moveTo>
                  <a:pt x="0" y="4301"/>
                </a:moveTo>
                <a:lnTo>
                  <a:pt x="7021" y="4301"/>
                </a:lnTo>
                <a:lnTo>
                  <a:pt x="7021" y="0"/>
                </a:lnTo>
                <a:lnTo>
                  <a:pt x="536" y="0"/>
                </a:lnTo>
                <a:lnTo>
                  <a:pt x="0" y="659"/>
                </a:lnTo>
                <a:lnTo>
                  <a:pt x="0" y="4301"/>
                </a:lnTo>
                <a:close/>
              </a:path>
            </a:pathLst>
          </a:custGeom>
          <a:solidFill>
            <a:srgbClr val="FFFFFF">
              <a:alpha val="85098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auto">
          <a:xfrm>
            <a:off x="1038225" y="257027"/>
            <a:ext cx="9891713" cy="901700"/>
          </a:xfrm>
          <a:custGeom>
            <a:avLst/>
            <a:gdLst>
              <a:gd name="T0" fmla="*/ 0 w 6231"/>
              <a:gd name="T1" fmla="*/ 568 h 568"/>
              <a:gd name="T2" fmla="*/ 5803 w 6231"/>
              <a:gd name="T3" fmla="*/ 568 h 568"/>
              <a:gd name="T4" fmla="*/ 6231 w 6231"/>
              <a:gd name="T5" fmla="*/ 0 h 568"/>
              <a:gd name="T6" fmla="*/ 428 w 6231"/>
              <a:gd name="T7" fmla="*/ 0 h 568"/>
              <a:gd name="T8" fmla="*/ 0 w 6231"/>
              <a:gd name="T9" fmla="*/ 568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31" h="568">
                <a:moveTo>
                  <a:pt x="0" y="568"/>
                </a:moveTo>
                <a:lnTo>
                  <a:pt x="5803" y="568"/>
                </a:lnTo>
                <a:lnTo>
                  <a:pt x="6231" y="0"/>
                </a:lnTo>
                <a:lnTo>
                  <a:pt x="428" y="0"/>
                </a:lnTo>
                <a:lnTo>
                  <a:pt x="0" y="568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shade val="30000"/>
                  <a:satMod val="115000"/>
                  <a:alpha val="90000"/>
                </a:srgbClr>
              </a:gs>
              <a:gs pos="17000">
                <a:srgbClr val="C00000">
                  <a:shade val="67500"/>
                  <a:satMod val="115000"/>
                  <a:alpha val="90000"/>
                </a:srgbClr>
              </a:gs>
              <a:gs pos="100000">
                <a:srgbClr val="C00000">
                  <a:shade val="100000"/>
                  <a:satMod val="115000"/>
                  <a:alpha val="8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Freeform 19"/>
          <p:cNvSpPr>
            <a:spLocks noEditPoints="1"/>
          </p:cNvSpPr>
          <p:nvPr/>
        </p:nvSpPr>
        <p:spPr bwMode="auto">
          <a:xfrm>
            <a:off x="10167938" y="-1736"/>
            <a:ext cx="2024063" cy="901700"/>
          </a:xfrm>
          <a:custGeom>
            <a:avLst/>
            <a:gdLst>
              <a:gd name="T0" fmla="*/ 1152 w 1275"/>
              <a:gd name="T1" fmla="*/ 162 h 568"/>
              <a:gd name="T2" fmla="*/ 1275 w 1275"/>
              <a:gd name="T3" fmla="*/ 0 h 568"/>
              <a:gd name="T4" fmla="*/ 750 w 1275"/>
              <a:gd name="T5" fmla="*/ 0 h 568"/>
              <a:gd name="T6" fmla="*/ 627 w 1275"/>
              <a:gd name="T7" fmla="*/ 162 h 568"/>
              <a:gd name="T8" fmla="*/ 1152 w 1275"/>
              <a:gd name="T9" fmla="*/ 162 h 568"/>
              <a:gd name="T10" fmla="*/ 968 w 1275"/>
              <a:gd name="T11" fmla="*/ 406 h 568"/>
              <a:gd name="T12" fmla="*/ 1091 w 1275"/>
              <a:gd name="T13" fmla="*/ 244 h 568"/>
              <a:gd name="T14" fmla="*/ 566 w 1275"/>
              <a:gd name="T15" fmla="*/ 244 h 568"/>
              <a:gd name="T16" fmla="*/ 322 w 1275"/>
              <a:gd name="T17" fmla="*/ 568 h 568"/>
              <a:gd name="T18" fmla="*/ 526 w 1275"/>
              <a:gd name="T19" fmla="*/ 568 h 568"/>
              <a:gd name="T20" fmla="*/ 648 w 1275"/>
              <a:gd name="T21" fmla="*/ 406 h 568"/>
              <a:gd name="T22" fmla="*/ 968 w 1275"/>
              <a:gd name="T23" fmla="*/ 406 h 568"/>
              <a:gd name="T24" fmla="*/ 626 w 1275"/>
              <a:gd name="T25" fmla="*/ 568 h 568"/>
              <a:gd name="T26" fmla="*/ 847 w 1275"/>
              <a:gd name="T27" fmla="*/ 568 h 568"/>
              <a:gd name="T28" fmla="*/ 928 w 1275"/>
              <a:gd name="T29" fmla="*/ 461 h 568"/>
              <a:gd name="T30" fmla="*/ 707 w 1275"/>
              <a:gd name="T31" fmla="*/ 461 h 568"/>
              <a:gd name="T32" fmla="*/ 626 w 1275"/>
              <a:gd name="T33" fmla="*/ 568 h 568"/>
              <a:gd name="T34" fmla="*/ 632 w 1275"/>
              <a:gd name="T35" fmla="*/ 0 h 568"/>
              <a:gd name="T36" fmla="*/ 428 w 1275"/>
              <a:gd name="T37" fmla="*/ 0 h 568"/>
              <a:gd name="T38" fmla="*/ 0 w 1275"/>
              <a:gd name="T39" fmla="*/ 568 h 568"/>
              <a:gd name="T40" fmla="*/ 204 w 1275"/>
              <a:gd name="T41" fmla="*/ 568 h 568"/>
              <a:gd name="T42" fmla="*/ 632 w 1275"/>
              <a:gd name="T43" fmla="*/ 0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75" h="568">
                <a:moveTo>
                  <a:pt x="1152" y="162"/>
                </a:moveTo>
                <a:lnTo>
                  <a:pt x="1275" y="0"/>
                </a:lnTo>
                <a:lnTo>
                  <a:pt x="750" y="0"/>
                </a:lnTo>
                <a:lnTo>
                  <a:pt x="627" y="162"/>
                </a:lnTo>
                <a:lnTo>
                  <a:pt x="1152" y="162"/>
                </a:lnTo>
                <a:close/>
                <a:moveTo>
                  <a:pt x="968" y="406"/>
                </a:moveTo>
                <a:lnTo>
                  <a:pt x="1091" y="244"/>
                </a:lnTo>
                <a:lnTo>
                  <a:pt x="566" y="244"/>
                </a:lnTo>
                <a:lnTo>
                  <a:pt x="322" y="568"/>
                </a:lnTo>
                <a:lnTo>
                  <a:pt x="526" y="568"/>
                </a:lnTo>
                <a:lnTo>
                  <a:pt x="648" y="406"/>
                </a:lnTo>
                <a:lnTo>
                  <a:pt x="968" y="406"/>
                </a:lnTo>
                <a:close/>
                <a:moveTo>
                  <a:pt x="626" y="568"/>
                </a:moveTo>
                <a:lnTo>
                  <a:pt x="847" y="568"/>
                </a:lnTo>
                <a:lnTo>
                  <a:pt x="928" y="461"/>
                </a:lnTo>
                <a:lnTo>
                  <a:pt x="707" y="461"/>
                </a:lnTo>
                <a:lnTo>
                  <a:pt x="626" y="568"/>
                </a:lnTo>
                <a:close/>
                <a:moveTo>
                  <a:pt x="632" y="0"/>
                </a:moveTo>
                <a:lnTo>
                  <a:pt x="428" y="0"/>
                </a:lnTo>
                <a:lnTo>
                  <a:pt x="0" y="568"/>
                </a:lnTo>
                <a:lnTo>
                  <a:pt x="204" y="568"/>
                </a:lnTo>
                <a:lnTo>
                  <a:pt x="632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Freeform 20"/>
          <p:cNvSpPr>
            <a:spLocks/>
          </p:cNvSpPr>
          <p:nvPr/>
        </p:nvSpPr>
        <p:spPr bwMode="auto">
          <a:xfrm>
            <a:off x="10167938" y="899964"/>
            <a:ext cx="323850" cy="258763"/>
          </a:xfrm>
          <a:custGeom>
            <a:avLst/>
            <a:gdLst>
              <a:gd name="T0" fmla="*/ 52 w 204"/>
              <a:gd name="T1" fmla="*/ 163 h 163"/>
              <a:gd name="T2" fmla="*/ 0 w 204"/>
              <a:gd name="T3" fmla="*/ 0 h 163"/>
              <a:gd name="T4" fmla="*/ 204 w 204"/>
              <a:gd name="T5" fmla="*/ 0 h 163"/>
              <a:gd name="T6" fmla="*/ 52 w 204"/>
              <a:gd name="T7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" h="163">
                <a:moveTo>
                  <a:pt x="52" y="163"/>
                </a:moveTo>
                <a:lnTo>
                  <a:pt x="0" y="0"/>
                </a:lnTo>
                <a:lnTo>
                  <a:pt x="204" y="0"/>
                </a:lnTo>
                <a:lnTo>
                  <a:pt x="52" y="163"/>
                </a:lnTo>
                <a:close/>
              </a:path>
            </a:pathLst>
          </a:custGeom>
          <a:solidFill>
            <a:srgbClr val="48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Freeform 21"/>
          <p:cNvSpPr>
            <a:spLocks/>
          </p:cNvSpPr>
          <p:nvPr/>
        </p:nvSpPr>
        <p:spPr bwMode="auto">
          <a:xfrm>
            <a:off x="1588" y="258614"/>
            <a:ext cx="1709738" cy="901700"/>
          </a:xfrm>
          <a:custGeom>
            <a:avLst/>
            <a:gdLst>
              <a:gd name="T0" fmla="*/ 0 w 1077"/>
              <a:gd name="T1" fmla="*/ 0 h 568"/>
              <a:gd name="T2" fmla="*/ 0 w 1077"/>
              <a:gd name="T3" fmla="*/ 568 h 568"/>
              <a:gd name="T4" fmla="*/ 648 w 1077"/>
              <a:gd name="T5" fmla="*/ 568 h 568"/>
              <a:gd name="T6" fmla="*/ 1077 w 1077"/>
              <a:gd name="T7" fmla="*/ 0 h 568"/>
              <a:gd name="T8" fmla="*/ 0 w 1077"/>
              <a:gd name="T9" fmla="*/ 0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7" h="568">
                <a:moveTo>
                  <a:pt x="0" y="0"/>
                </a:moveTo>
                <a:lnTo>
                  <a:pt x="0" y="568"/>
                </a:lnTo>
                <a:lnTo>
                  <a:pt x="648" y="568"/>
                </a:lnTo>
                <a:lnTo>
                  <a:pt x="1077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2F2">
              <a:alpha val="89804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Freeform 22"/>
          <p:cNvSpPr>
            <a:spLocks/>
          </p:cNvSpPr>
          <p:nvPr/>
        </p:nvSpPr>
        <p:spPr bwMode="auto">
          <a:xfrm>
            <a:off x="1008063" y="-17611"/>
            <a:ext cx="868363" cy="1162451"/>
          </a:xfrm>
          <a:custGeom>
            <a:avLst/>
            <a:gdLst>
              <a:gd name="T0" fmla="*/ 546 w 547"/>
              <a:gd name="T1" fmla="*/ 0 h 727"/>
              <a:gd name="T2" fmla="*/ 0 w 547"/>
              <a:gd name="T3" fmla="*/ 725 h 727"/>
              <a:gd name="T4" fmla="*/ 0 w 547"/>
              <a:gd name="T5" fmla="*/ 727 h 727"/>
              <a:gd name="T6" fmla="*/ 547 w 547"/>
              <a:gd name="T7" fmla="*/ 0 h 727"/>
              <a:gd name="T8" fmla="*/ 546 w 547"/>
              <a:gd name="T9" fmla="*/ 0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7" h="727">
                <a:moveTo>
                  <a:pt x="546" y="0"/>
                </a:moveTo>
                <a:lnTo>
                  <a:pt x="0" y="725"/>
                </a:lnTo>
                <a:lnTo>
                  <a:pt x="0" y="727"/>
                </a:lnTo>
                <a:lnTo>
                  <a:pt x="547" y="0"/>
                </a:lnTo>
                <a:lnTo>
                  <a:pt x="546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Freeform 23"/>
          <p:cNvSpPr>
            <a:spLocks/>
          </p:cNvSpPr>
          <p:nvPr/>
        </p:nvSpPr>
        <p:spPr bwMode="auto">
          <a:xfrm>
            <a:off x="1008063" y="-17611"/>
            <a:ext cx="868363" cy="1162451"/>
          </a:xfrm>
          <a:custGeom>
            <a:avLst/>
            <a:gdLst>
              <a:gd name="T0" fmla="*/ 546 w 547"/>
              <a:gd name="T1" fmla="*/ 0 h 727"/>
              <a:gd name="T2" fmla="*/ 0 w 547"/>
              <a:gd name="T3" fmla="*/ 725 h 727"/>
              <a:gd name="T4" fmla="*/ 0 w 547"/>
              <a:gd name="T5" fmla="*/ 727 h 727"/>
              <a:gd name="T6" fmla="*/ 547 w 547"/>
              <a:gd name="T7" fmla="*/ 0 h 727"/>
              <a:gd name="T8" fmla="*/ 546 w 547"/>
              <a:gd name="T9" fmla="*/ 0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7" h="727">
                <a:moveTo>
                  <a:pt x="546" y="0"/>
                </a:moveTo>
                <a:lnTo>
                  <a:pt x="0" y="725"/>
                </a:lnTo>
                <a:lnTo>
                  <a:pt x="0" y="727"/>
                </a:lnTo>
                <a:lnTo>
                  <a:pt x="547" y="0"/>
                </a:lnTo>
                <a:lnTo>
                  <a:pt x="546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5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Freeform 24"/>
          <p:cNvSpPr>
            <a:spLocks/>
          </p:cNvSpPr>
          <p:nvPr/>
        </p:nvSpPr>
        <p:spPr bwMode="auto">
          <a:xfrm>
            <a:off x="1042988" y="-17612"/>
            <a:ext cx="915988" cy="6881961"/>
          </a:xfrm>
          <a:custGeom>
            <a:avLst/>
            <a:gdLst>
              <a:gd name="T0" fmla="*/ 0 w 577"/>
              <a:gd name="T1" fmla="*/ 4304 h 4304"/>
              <a:gd name="T2" fmla="*/ 21 w 577"/>
              <a:gd name="T3" fmla="*/ 4304 h 4304"/>
              <a:gd name="T4" fmla="*/ 21 w 577"/>
              <a:gd name="T5" fmla="*/ 739 h 4304"/>
              <a:gd name="T6" fmla="*/ 577 w 577"/>
              <a:gd name="T7" fmla="*/ 0 h 4304"/>
              <a:gd name="T8" fmla="*/ 551 w 577"/>
              <a:gd name="T9" fmla="*/ 0 h 4304"/>
              <a:gd name="T10" fmla="*/ 0 w 577"/>
              <a:gd name="T11" fmla="*/ 733 h 4304"/>
              <a:gd name="T12" fmla="*/ 0 w 577"/>
              <a:gd name="T13" fmla="*/ 4304 h 4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7" h="4304">
                <a:moveTo>
                  <a:pt x="0" y="4304"/>
                </a:moveTo>
                <a:lnTo>
                  <a:pt x="21" y="4304"/>
                </a:lnTo>
                <a:lnTo>
                  <a:pt x="21" y="739"/>
                </a:lnTo>
                <a:lnTo>
                  <a:pt x="577" y="0"/>
                </a:lnTo>
                <a:lnTo>
                  <a:pt x="551" y="0"/>
                </a:lnTo>
                <a:lnTo>
                  <a:pt x="0" y="733"/>
                </a:lnTo>
                <a:lnTo>
                  <a:pt x="0" y="430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Freeform 26"/>
          <p:cNvSpPr>
            <a:spLocks/>
          </p:cNvSpPr>
          <p:nvPr/>
        </p:nvSpPr>
        <p:spPr bwMode="auto">
          <a:xfrm>
            <a:off x="1008063" y="-17612"/>
            <a:ext cx="908050" cy="6881961"/>
          </a:xfrm>
          <a:custGeom>
            <a:avLst/>
            <a:gdLst>
              <a:gd name="T0" fmla="*/ 21 w 572"/>
              <a:gd name="T1" fmla="*/ 4304 h 4304"/>
              <a:gd name="T2" fmla="*/ 21 w 572"/>
              <a:gd name="T3" fmla="*/ 731 h 4304"/>
              <a:gd name="T4" fmla="*/ 572 w 572"/>
              <a:gd name="T5" fmla="*/ 0 h 4304"/>
              <a:gd name="T6" fmla="*/ 547 w 572"/>
              <a:gd name="T7" fmla="*/ 0 h 4304"/>
              <a:gd name="T8" fmla="*/ 0 w 572"/>
              <a:gd name="T9" fmla="*/ 727 h 4304"/>
              <a:gd name="T10" fmla="*/ 0 w 572"/>
              <a:gd name="T11" fmla="*/ 4304 h 4304"/>
              <a:gd name="T12" fmla="*/ 21 w 572"/>
              <a:gd name="T13" fmla="*/ 4304 h 4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2" h="4304">
                <a:moveTo>
                  <a:pt x="21" y="4304"/>
                </a:moveTo>
                <a:lnTo>
                  <a:pt x="21" y="731"/>
                </a:lnTo>
                <a:lnTo>
                  <a:pt x="572" y="0"/>
                </a:lnTo>
                <a:lnTo>
                  <a:pt x="547" y="0"/>
                </a:lnTo>
                <a:lnTo>
                  <a:pt x="0" y="727"/>
                </a:lnTo>
                <a:lnTo>
                  <a:pt x="0" y="4304"/>
                </a:lnTo>
                <a:lnTo>
                  <a:pt x="21" y="430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11327" y="258612"/>
            <a:ext cx="8456612" cy="8897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dirty="0"/>
              <a:t>Результаты автоматизации процесса «Расчет </a:t>
            </a:r>
            <a:br>
              <a:rPr lang="ru-RU" sz="3000" dirty="0"/>
            </a:br>
            <a:r>
              <a:rPr lang="ru-RU" sz="3000" dirty="0"/>
              <a:t>и согласование стоимости предоставления услуг»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266079"/>
            <a:ext cx="1046162" cy="887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12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58976" y="2979"/>
            <a:ext cx="8696953" cy="2660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pc="1400" dirty="0" smtClean="0">
                <a:solidFill>
                  <a:srgbClr val="C00000"/>
                </a:solidFill>
              </a:rPr>
              <a:t>Федеральная грузовая компания</a:t>
            </a:r>
            <a:endParaRPr lang="ru-RU" spc="1400" dirty="0">
              <a:solidFill>
                <a:srgbClr val="C00000"/>
              </a:solidFill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1196976" y="1280016"/>
            <a:ext cx="2525695" cy="640856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625475" algn="ctr"/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До автоматизации</a:t>
            </a:r>
          </a:p>
        </p:txBody>
      </p:sp>
      <p:sp>
        <p:nvSpPr>
          <p:cNvPr id="140" name="Прямоугольник 139"/>
          <p:cNvSpPr/>
          <p:nvPr/>
        </p:nvSpPr>
        <p:spPr>
          <a:xfrm>
            <a:off x="8020266" y="1280015"/>
            <a:ext cx="4086444" cy="640856"/>
          </a:xfrm>
          <a:prstGeom prst="rect">
            <a:avLst/>
          </a:prstGeom>
          <a:solidFill>
            <a:srgbClr val="C00000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625475" algn="ctr"/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Результат автоматизации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196976" y="2705862"/>
            <a:ext cx="2470292" cy="3323463"/>
          </a:xfrm>
          <a:prstGeom prst="rect">
            <a:avLst/>
          </a:prstGeom>
          <a:solidFill>
            <a:srgbClr val="2F5597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Для создания ПСЦ клиенту нужно обратиться к менеджеру, получить подписанный со стороны АО «ФГК» проект ПСЦ, подписать собственноручно у руководителя компании, обменяться оригиналами подписанных документов путем отправки с помощью курьерской службы или личного визита в офис АО «ФГК». </a:t>
            </a:r>
          </a:p>
          <a:p>
            <a:pPr algn="just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Процедура подписания ПСЦ занимала порядка 20 дней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667421" y="2705862"/>
            <a:ext cx="55250" cy="332346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41338" algn="ctr">
              <a:lnSpc>
                <a:spcPts val="1000"/>
              </a:lnSpc>
            </a:pPr>
            <a:endParaRPr lang="en-US" sz="1200" b="1" dirty="0">
              <a:latin typeface="Arial Narrow" panose="020B060602020203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084759" y="2003199"/>
            <a:ext cx="4021951" cy="682851"/>
          </a:xfrm>
          <a:prstGeom prst="rect">
            <a:avLst/>
          </a:prstGeom>
          <a:solidFill>
            <a:srgbClr val="A50021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76000" algn="just"/>
            <a:r>
              <a:rPr lang="ru-RU" sz="1600" b="1" dirty="0">
                <a:solidFill>
                  <a:srgbClr val="C00000"/>
                </a:solidFill>
                <a:latin typeface="Arial Narrow" panose="020B0606020202030204" pitchFamily="34" charset="0"/>
              </a:rPr>
              <a:t>2 минуты </a:t>
            </a:r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</a:rPr>
              <a:t>– 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время на создание одного ПСЦ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8020266" y="2003200"/>
            <a:ext cx="72000" cy="68257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41338" algn="ctr">
              <a:lnSpc>
                <a:spcPts val="1000"/>
              </a:lnSpc>
            </a:pPr>
            <a:endParaRPr lang="en-US" sz="1200" b="1" dirty="0"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8084759" y="4286250"/>
            <a:ext cx="4021951" cy="739842"/>
          </a:xfrm>
          <a:prstGeom prst="rect">
            <a:avLst/>
          </a:prstGeom>
          <a:solidFill>
            <a:srgbClr val="A50021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76000" algn="just"/>
            <a:r>
              <a:rPr lang="ru-RU" sz="1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91% 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ПСЦ подписываются с использованием электронной подписи (Обмен оригиналами не требуется)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8020266" y="4286154"/>
            <a:ext cx="72000" cy="7395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41338" algn="ctr">
              <a:lnSpc>
                <a:spcPts val="1000"/>
              </a:lnSpc>
            </a:pPr>
            <a:endParaRPr lang="en-US" sz="1200" b="1" dirty="0">
              <a:latin typeface="Arial Narrow" panose="020B060602020203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084759" y="5091016"/>
            <a:ext cx="4021951" cy="975183"/>
          </a:xfrm>
          <a:prstGeom prst="rect">
            <a:avLst/>
          </a:prstGeom>
          <a:solidFill>
            <a:srgbClr val="A50021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76000" algn="just"/>
            <a:r>
              <a:rPr lang="ru-RU" sz="1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</a:t>
            </a:r>
            <a:r>
              <a:rPr lang="en-US" sz="1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7</a:t>
            </a:r>
            <a:r>
              <a:rPr lang="ru-RU" sz="1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% 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ПСЦ создаются с использованием типовой формы (т.е. не требуют дополнительного согласования, что сокращает нагрузку на смежные подразделения)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8020266" y="5091017"/>
            <a:ext cx="72000" cy="9747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41338" algn="ctr">
              <a:lnSpc>
                <a:spcPts val="1000"/>
              </a:lnSpc>
            </a:pPr>
            <a:endParaRPr lang="en-US" sz="1200" b="1" dirty="0">
              <a:latin typeface="Arial Narrow" panose="020B060602020203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084759" y="6115308"/>
            <a:ext cx="4021951" cy="695068"/>
          </a:xfrm>
          <a:prstGeom prst="rect">
            <a:avLst/>
          </a:prstGeom>
          <a:solidFill>
            <a:srgbClr val="A50021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76000" algn="just"/>
            <a:r>
              <a:rPr lang="en-US" sz="1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23</a:t>
            </a:r>
            <a:r>
              <a:rPr lang="ru-RU" sz="1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000 </a:t>
            </a:r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</a:rPr>
              <a:t>–</a:t>
            </a:r>
            <a:r>
              <a:rPr lang="ru-RU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количество документов в год. Экономия 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времени на 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создание и согласование 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ПСЦ </a:t>
            </a:r>
            <a:r>
              <a:rPr lang="en-US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93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%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020266" y="6115308"/>
            <a:ext cx="72000" cy="6947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41338" algn="ctr">
              <a:lnSpc>
                <a:spcPts val="1000"/>
              </a:lnSpc>
            </a:pPr>
            <a:endParaRPr lang="en-US" sz="1200" b="1" dirty="0">
              <a:latin typeface="Arial Narrow" panose="020B0606020202030204" pitchFamily="34" charset="0"/>
            </a:endParaRPr>
          </a:p>
        </p:txBody>
      </p:sp>
      <p:cxnSp>
        <p:nvCxnSpPr>
          <p:cNvPr id="19" name="Соединительная линия уступом 18"/>
          <p:cNvCxnSpPr>
            <a:stCxn id="35" idx="3"/>
            <a:endCxn id="54" idx="1"/>
          </p:cNvCxnSpPr>
          <p:nvPr/>
        </p:nvCxnSpPr>
        <p:spPr>
          <a:xfrm>
            <a:off x="3722671" y="4367594"/>
            <a:ext cx="884446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Соединительная линия уступом 83"/>
          <p:cNvCxnSpPr>
            <a:stCxn id="54" idx="3"/>
            <a:endCxn id="43" idx="1"/>
          </p:cNvCxnSpPr>
          <p:nvPr/>
        </p:nvCxnSpPr>
        <p:spPr>
          <a:xfrm flipV="1">
            <a:off x="7144910" y="2344485"/>
            <a:ext cx="875356" cy="2023110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Соединительная линия уступом 86"/>
          <p:cNvCxnSpPr>
            <a:stCxn id="54" idx="3"/>
            <a:endCxn id="45" idx="1"/>
          </p:cNvCxnSpPr>
          <p:nvPr/>
        </p:nvCxnSpPr>
        <p:spPr>
          <a:xfrm>
            <a:off x="7144910" y="4367595"/>
            <a:ext cx="875356" cy="288328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оединительная линия уступом 89"/>
          <p:cNvCxnSpPr>
            <a:stCxn id="54" idx="3"/>
            <a:endCxn id="47" idx="1"/>
          </p:cNvCxnSpPr>
          <p:nvPr/>
        </p:nvCxnSpPr>
        <p:spPr>
          <a:xfrm>
            <a:off x="7144910" y="4367595"/>
            <a:ext cx="875356" cy="1210813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Соединительная линия уступом 92"/>
          <p:cNvCxnSpPr>
            <a:stCxn id="54" idx="3"/>
            <a:endCxn id="49" idx="1"/>
          </p:cNvCxnSpPr>
          <p:nvPr/>
        </p:nvCxnSpPr>
        <p:spPr>
          <a:xfrm>
            <a:off x="7144910" y="4367595"/>
            <a:ext cx="875356" cy="2095104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C5EB5901-1E3E-4122-B76D-00D2137821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453" b="39576"/>
          <a:stretch/>
        </p:blipFill>
        <p:spPr>
          <a:xfrm>
            <a:off x="4632668" y="3181745"/>
            <a:ext cx="2463458" cy="1504555"/>
          </a:xfrm>
          <a:prstGeom prst="rect">
            <a:avLst/>
          </a:prstGeom>
          <a:effectLst/>
        </p:spPr>
      </p:pic>
      <p:pic>
        <p:nvPicPr>
          <p:cNvPr id="54" name="Picture 2" descr="https://i.pinimg.com/originals/eb/f3/a8/ebf3a8b9000ce2ebe8d497d64f11bad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117" y="3098698"/>
            <a:ext cx="2537793" cy="253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Freeform 9"/>
          <p:cNvSpPr>
            <a:spLocks noChangeAspect="1" noEditPoints="1"/>
          </p:cNvSpPr>
          <p:nvPr/>
        </p:nvSpPr>
        <p:spPr bwMode="auto">
          <a:xfrm>
            <a:off x="8035644" y="1280015"/>
            <a:ext cx="648000" cy="648000"/>
          </a:xfrm>
          <a:custGeom>
            <a:avLst/>
            <a:gdLst>
              <a:gd name="T0" fmla="*/ 917 w 1325"/>
              <a:gd name="T1" fmla="*/ 369 h 1379"/>
              <a:gd name="T2" fmla="*/ 960 w 1325"/>
              <a:gd name="T3" fmla="*/ 326 h 1379"/>
              <a:gd name="T4" fmla="*/ 326 w 1325"/>
              <a:gd name="T5" fmla="*/ 418 h 1379"/>
              <a:gd name="T6" fmla="*/ 418 w 1325"/>
              <a:gd name="T7" fmla="*/ 1053 h 1379"/>
              <a:gd name="T8" fmla="*/ 1053 w 1325"/>
              <a:gd name="T9" fmla="*/ 960 h 1379"/>
              <a:gd name="T10" fmla="*/ 1054 w 1325"/>
              <a:gd name="T11" fmla="*/ 420 h 1379"/>
              <a:gd name="T12" fmla="*/ 1011 w 1325"/>
              <a:gd name="T13" fmla="*/ 463 h 1379"/>
              <a:gd name="T14" fmla="*/ 915 w 1325"/>
              <a:gd name="T15" fmla="*/ 1011 h 1379"/>
              <a:gd name="T16" fmla="*/ 368 w 1325"/>
              <a:gd name="T17" fmla="*/ 915 h 1379"/>
              <a:gd name="T18" fmla="*/ 463 w 1325"/>
              <a:gd name="T19" fmla="*/ 368 h 1379"/>
              <a:gd name="T20" fmla="*/ 917 w 1325"/>
              <a:gd name="T21" fmla="*/ 369 h 1379"/>
              <a:gd name="T22" fmla="*/ 1013 w 1325"/>
              <a:gd name="T23" fmla="*/ 179 h 1379"/>
              <a:gd name="T24" fmla="*/ 1013 w 1325"/>
              <a:gd name="T25" fmla="*/ 179 h 1379"/>
              <a:gd name="T26" fmla="*/ 1013 w 1325"/>
              <a:gd name="T27" fmla="*/ 179 h 1379"/>
              <a:gd name="T28" fmla="*/ 179 w 1325"/>
              <a:gd name="T29" fmla="*/ 365 h 1379"/>
              <a:gd name="T30" fmla="*/ 365 w 1325"/>
              <a:gd name="T31" fmla="*/ 1200 h 1379"/>
              <a:gd name="T32" fmla="*/ 1200 w 1325"/>
              <a:gd name="T33" fmla="*/ 1013 h 1379"/>
              <a:gd name="T34" fmla="*/ 1201 w 1325"/>
              <a:gd name="T35" fmla="*/ 367 h 1379"/>
              <a:gd name="T36" fmla="*/ 1173 w 1325"/>
              <a:gd name="T37" fmla="*/ 395 h 1379"/>
              <a:gd name="T38" fmla="*/ 1147 w 1325"/>
              <a:gd name="T39" fmla="*/ 395 h 1379"/>
              <a:gd name="T40" fmla="*/ 984 w 1325"/>
              <a:gd name="T41" fmla="*/ 1147 h 1379"/>
              <a:gd name="T42" fmla="*/ 232 w 1325"/>
              <a:gd name="T43" fmla="*/ 984 h 1379"/>
              <a:gd name="T44" fmla="*/ 395 w 1325"/>
              <a:gd name="T45" fmla="*/ 232 h 1379"/>
              <a:gd name="T46" fmla="*/ 985 w 1325"/>
              <a:gd name="T47" fmla="*/ 232 h 1379"/>
              <a:gd name="T48" fmla="*/ 985 w 1325"/>
              <a:gd name="T49" fmla="*/ 207 h 1379"/>
              <a:gd name="T50" fmla="*/ 1013 w 1325"/>
              <a:gd name="T51" fmla="*/ 179 h 1379"/>
              <a:gd name="T52" fmla="*/ 1240 w 1325"/>
              <a:gd name="T53" fmla="*/ 217 h 1379"/>
              <a:gd name="T54" fmla="*/ 1160 w 1325"/>
              <a:gd name="T55" fmla="*/ 219 h 1379"/>
              <a:gd name="T56" fmla="*/ 1165 w 1325"/>
              <a:gd name="T57" fmla="*/ 85 h 1379"/>
              <a:gd name="T58" fmla="*/ 1031 w 1325"/>
              <a:gd name="T59" fmla="*/ 219 h 1379"/>
              <a:gd name="T60" fmla="*/ 1031 w 1325"/>
              <a:gd name="T61" fmla="*/ 304 h 1379"/>
              <a:gd name="T62" fmla="*/ 775 w 1325"/>
              <a:gd name="T63" fmla="*/ 561 h 1379"/>
              <a:gd name="T64" fmla="*/ 732 w 1325"/>
              <a:gd name="T65" fmla="*/ 518 h 1379"/>
              <a:gd name="T66" fmla="*/ 689 w 1325"/>
              <a:gd name="T67" fmla="*/ 689 h 1379"/>
              <a:gd name="T68" fmla="*/ 860 w 1325"/>
              <a:gd name="T69" fmla="*/ 647 h 1379"/>
              <a:gd name="T70" fmla="*/ 818 w 1325"/>
              <a:gd name="T71" fmla="*/ 604 h 1379"/>
              <a:gd name="T72" fmla="*/ 1074 w 1325"/>
              <a:gd name="T73" fmla="*/ 347 h 1379"/>
              <a:gd name="T74" fmla="*/ 1160 w 1325"/>
              <a:gd name="T75" fmla="*/ 347 h 1379"/>
              <a:gd name="T76" fmla="*/ 1294 w 1325"/>
              <a:gd name="T77" fmla="*/ 216 h 1379"/>
              <a:gd name="T78" fmla="*/ 1240 w 1325"/>
              <a:gd name="T79" fmla="*/ 217 h 1379"/>
              <a:gd name="T80" fmla="*/ 852 w 1325"/>
              <a:gd name="T81" fmla="*/ 434 h 1379"/>
              <a:gd name="T82" fmla="*/ 434 w 1325"/>
              <a:gd name="T83" fmla="*/ 527 h 1379"/>
              <a:gd name="T84" fmla="*/ 527 w 1325"/>
              <a:gd name="T85" fmla="*/ 944 h 1379"/>
              <a:gd name="T86" fmla="*/ 944 w 1325"/>
              <a:gd name="T87" fmla="*/ 852 h 1379"/>
              <a:gd name="T88" fmla="*/ 945 w 1325"/>
              <a:gd name="T89" fmla="*/ 529 h 1379"/>
              <a:gd name="T90" fmla="*/ 872 w 1325"/>
              <a:gd name="T91" fmla="*/ 602 h 1379"/>
              <a:gd name="T92" fmla="*/ 943 w 1325"/>
              <a:gd name="T93" fmla="*/ 673 h 1379"/>
              <a:gd name="T94" fmla="*/ 637 w 1325"/>
              <a:gd name="T95" fmla="*/ 743 h 1379"/>
              <a:gd name="T96" fmla="*/ 707 w 1325"/>
              <a:gd name="T97" fmla="*/ 437 h 1379"/>
              <a:gd name="T98" fmla="*/ 778 w 1325"/>
              <a:gd name="T99" fmla="*/ 508 h 1379"/>
              <a:gd name="T100" fmla="*/ 852 w 1325"/>
              <a:gd name="T101" fmla="*/ 434 h 1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25" h="1379">
                <a:moveTo>
                  <a:pt x="917" y="369"/>
                </a:moveTo>
                <a:lnTo>
                  <a:pt x="960" y="326"/>
                </a:lnTo>
                <a:cubicBezTo>
                  <a:pt x="759" y="176"/>
                  <a:pt x="475" y="217"/>
                  <a:pt x="326" y="418"/>
                </a:cubicBezTo>
                <a:cubicBezTo>
                  <a:pt x="176" y="619"/>
                  <a:pt x="217" y="903"/>
                  <a:pt x="418" y="1053"/>
                </a:cubicBezTo>
                <a:cubicBezTo>
                  <a:pt x="619" y="1203"/>
                  <a:pt x="903" y="1161"/>
                  <a:pt x="1053" y="960"/>
                </a:cubicBezTo>
                <a:cubicBezTo>
                  <a:pt x="1172" y="800"/>
                  <a:pt x="1173" y="581"/>
                  <a:pt x="1054" y="420"/>
                </a:cubicBezTo>
                <a:lnTo>
                  <a:pt x="1011" y="463"/>
                </a:lnTo>
                <a:cubicBezTo>
                  <a:pt x="1136" y="641"/>
                  <a:pt x="1093" y="886"/>
                  <a:pt x="915" y="1011"/>
                </a:cubicBezTo>
                <a:cubicBezTo>
                  <a:pt x="738" y="1136"/>
                  <a:pt x="493" y="1093"/>
                  <a:pt x="368" y="915"/>
                </a:cubicBezTo>
                <a:cubicBezTo>
                  <a:pt x="243" y="738"/>
                  <a:pt x="286" y="493"/>
                  <a:pt x="463" y="368"/>
                </a:cubicBezTo>
                <a:cubicBezTo>
                  <a:pt x="599" y="272"/>
                  <a:pt x="781" y="272"/>
                  <a:pt x="917" y="369"/>
                </a:cubicBezTo>
                <a:close/>
                <a:moveTo>
                  <a:pt x="1013" y="179"/>
                </a:moveTo>
                <a:lnTo>
                  <a:pt x="1013" y="179"/>
                </a:lnTo>
                <a:lnTo>
                  <a:pt x="1013" y="179"/>
                </a:lnTo>
                <a:cubicBezTo>
                  <a:pt x="731" y="0"/>
                  <a:pt x="357" y="83"/>
                  <a:pt x="179" y="365"/>
                </a:cubicBezTo>
                <a:cubicBezTo>
                  <a:pt x="0" y="647"/>
                  <a:pt x="83" y="1021"/>
                  <a:pt x="365" y="1200"/>
                </a:cubicBezTo>
                <a:cubicBezTo>
                  <a:pt x="647" y="1379"/>
                  <a:pt x="1021" y="1295"/>
                  <a:pt x="1200" y="1013"/>
                </a:cubicBezTo>
                <a:cubicBezTo>
                  <a:pt x="1325" y="816"/>
                  <a:pt x="1325" y="565"/>
                  <a:pt x="1201" y="367"/>
                </a:cubicBezTo>
                <a:lnTo>
                  <a:pt x="1173" y="395"/>
                </a:lnTo>
                <a:lnTo>
                  <a:pt x="1147" y="395"/>
                </a:lnTo>
                <a:cubicBezTo>
                  <a:pt x="1310" y="648"/>
                  <a:pt x="1237" y="984"/>
                  <a:pt x="984" y="1147"/>
                </a:cubicBezTo>
                <a:cubicBezTo>
                  <a:pt x="731" y="1310"/>
                  <a:pt x="394" y="1237"/>
                  <a:pt x="232" y="984"/>
                </a:cubicBezTo>
                <a:cubicBezTo>
                  <a:pt x="69" y="731"/>
                  <a:pt x="142" y="394"/>
                  <a:pt x="395" y="232"/>
                </a:cubicBezTo>
                <a:cubicBezTo>
                  <a:pt x="575" y="116"/>
                  <a:pt x="806" y="116"/>
                  <a:pt x="985" y="232"/>
                </a:cubicBezTo>
                <a:lnTo>
                  <a:pt x="985" y="207"/>
                </a:lnTo>
                <a:lnTo>
                  <a:pt x="1013" y="179"/>
                </a:lnTo>
                <a:close/>
                <a:moveTo>
                  <a:pt x="1240" y="217"/>
                </a:moveTo>
                <a:lnTo>
                  <a:pt x="1160" y="219"/>
                </a:lnTo>
                <a:lnTo>
                  <a:pt x="1165" y="85"/>
                </a:lnTo>
                <a:lnTo>
                  <a:pt x="1031" y="219"/>
                </a:lnTo>
                <a:lnTo>
                  <a:pt x="1031" y="304"/>
                </a:lnTo>
                <a:lnTo>
                  <a:pt x="775" y="561"/>
                </a:lnTo>
                <a:lnTo>
                  <a:pt x="732" y="518"/>
                </a:lnTo>
                <a:lnTo>
                  <a:pt x="689" y="689"/>
                </a:lnTo>
                <a:lnTo>
                  <a:pt x="860" y="647"/>
                </a:lnTo>
                <a:lnTo>
                  <a:pt x="818" y="604"/>
                </a:lnTo>
                <a:lnTo>
                  <a:pt x="1074" y="347"/>
                </a:lnTo>
                <a:lnTo>
                  <a:pt x="1160" y="347"/>
                </a:lnTo>
                <a:lnTo>
                  <a:pt x="1294" y="216"/>
                </a:lnTo>
                <a:lnTo>
                  <a:pt x="1240" y="217"/>
                </a:lnTo>
                <a:close/>
                <a:moveTo>
                  <a:pt x="852" y="434"/>
                </a:moveTo>
                <a:cubicBezTo>
                  <a:pt x="711" y="345"/>
                  <a:pt x="524" y="386"/>
                  <a:pt x="434" y="527"/>
                </a:cubicBezTo>
                <a:cubicBezTo>
                  <a:pt x="345" y="668"/>
                  <a:pt x="386" y="855"/>
                  <a:pt x="527" y="944"/>
                </a:cubicBezTo>
                <a:cubicBezTo>
                  <a:pt x="668" y="1034"/>
                  <a:pt x="855" y="992"/>
                  <a:pt x="944" y="852"/>
                </a:cubicBezTo>
                <a:cubicBezTo>
                  <a:pt x="1007" y="753"/>
                  <a:pt x="1007" y="627"/>
                  <a:pt x="945" y="529"/>
                </a:cubicBezTo>
                <a:lnTo>
                  <a:pt x="872" y="602"/>
                </a:lnTo>
                <a:lnTo>
                  <a:pt x="943" y="673"/>
                </a:lnTo>
                <a:lnTo>
                  <a:pt x="637" y="743"/>
                </a:lnTo>
                <a:lnTo>
                  <a:pt x="707" y="437"/>
                </a:lnTo>
                <a:lnTo>
                  <a:pt x="778" y="508"/>
                </a:lnTo>
                <a:lnTo>
                  <a:pt x="852" y="434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8084759" y="3490512"/>
            <a:ext cx="4021951" cy="739842"/>
          </a:xfrm>
          <a:prstGeom prst="rect">
            <a:avLst/>
          </a:prstGeom>
          <a:solidFill>
            <a:srgbClr val="A50021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76000" algn="just"/>
            <a:r>
              <a:rPr lang="ru-RU" sz="1600" b="1" dirty="0">
                <a:solidFill>
                  <a:srgbClr val="C00000"/>
                </a:solidFill>
                <a:latin typeface="Arial Narrow" panose="020B0606020202030204" pitchFamily="34" charset="0"/>
              </a:rPr>
              <a:t>3 дня </a:t>
            </a:r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</a:rPr>
              <a:t>– 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среднее время согласования ПСЦ, созданных не по типовой форме (таких 10%)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8020266" y="3490416"/>
            <a:ext cx="72000" cy="7395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41338" algn="ctr">
              <a:lnSpc>
                <a:spcPts val="1000"/>
              </a:lnSpc>
            </a:pPr>
            <a:endParaRPr lang="en-US" sz="1200" b="1" dirty="0">
              <a:latin typeface="Arial Narrow" panose="020B060602020203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8084759" y="2748699"/>
            <a:ext cx="4021951" cy="682851"/>
          </a:xfrm>
          <a:prstGeom prst="rect">
            <a:avLst/>
          </a:prstGeom>
          <a:solidFill>
            <a:srgbClr val="A50021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76000" algn="just"/>
            <a:r>
              <a:rPr lang="ru-RU" sz="1600" b="1" dirty="0">
                <a:solidFill>
                  <a:srgbClr val="C00000"/>
                </a:solidFill>
                <a:latin typeface="Arial Narrow" panose="020B0606020202030204" pitchFamily="34" charset="0"/>
              </a:rPr>
              <a:t>75% 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ПСЦ подписываются 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обеими сторонами в 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течении одного дня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8020266" y="2748700"/>
            <a:ext cx="72000" cy="68257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41338" algn="ctr">
              <a:lnSpc>
                <a:spcPts val="1000"/>
              </a:lnSpc>
            </a:pPr>
            <a:endParaRPr lang="en-US" sz="1200" b="1" dirty="0">
              <a:latin typeface="Arial Narrow" panose="020B0606020202030204" pitchFamily="34" charset="0"/>
            </a:endParaRPr>
          </a:p>
        </p:txBody>
      </p:sp>
      <p:cxnSp>
        <p:nvCxnSpPr>
          <p:cNvPr id="69" name="Соединительная линия уступом 68"/>
          <p:cNvCxnSpPr>
            <a:stCxn id="54" idx="3"/>
            <a:endCxn id="63" idx="1"/>
          </p:cNvCxnSpPr>
          <p:nvPr/>
        </p:nvCxnSpPr>
        <p:spPr>
          <a:xfrm flipV="1">
            <a:off x="7144910" y="3860185"/>
            <a:ext cx="875356" cy="507410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Соединительная линия уступом 75"/>
          <p:cNvCxnSpPr>
            <a:stCxn id="54" idx="3"/>
            <a:endCxn id="68" idx="1"/>
          </p:cNvCxnSpPr>
          <p:nvPr/>
        </p:nvCxnSpPr>
        <p:spPr>
          <a:xfrm flipV="1">
            <a:off x="7144910" y="3089985"/>
            <a:ext cx="875356" cy="1277610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 5"/>
          <p:cNvSpPr>
            <a:spLocks noEditPoints="1"/>
          </p:cNvSpPr>
          <p:nvPr/>
        </p:nvSpPr>
        <p:spPr bwMode="auto">
          <a:xfrm>
            <a:off x="8138855" y="2065877"/>
            <a:ext cx="576000" cy="576000"/>
          </a:xfrm>
          <a:custGeom>
            <a:avLst/>
            <a:gdLst>
              <a:gd name="T0" fmla="*/ 351 w 726"/>
              <a:gd name="T1" fmla="*/ 121 h 726"/>
              <a:gd name="T2" fmla="*/ 375 w 726"/>
              <a:gd name="T3" fmla="*/ 339 h 726"/>
              <a:gd name="T4" fmla="*/ 533 w 726"/>
              <a:gd name="T5" fmla="*/ 387 h 726"/>
              <a:gd name="T6" fmla="*/ 475 w 726"/>
              <a:gd name="T7" fmla="*/ 121 h 726"/>
              <a:gd name="T8" fmla="*/ 541 w 726"/>
              <a:gd name="T9" fmla="*/ 103 h 726"/>
              <a:gd name="T10" fmla="*/ 475 w 726"/>
              <a:gd name="T11" fmla="*/ 121 h 726"/>
              <a:gd name="T12" fmla="*/ 606 w 726"/>
              <a:gd name="T13" fmla="*/ 475 h 726"/>
              <a:gd name="T14" fmla="*/ 624 w 726"/>
              <a:gd name="T15" fmla="*/ 541 h 726"/>
              <a:gd name="T16" fmla="*/ 185 w 726"/>
              <a:gd name="T17" fmla="*/ 624 h 726"/>
              <a:gd name="T18" fmla="*/ 251 w 726"/>
              <a:gd name="T19" fmla="*/ 606 h 726"/>
              <a:gd name="T20" fmla="*/ 185 w 726"/>
              <a:gd name="T21" fmla="*/ 624 h 726"/>
              <a:gd name="T22" fmla="*/ 103 w 726"/>
              <a:gd name="T23" fmla="*/ 185 h 726"/>
              <a:gd name="T24" fmla="*/ 121 w 726"/>
              <a:gd name="T25" fmla="*/ 251 h 726"/>
              <a:gd name="T26" fmla="*/ 209 w 726"/>
              <a:gd name="T27" fmla="*/ 145 h 726"/>
              <a:gd name="T28" fmla="*/ 227 w 726"/>
              <a:gd name="T29" fmla="*/ 79 h 726"/>
              <a:gd name="T30" fmla="*/ 209 w 726"/>
              <a:gd name="T31" fmla="*/ 145 h 726"/>
              <a:gd name="T32" fmla="*/ 582 w 726"/>
              <a:gd name="T33" fmla="*/ 209 h 726"/>
              <a:gd name="T34" fmla="*/ 648 w 726"/>
              <a:gd name="T35" fmla="*/ 227 h 726"/>
              <a:gd name="T36" fmla="*/ 500 w 726"/>
              <a:gd name="T37" fmla="*/ 648 h 726"/>
              <a:gd name="T38" fmla="*/ 517 w 726"/>
              <a:gd name="T39" fmla="*/ 582 h 726"/>
              <a:gd name="T40" fmla="*/ 500 w 726"/>
              <a:gd name="T41" fmla="*/ 648 h 726"/>
              <a:gd name="T42" fmla="*/ 79 w 726"/>
              <a:gd name="T43" fmla="*/ 500 h 726"/>
              <a:gd name="T44" fmla="*/ 145 w 726"/>
              <a:gd name="T45" fmla="*/ 517 h 726"/>
              <a:gd name="T46" fmla="*/ 339 w 726"/>
              <a:gd name="T47" fmla="*/ 97 h 726"/>
              <a:gd name="T48" fmla="*/ 387 w 726"/>
              <a:gd name="T49" fmla="*/ 49 h 726"/>
              <a:gd name="T50" fmla="*/ 339 w 726"/>
              <a:gd name="T51" fmla="*/ 97 h 726"/>
              <a:gd name="T52" fmla="*/ 629 w 726"/>
              <a:gd name="T53" fmla="*/ 339 h 726"/>
              <a:gd name="T54" fmla="*/ 678 w 726"/>
              <a:gd name="T55" fmla="*/ 387 h 726"/>
              <a:gd name="T56" fmla="*/ 339 w 726"/>
              <a:gd name="T57" fmla="*/ 678 h 726"/>
              <a:gd name="T58" fmla="*/ 387 w 726"/>
              <a:gd name="T59" fmla="*/ 629 h 726"/>
              <a:gd name="T60" fmla="*/ 339 w 726"/>
              <a:gd name="T61" fmla="*/ 678 h 726"/>
              <a:gd name="T62" fmla="*/ 49 w 726"/>
              <a:gd name="T63" fmla="*/ 339 h 726"/>
              <a:gd name="T64" fmla="*/ 97 w 726"/>
              <a:gd name="T65" fmla="*/ 387 h 726"/>
              <a:gd name="T66" fmla="*/ 726 w 726"/>
              <a:gd name="T67" fmla="*/ 363 h 726"/>
              <a:gd name="T68" fmla="*/ 0 w 726"/>
              <a:gd name="T69" fmla="*/ 363 h 726"/>
              <a:gd name="T70" fmla="*/ 726 w 726"/>
              <a:gd name="T71" fmla="*/ 363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26" h="726">
                <a:moveTo>
                  <a:pt x="351" y="387"/>
                </a:moveTo>
                <a:lnTo>
                  <a:pt x="351" y="121"/>
                </a:lnTo>
                <a:lnTo>
                  <a:pt x="375" y="121"/>
                </a:lnTo>
                <a:lnTo>
                  <a:pt x="375" y="339"/>
                </a:lnTo>
                <a:lnTo>
                  <a:pt x="533" y="339"/>
                </a:lnTo>
                <a:lnTo>
                  <a:pt x="533" y="387"/>
                </a:lnTo>
                <a:lnTo>
                  <a:pt x="351" y="387"/>
                </a:lnTo>
                <a:close/>
                <a:moveTo>
                  <a:pt x="475" y="121"/>
                </a:moveTo>
                <a:lnTo>
                  <a:pt x="500" y="79"/>
                </a:lnTo>
                <a:lnTo>
                  <a:pt x="541" y="103"/>
                </a:lnTo>
                <a:lnTo>
                  <a:pt x="517" y="145"/>
                </a:lnTo>
                <a:lnTo>
                  <a:pt x="475" y="121"/>
                </a:lnTo>
                <a:close/>
                <a:moveTo>
                  <a:pt x="582" y="517"/>
                </a:moveTo>
                <a:lnTo>
                  <a:pt x="606" y="475"/>
                </a:lnTo>
                <a:lnTo>
                  <a:pt x="648" y="500"/>
                </a:lnTo>
                <a:lnTo>
                  <a:pt x="624" y="541"/>
                </a:lnTo>
                <a:lnTo>
                  <a:pt x="582" y="517"/>
                </a:lnTo>
                <a:close/>
                <a:moveTo>
                  <a:pt x="185" y="624"/>
                </a:moveTo>
                <a:lnTo>
                  <a:pt x="209" y="582"/>
                </a:lnTo>
                <a:lnTo>
                  <a:pt x="251" y="606"/>
                </a:lnTo>
                <a:lnTo>
                  <a:pt x="227" y="648"/>
                </a:lnTo>
                <a:lnTo>
                  <a:pt x="185" y="624"/>
                </a:lnTo>
                <a:close/>
                <a:moveTo>
                  <a:pt x="79" y="227"/>
                </a:moveTo>
                <a:lnTo>
                  <a:pt x="103" y="185"/>
                </a:lnTo>
                <a:lnTo>
                  <a:pt x="145" y="209"/>
                </a:lnTo>
                <a:lnTo>
                  <a:pt x="121" y="251"/>
                </a:lnTo>
                <a:lnTo>
                  <a:pt x="79" y="227"/>
                </a:lnTo>
                <a:close/>
                <a:moveTo>
                  <a:pt x="209" y="145"/>
                </a:moveTo>
                <a:lnTo>
                  <a:pt x="185" y="103"/>
                </a:lnTo>
                <a:lnTo>
                  <a:pt x="227" y="79"/>
                </a:lnTo>
                <a:lnTo>
                  <a:pt x="251" y="121"/>
                </a:lnTo>
                <a:lnTo>
                  <a:pt x="209" y="145"/>
                </a:lnTo>
                <a:close/>
                <a:moveTo>
                  <a:pt x="606" y="251"/>
                </a:moveTo>
                <a:lnTo>
                  <a:pt x="582" y="209"/>
                </a:lnTo>
                <a:lnTo>
                  <a:pt x="624" y="185"/>
                </a:lnTo>
                <a:lnTo>
                  <a:pt x="648" y="227"/>
                </a:lnTo>
                <a:lnTo>
                  <a:pt x="606" y="251"/>
                </a:lnTo>
                <a:close/>
                <a:moveTo>
                  <a:pt x="500" y="648"/>
                </a:moveTo>
                <a:lnTo>
                  <a:pt x="475" y="606"/>
                </a:lnTo>
                <a:lnTo>
                  <a:pt x="517" y="582"/>
                </a:lnTo>
                <a:lnTo>
                  <a:pt x="541" y="624"/>
                </a:lnTo>
                <a:lnTo>
                  <a:pt x="500" y="648"/>
                </a:lnTo>
                <a:close/>
                <a:moveTo>
                  <a:pt x="103" y="541"/>
                </a:moveTo>
                <a:lnTo>
                  <a:pt x="79" y="500"/>
                </a:lnTo>
                <a:lnTo>
                  <a:pt x="121" y="475"/>
                </a:lnTo>
                <a:lnTo>
                  <a:pt x="145" y="517"/>
                </a:lnTo>
                <a:lnTo>
                  <a:pt x="103" y="541"/>
                </a:lnTo>
                <a:close/>
                <a:moveTo>
                  <a:pt x="339" y="97"/>
                </a:moveTo>
                <a:lnTo>
                  <a:pt x="339" y="49"/>
                </a:lnTo>
                <a:lnTo>
                  <a:pt x="387" y="49"/>
                </a:lnTo>
                <a:lnTo>
                  <a:pt x="387" y="97"/>
                </a:lnTo>
                <a:lnTo>
                  <a:pt x="339" y="97"/>
                </a:lnTo>
                <a:close/>
                <a:moveTo>
                  <a:pt x="629" y="387"/>
                </a:moveTo>
                <a:lnTo>
                  <a:pt x="629" y="339"/>
                </a:lnTo>
                <a:lnTo>
                  <a:pt x="678" y="339"/>
                </a:lnTo>
                <a:lnTo>
                  <a:pt x="678" y="387"/>
                </a:lnTo>
                <a:lnTo>
                  <a:pt x="629" y="387"/>
                </a:lnTo>
                <a:close/>
                <a:moveTo>
                  <a:pt x="339" y="678"/>
                </a:moveTo>
                <a:lnTo>
                  <a:pt x="339" y="629"/>
                </a:lnTo>
                <a:lnTo>
                  <a:pt x="387" y="629"/>
                </a:lnTo>
                <a:lnTo>
                  <a:pt x="387" y="678"/>
                </a:lnTo>
                <a:lnTo>
                  <a:pt x="339" y="678"/>
                </a:lnTo>
                <a:close/>
                <a:moveTo>
                  <a:pt x="49" y="387"/>
                </a:moveTo>
                <a:lnTo>
                  <a:pt x="49" y="339"/>
                </a:lnTo>
                <a:lnTo>
                  <a:pt x="97" y="339"/>
                </a:lnTo>
                <a:lnTo>
                  <a:pt x="97" y="387"/>
                </a:lnTo>
                <a:lnTo>
                  <a:pt x="49" y="387"/>
                </a:lnTo>
                <a:close/>
                <a:moveTo>
                  <a:pt x="726" y="363"/>
                </a:moveTo>
                <a:cubicBezTo>
                  <a:pt x="726" y="163"/>
                  <a:pt x="564" y="0"/>
                  <a:pt x="363" y="0"/>
                </a:cubicBezTo>
                <a:cubicBezTo>
                  <a:pt x="163" y="0"/>
                  <a:pt x="0" y="163"/>
                  <a:pt x="0" y="363"/>
                </a:cubicBezTo>
                <a:cubicBezTo>
                  <a:pt x="0" y="564"/>
                  <a:pt x="163" y="726"/>
                  <a:pt x="363" y="726"/>
                </a:cubicBezTo>
                <a:cubicBezTo>
                  <a:pt x="564" y="726"/>
                  <a:pt x="726" y="564"/>
                  <a:pt x="726" y="363"/>
                </a:cubicBezTo>
                <a:close/>
              </a:path>
            </a:pathLst>
          </a:custGeom>
          <a:solidFill>
            <a:srgbClr val="C00000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625475" algn="ctr"/>
            <a:endParaRPr lang="ru-RU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8" name="Freeform 5"/>
          <p:cNvSpPr>
            <a:spLocks noEditPoints="1"/>
          </p:cNvSpPr>
          <p:nvPr/>
        </p:nvSpPr>
        <p:spPr bwMode="auto">
          <a:xfrm>
            <a:off x="8138855" y="4369981"/>
            <a:ext cx="576000" cy="576000"/>
          </a:xfrm>
          <a:custGeom>
            <a:avLst/>
            <a:gdLst>
              <a:gd name="T0" fmla="*/ 376 w 409"/>
              <a:gd name="T1" fmla="*/ 101 h 409"/>
              <a:gd name="T2" fmla="*/ 359 w 409"/>
              <a:gd name="T3" fmla="*/ 85 h 409"/>
              <a:gd name="T4" fmla="*/ 376 w 409"/>
              <a:gd name="T5" fmla="*/ 68 h 409"/>
              <a:gd name="T6" fmla="*/ 392 w 409"/>
              <a:gd name="T7" fmla="*/ 85 h 409"/>
              <a:gd name="T8" fmla="*/ 376 w 409"/>
              <a:gd name="T9" fmla="*/ 101 h 409"/>
              <a:gd name="T10" fmla="*/ 327 w 409"/>
              <a:gd name="T11" fmla="*/ 52 h 409"/>
              <a:gd name="T12" fmla="*/ 310 w 409"/>
              <a:gd name="T13" fmla="*/ 35 h 409"/>
              <a:gd name="T14" fmla="*/ 327 w 409"/>
              <a:gd name="T15" fmla="*/ 19 h 409"/>
              <a:gd name="T16" fmla="*/ 343 w 409"/>
              <a:gd name="T17" fmla="*/ 35 h 409"/>
              <a:gd name="T18" fmla="*/ 327 w 409"/>
              <a:gd name="T19" fmla="*/ 52 h 409"/>
              <a:gd name="T20" fmla="*/ 322 w 409"/>
              <a:gd name="T21" fmla="*/ 96 h 409"/>
              <a:gd name="T22" fmla="*/ 358 w 409"/>
              <a:gd name="T23" fmla="*/ 133 h 409"/>
              <a:gd name="T24" fmla="*/ 409 w 409"/>
              <a:gd name="T25" fmla="*/ 82 h 409"/>
              <a:gd name="T26" fmla="*/ 327 w 409"/>
              <a:gd name="T27" fmla="*/ 0 h 409"/>
              <a:gd name="T28" fmla="*/ 277 w 409"/>
              <a:gd name="T29" fmla="*/ 51 h 409"/>
              <a:gd name="T30" fmla="*/ 313 w 409"/>
              <a:gd name="T31" fmla="*/ 88 h 409"/>
              <a:gd name="T32" fmla="*/ 338 w 409"/>
              <a:gd name="T33" fmla="*/ 63 h 409"/>
              <a:gd name="T34" fmla="*/ 346 w 409"/>
              <a:gd name="T35" fmla="*/ 71 h 409"/>
              <a:gd name="T36" fmla="*/ 322 w 409"/>
              <a:gd name="T37" fmla="*/ 96 h 409"/>
              <a:gd name="T38" fmla="*/ 162 w 409"/>
              <a:gd name="T39" fmla="*/ 215 h 409"/>
              <a:gd name="T40" fmla="*/ 146 w 409"/>
              <a:gd name="T41" fmla="*/ 198 h 409"/>
              <a:gd name="T42" fmla="*/ 97 w 409"/>
              <a:gd name="T43" fmla="*/ 247 h 409"/>
              <a:gd name="T44" fmla="*/ 113 w 409"/>
              <a:gd name="T45" fmla="*/ 264 h 409"/>
              <a:gd name="T46" fmla="*/ 146 w 409"/>
              <a:gd name="T47" fmla="*/ 231 h 409"/>
              <a:gd name="T48" fmla="*/ 154 w 409"/>
              <a:gd name="T49" fmla="*/ 239 h 409"/>
              <a:gd name="T50" fmla="*/ 129 w 409"/>
              <a:gd name="T51" fmla="*/ 264 h 409"/>
              <a:gd name="T52" fmla="*/ 146 w 409"/>
              <a:gd name="T53" fmla="*/ 280 h 409"/>
              <a:gd name="T54" fmla="*/ 170 w 409"/>
              <a:gd name="T55" fmla="*/ 256 h 409"/>
              <a:gd name="T56" fmla="*/ 179 w 409"/>
              <a:gd name="T57" fmla="*/ 264 h 409"/>
              <a:gd name="T58" fmla="*/ 146 w 409"/>
              <a:gd name="T59" fmla="*/ 296 h 409"/>
              <a:gd name="T60" fmla="*/ 162 w 409"/>
              <a:gd name="T61" fmla="*/ 313 h 409"/>
              <a:gd name="T62" fmla="*/ 211 w 409"/>
              <a:gd name="T63" fmla="*/ 264 h 409"/>
              <a:gd name="T64" fmla="*/ 162 w 409"/>
              <a:gd name="T65" fmla="*/ 215 h 409"/>
              <a:gd name="T66" fmla="*/ 162 w 409"/>
              <a:gd name="T67" fmla="*/ 215 h 409"/>
              <a:gd name="T68" fmla="*/ 195 w 409"/>
              <a:gd name="T69" fmla="*/ 149 h 409"/>
              <a:gd name="T70" fmla="*/ 162 w 409"/>
              <a:gd name="T71" fmla="*/ 182 h 409"/>
              <a:gd name="T72" fmla="*/ 228 w 409"/>
              <a:gd name="T73" fmla="*/ 247 h 409"/>
              <a:gd name="T74" fmla="*/ 244 w 409"/>
              <a:gd name="T75" fmla="*/ 231 h 409"/>
              <a:gd name="T76" fmla="*/ 195 w 409"/>
              <a:gd name="T77" fmla="*/ 182 h 409"/>
              <a:gd name="T78" fmla="*/ 211 w 409"/>
              <a:gd name="T79" fmla="*/ 165 h 409"/>
              <a:gd name="T80" fmla="*/ 260 w 409"/>
              <a:gd name="T81" fmla="*/ 215 h 409"/>
              <a:gd name="T82" fmla="*/ 277 w 409"/>
              <a:gd name="T83" fmla="*/ 198 h 409"/>
              <a:gd name="T84" fmla="*/ 211 w 409"/>
              <a:gd name="T85" fmla="*/ 133 h 409"/>
              <a:gd name="T86" fmla="*/ 195 w 409"/>
              <a:gd name="T87" fmla="*/ 149 h 409"/>
              <a:gd name="T88" fmla="*/ 64 w 409"/>
              <a:gd name="T89" fmla="*/ 394 h 409"/>
              <a:gd name="T90" fmla="*/ 15 w 409"/>
              <a:gd name="T91" fmla="*/ 345 h 409"/>
              <a:gd name="T92" fmla="*/ 40 w 409"/>
              <a:gd name="T93" fmla="*/ 321 h 409"/>
              <a:gd name="T94" fmla="*/ 88 w 409"/>
              <a:gd name="T95" fmla="*/ 370 h 409"/>
              <a:gd name="T96" fmla="*/ 64 w 409"/>
              <a:gd name="T97" fmla="*/ 394 h 409"/>
              <a:gd name="T98" fmla="*/ 121 w 409"/>
              <a:gd name="T99" fmla="*/ 370 h 409"/>
              <a:gd name="T100" fmla="*/ 40 w 409"/>
              <a:gd name="T101" fmla="*/ 288 h 409"/>
              <a:gd name="T102" fmla="*/ 252 w 409"/>
              <a:gd name="T103" fmla="*/ 75 h 409"/>
              <a:gd name="T104" fmla="*/ 334 w 409"/>
              <a:gd name="T105" fmla="*/ 157 h 409"/>
              <a:gd name="T106" fmla="*/ 121 w 409"/>
              <a:gd name="T107" fmla="*/ 370 h 409"/>
              <a:gd name="T108" fmla="*/ 0 w 409"/>
              <a:gd name="T109" fmla="*/ 353 h 409"/>
              <a:gd name="T110" fmla="*/ 57 w 409"/>
              <a:gd name="T111" fmla="*/ 409 h 409"/>
              <a:gd name="T112" fmla="*/ 116 w 409"/>
              <a:gd name="T113" fmla="*/ 409 h 409"/>
              <a:gd name="T114" fmla="*/ 367 w 409"/>
              <a:gd name="T115" fmla="*/ 158 h 409"/>
              <a:gd name="T116" fmla="*/ 251 w 409"/>
              <a:gd name="T117" fmla="*/ 42 h 409"/>
              <a:gd name="T118" fmla="*/ 0 w 409"/>
              <a:gd name="T119" fmla="*/ 293 h 409"/>
              <a:gd name="T120" fmla="*/ 0 w 409"/>
              <a:gd name="T121" fmla="*/ 353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09" h="409">
                <a:moveTo>
                  <a:pt x="376" y="101"/>
                </a:moveTo>
                <a:lnTo>
                  <a:pt x="359" y="85"/>
                </a:lnTo>
                <a:lnTo>
                  <a:pt x="376" y="68"/>
                </a:lnTo>
                <a:lnTo>
                  <a:pt x="392" y="85"/>
                </a:lnTo>
                <a:lnTo>
                  <a:pt x="376" y="101"/>
                </a:lnTo>
                <a:close/>
                <a:moveTo>
                  <a:pt x="327" y="52"/>
                </a:moveTo>
                <a:lnTo>
                  <a:pt x="310" y="35"/>
                </a:lnTo>
                <a:lnTo>
                  <a:pt x="327" y="19"/>
                </a:lnTo>
                <a:lnTo>
                  <a:pt x="343" y="35"/>
                </a:lnTo>
                <a:lnTo>
                  <a:pt x="327" y="52"/>
                </a:lnTo>
                <a:close/>
                <a:moveTo>
                  <a:pt x="322" y="96"/>
                </a:moveTo>
                <a:lnTo>
                  <a:pt x="358" y="133"/>
                </a:lnTo>
                <a:lnTo>
                  <a:pt x="409" y="82"/>
                </a:lnTo>
                <a:lnTo>
                  <a:pt x="327" y="0"/>
                </a:lnTo>
                <a:lnTo>
                  <a:pt x="277" y="51"/>
                </a:lnTo>
                <a:lnTo>
                  <a:pt x="313" y="88"/>
                </a:lnTo>
                <a:lnTo>
                  <a:pt x="338" y="63"/>
                </a:lnTo>
                <a:lnTo>
                  <a:pt x="346" y="71"/>
                </a:lnTo>
                <a:lnTo>
                  <a:pt x="322" y="96"/>
                </a:lnTo>
                <a:close/>
                <a:moveTo>
                  <a:pt x="162" y="215"/>
                </a:moveTo>
                <a:lnTo>
                  <a:pt x="146" y="198"/>
                </a:lnTo>
                <a:lnTo>
                  <a:pt x="97" y="247"/>
                </a:lnTo>
                <a:lnTo>
                  <a:pt x="113" y="264"/>
                </a:lnTo>
                <a:lnTo>
                  <a:pt x="146" y="231"/>
                </a:lnTo>
                <a:lnTo>
                  <a:pt x="154" y="239"/>
                </a:lnTo>
                <a:lnTo>
                  <a:pt x="129" y="264"/>
                </a:lnTo>
                <a:lnTo>
                  <a:pt x="146" y="280"/>
                </a:lnTo>
                <a:lnTo>
                  <a:pt x="170" y="256"/>
                </a:lnTo>
                <a:lnTo>
                  <a:pt x="179" y="264"/>
                </a:lnTo>
                <a:lnTo>
                  <a:pt x="146" y="296"/>
                </a:lnTo>
                <a:lnTo>
                  <a:pt x="162" y="313"/>
                </a:lnTo>
                <a:lnTo>
                  <a:pt x="211" y="264"/>
                </a:lnTo>
                <a:lnTo>
                  <a:pt x="162" y="215"/>
                </a:lnTo>
                <a:lnTo>
                  <a:pt x="162" y="215"/>
                </a:lnTo>
                <a:close/>
                <a:moveTo>
                  <a:pt x="195" y="149"/>
                </a:moveTo>
                <a:lnTo>
                  <a:pt x="162" y="182"/>
                </a:lnTo>
                <a:lnTo>
                  <a:pt x="228" y="247"/>
                </a:lnTo>
                <a:lnTo>
                  <a:pt x="244" y="231"/>
                </a:lnTo>
                <a:lnTo>
                  <a:pt x="195" y="182"/>
                </a:lnTo>
                <a:lnTo>
                  <a:pt x="211" y="165"/>
                </a:lnTo>
                <a:lnTo>
                  <a:pt x="260" y="215"/>
                </a:lnTo>
                <a:lnTo>
                  <a:pt x="277" y="198"/>
                </a:lnTo>
                <a:lnTo>
                  <a:pt x="211" y="133"/>
                </a:lnTo>
                <a:lnTo>
                  <a:pt x="195" y="149"/>
                </a:lnTo>
                <a:close/>
                <a:moveTo>
                  <a:pt x="64" y="394"/>
                </a:moveTo>
                <a:lnTo>
                  <a:pt x="15" y="345"/>
                </a:lnTo>
                <a:lnTo>
                  <a:pt x="40" y="321"/>
                </a:lnTo>
                <a:lnTo>
                  <a:pt x="88" y="370"/>
                </a:lnTo>
                <a:lnTo>
                  <a:pt x="64" y="394"/>
                </a:lnTo>
                <a:close/>
                <a:moveTo>
                  <a:pt x="121" y="370"/>
                </a:moveTo>
                <a:lnTo>
                  <a:pt x="40" y="288"/>
                </a:lnTo>
                <a:lnTo>
                  <a:pt x="252" y="75"/>
                </a:lnTo>
                <a:lnTo>
                  <a:pt x="334" y="157"/>
                </a:lnTo>
                <a:lnTo>
                  <a:pt x="121" y="370"/>
                </a:lnTo>
                <a:close/>
                <a:moveTo>
                  <a:pt x="0" y="353"/>
                </a:moveTo>
                <a:lnTo>
                  <a:pt x="57" y="409"/>
                </a:lnTo>
                <a:lnTo>
                  <a:pt x="116" y="409"/>
                </a:lnTo>
                <a:lnTo>
                  <a:pt x="367" y="158"/>
                </a:lnTo>
                <a:lnTo>
                  <a:pt x="251" y="42"/>
                </a:lnTo>
                <a:lnTo>
                  <a:pt x="0" y="293"/>
                </a:lnTo>
                <a:lnTo>
                  <a:pt x="0" y="353"/>
                </a:lnTo>
                <a:close/>
              </a:path>
            </a:pathLst>
          </a:custGeom>
          <a:solidFill>
            <a:srgbClr val="C00000">
              <a:alpha val="8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625475" algn="ctr"/>
            <a:endParaRPr lang="ru-RU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9" name="Freeform 68"/>
          <p:cNvSpPr>
            <a:spLocks noChangeAspect="1" noEditPoints="1"/>
          </p:cNvSpPr>
          <p:nvPr/>
        </p:nvSpPr>
        <p:spPr bwMode="auto">
          <a:xfrm>
            <a:off x="8185556" y="6172610"/>
            <a:ext cx="482598" cy="576000"/>
          </a:xfrm>
          <a:custGeom>
            <a:avLst/>
            <a:gdLst>
              <a:gd name="T0" fmla="*/ 0 w 247"/>
              <a:gd name="T1" fmla="*/ 262 h 307"/>
              <a:gd name="T2" fmla="*/ 0 w 247"/>
              <a:gd name="T3" fmla="*/ 266 h 307"/>
              <a:gd name="T4" fmla="*/ 21 w 247"/>
              <a:gd name="T5" fmla="*/ 266 h 307"/>
              <a:gd name="T6" fmla="*/ 21 w 247"/>
              <a:gd name="T7" fmla="*/ 286 h 307"/>
              <a:gd name="T8" fmla="*/ 42 w 247"/>
              <a:gd name="T9" fmla="*/ 286 h 307"/>
              <a:gd name="T10" fmla="*/ 42 w 247"/>
              <a:gd name="T11" fmla="*/ 307 h 307"/>
              <a:gd name="T12" fmla="*/ 247 w 247"/>
              <a:gd name="T13" fmla="*/ 307 h 307"/>
              <a:gd name="T14" fmla="*/ 247 w 247"/>
              <a:gd name="T15" fmla="*/ 41 h 307"/>
              <a:gd name="T16" fmla="*/ 226 w 247"/>
              <a:gd name="T17" fmla="*/ 41 h 307"/>
              <a:gd name="T18" fmla="*/ 226 w 247"/>
              <a:gd name="T19" fmla="*/ 21 h 307"/>
              <a:gd name="T20" fmla="*/ 206 w 247"/>
              <a:gd name="T21" fmla="*/ 21 h 307"/>
              <a:gd name="T22" fmla="*/ 206 w 247"/>
              <a:gd name="T23" fmla="*/ 0 h 307"/>
              <a:gd name="T24" fmla="*/ 73 w 247"/>
              <a:gd name="T25" fmla="*/ 0 h 307"/>
              <a:gd name="T26" fmla="*/ 73 w 247"/>
              <a:gd name="T27" fmla="*/ 75 h 307"/>
              <a:gd name="T28" fmla="*/ 0 w 247"/>
              <a:gd name="T29" fmla="*/ 75 h 307"/>
              <a:gd name="T30" fmla="*/ 0 w 247"/>
              <a:gd name="T31" fmla="*/ 262 h 307"/>
              <a:gd name="T32" fmla="*/ 181 w 247"/>
              <a:gd name="T33" fmla="*/ 242 h 307"/>
              <a:gd name="T34" fmla="*/ 27 w 247"/>
              <a:gd name="T35" fmla="*/ 242 h 307"/>
              <a:gd name="T36" fmla="*/ 27 w 247"/>
              <a:gd name="T37" fmla="*/ 230 h 307"/>
              <a:gd name="T38" fmla="*/ 181 w 247"/>
              <a:gd name="T39" fmla="*/ 230 h 307"/>
              <a:gd name="T40" fmla="*/ 181 w 247"/>
              <a:gd name="T41" fmla="*/ 242 h 307"/>
              <a:gd name="T42" fmla="*/ 181 w 247"/>
              <a:gd name="T43" fmla="*/ 195 h 307"/>
              <a:gd name="T44" fmla="*/ 181 w 247"/>
              <a:gd name="T45" fmla="*/ 207 h 307"/>
              <a:gd name="T46" fmla="*/ 27 w 247"/>
              <a:gd name="T47" fmla="*/ 207 h 307"/>
              <a:gd name="T48" fmla="*/ 27 w 247"/>
              <a:gd name="T49" fmla="*/ 195 h 307"/>
              <a:gd name="T50" fmla="*/ 181 w 247"/>
              <a:gd name="T51" fmla="*/ 195 h 307"/>
              <a:gd name="T52" fmla="*/ 181 w 247"/>
              <a:gd name="T53" fmla="*/ 171 h 307"/>
              <a:gd name="T54" fmla="*/ 27 w 247"/>
              <a:gd name="T55" fmla="*/ 171 h 307"/>
              <a:gd name="T56" fmla="*/ 27 w 247"/>
              <a:gd name="T57" fmla="*/ 160 h 307"/>
              <a:gd name="T58" fmla="*/ 181 w 247"/>
              <a:gd name="T59" fmla="*/ 160 h 307"/>
              <a:gd name="T60" fmla="*/ 181 w 247"/>
              <a:gd name="T61" fmla="*/ 171 h 307"/>
              <a:gd name="T62" fmla="*/ 181 w 247"/>
              <a:gd name="T63" fmla="*/ 124 h 307"/>
              <a:gd name="T64" fmla="*/ 181 w 247"/>
              <a:gd name="T65" fmla="*/ 136 h 307"/>
              <a:gd name="T66" fmla="*/ 27 w 247"/>
              <a:gd name="T67" fmla="*/ 136 h 307"/>
              <a:gd name="T68" fmla="*/ 27 w 247"/>
              <a:gd name="T69" fmla="*/ 124 h 307"/>
              <a:gd name="T70" fmla="*/ 181 w 247"/>
              <a:gd name="T71" fmla="*/ 124 h 307"/>
              <a:gd name="T72" fmla="*/ 181 w 247"/>
              <a:gd name="T73" fmla="*/ 101 h 307"/>
              <a:gd name="T74" fmla="*/ 27 w 247"/>
              <a:gd name="T75" fmla="*/ 101 h 307"/>
              <a:gd name="T76" fmla="*/ 27 w 247"/>
              <a:gd name="T77" fmla="*/ 89 h 307"/>
              <a:gd name="T78" fmla="*/ 181 w 247"/>
              <a:gd name="T79" fmla="*/ 89 h 307"/>
              <a:gd name="T80" fmla="*/ 181 w 247"/>
              <a:gd name="T81" fmla="*/ 101 h 307"/>
              <a:gd name="T82" fmla="*/ 61 w 247"/>
              <a:gd name="T83" fmla="*/ 63 h 307"/>
              <a:gd name="T84" fmla="*/ 61 w 247"/>
              <a:gd name="T85" fmla="*/ 4 h 307"/>
              <a:gd name="T86" fmla="*/ 1 w 247"/>
              <a:gd name="T87" fmla="*/ 63 h 307"/>
              <a:gd name="T88" fmla="*/ 61 w 247"/>
              <a:gd name="T89" fmla="*/ 63 h 307"/>
              <a:gd name="T90" fmla="*/ 52 w 247"/>
              <a:gd name="T91" fmla="*/ 276 h 307"/>
              <a:gd name="T92" fmla="*/ 31 w 247"/>
              <a:gd name="T93" fmla="*/ 276 h 307"/>
              <a:gd name="T94" fmla="*/ 31 w 247"/>
              <a:gd name="T95" fmla="*/ 266 h 307"/>
              <a:gd name="T96" fmla="*/ 206 w 247"/>
              <a:gd name="T97" fmla="*/ 266 h 307"/>
              <a:gd name="T98" fmla="*/ 206 w 247"/>
              <a:gd name="T99" fmla="*/ 31 h 307"/>
              <a:gd name="T100" fmla="*/ 216 w 247"/>
              <a:gd name="T101" fmla="*/ 31 h 307"/>
              <a:gd name="T102" fmla="*/ 216 w 247"/>
              <a:gd name="T103" fmla="*/ 276 h 307"/>
              <a:gd name="T104" fmla="*/ 52 w 247"/>
              <a:gd name="T105" fmla="*/ 276 h 307"/>
              <a:gd name="T106" fmla="*/ 226 w 247"/>
              <a:gd name="T107" fmla="*/ 51 h 307"/>
              <a:gd name="T108" fmla="*/ 236 w 247"/>
              <a:gd name="T109" fmla="*/ 51 h 307"/>
              <a:gd name="T110" fmla="*/ 236 w 247"/>
              <a:gd name="T111" fmla="*/ 296 h 307"/>
              <a:gd name="T112" fmla="*/ 52 w 247"/>
              <a:gd name="T113" fmla="*/ 296 h 307"/>
              <a:gd name="T114" fmla="*/ 52 w 247"/>
              <a:gd name="T115" fmla="*/ 286 h 307"/>
              <a:gd name="T116" fmla="*/ 226 w 247"/>
              <a:gd name="T117" fmla="*/ 286 h 307"/>
              <a:gd name="T118" fmla="*/ 226 w 247"/>
              <a:gd name="T119" fmla="*/ 51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7" h="307">
                <a:moveTo>
                  <a:pt x="0" y="262"/>
                </a:moveTo>
                <a:lnTo>
                  <a:pt x="0" y="266"/>
                </a:lnTo>
                <a:lnTo>
                  <a:pt x="21" y="266"/>
                </a:lnTo>
                <a:lnTo>
                  <a:pt x="21" y="286"/>
                </a:lnTo>
                <a:lnTo>
                  <a:pt x="42" y="286"/>
                </a:lnTo>
                <a:lnTo>
                  <a:pt x="42" y="307"/>
                </a:lnTo>
                <a:lnTo>
                  <a:pt x="247" y="307"/>
                </a:lnTo>
                <a:lnTo>
                  <a:pt x="247" y="41"/>
                </a:lnTo>
                <a:lnTo>
                  <a:pt x="226" y="41"/>
                </a:lnTo>
                <a:lnTo>
                  <a:pt x="226" y="21"/>
                </a:lnTo>
                <a:lnTo>
                  <a:pt x="206" y="21"/>
                </a:lnTo>
                <a:lnTo>
                  <a:pt x="206" y="0"/>
                </a:lnTo>
                <a:lnTo>
                  <a:pt x="73" y="0"/>
                </a:lnTo>
                <a:lnTo>
                  <a:pt x="73" y="75"/>
                </a:lnTo>
                <a:lnTo>
                  <a:pt x="0" y="75"/>
                </a:lnTo>
                <a:lnTo>
                  <a:pt x="0" y="262"/>
                </a:lnTo>
                <a:close/>
                <a:moveTo>
                  <a:pt x="181" y="242"/>
                </a:moveTo>
                <a:lnTo>
                  <a:pt x="27" y="242"/>
                </a:lnTo>
                <a:lnTo>
                  <a:pt x="27" y="230"/>
                </a:lnTo>
                <a:lnTo>
                  <a:pt x="181" y="230"/>
                </a:lnTo>
                <a:lnTo>
                  <a:pt x="181" y="242"/>
                </a:lnTo>
                <a:close/>
                <a:moveTo>
                  <a:pt x="181" y="195"/>
                </a:moveTo>
                <a:lnTo>
                  <a:pt x="181" y="207"/>
                </a:lnTo>
                <a:lnTo>
                  <a:pt x="27" y="207"/>
                </a:lnTo>
                <a:lnTo>
                  <a:pt x="27" y="195"/>
                </a:lnTo>
                <a:lnTo>
                  <a:pt x="181" y="195"/>
                </a:lnTo>
                <a:close/>
                <a:moveTo>
                  <a:pt x="181" y="171"/>
                </a:moveTo>
                <a:lnTo>
                  <a:pt x="27" y="171"/>
                </a:lnTo>
                <a:lnTo>
                  <a:pt x="27" y="160"/>
                </a:lnTo>
                <a:lnTo>
                  <a:pt x="181" y="160"/>
                </a:lnTo>
                <a:lnTo>
                  <a:pt x="181" y="171"/>
                </a:lnTo>
                <a:close/>
                <a:moveTo>
                  <a:pt x="181" y="124"/>
                </a:moveTo>
                <a:lnTo>
                  <a:pt x="181" y="136"/>
                </a:lnTo>
                <a:lnTo>
                  <a:pt x="27" y="136"/>
                </a:lnTo>
                <a:lnTo>
                  <a:pt x="27" y="124"/>
                </a:lnTo>
                <a:lnTo>
                  <a:pt x="181" y="124"/>
                </a:lnTo>
                <a:close/>
                <a:moveTo>
                  <a:pt x="181" y="101"/>
                </a:moveTo>
                <a:lnTo>
                  <a:pt x="27" y="101"/>
                </a:lnTo>
                <a:lnTo>
                  <a:pt x="27" y="89"/>
                </a:lnTo>
                <a:lnTo>
                  <a:pt x="181" y="89"/>
                </a:lnTo>
                <a:lnTo>
                  <a:pt x="181" y="101"/>
                </a:lnTo>
                <a:close/>
                <a:moveTo>
                  <a:pt x="61" y="63"/>
                </a:moveTo>
                <a:lnTo>
                  <a:pt x="61" y="4"/>
                </a:lnTo>
                <a:lnTo>
                  <a:pt x="1" y="63"/>
                </a:lnTo>
                <a:lnTo>
                  <a:pt x="61" y="63"/>
                </a:lnTo>
                <a:close/>
                <a:moveTo>
                  <a:pt x="52" y="276"/>
                </a:moveTo>
                <a:lnTo>
                  <a:pt x="31" y="276"/>
                </a:lnTo>
                <a:lnTo>
                  <a:pt x="31" y="266"/>
                </a:lnTo>
                <a:lnTo>
                  <a:pt x="206" y="266"/>
                </a:lnTo>
                <a:lnTo>
                  <a:pt x="206" y="31"/>
                </a:lnTo>
                <a:lnTo>
                  <a:pt x="216" y="31"/>
                </a:lnTo>
                <a:lnTo>
                  <a:pt x="216" y="276"/>
                </a:lnTo>
                <a:lnTo>
                  <a:pt x="52" y="276"/>
                </a:lnTo>
                <a:close/>
                <a:moveTo>
                  <a:pt x="226" y="51"/>
                </a:moveTo>
                <a:lnTo>
                  <a:pt x="236" y="51"/>
                </a:lnTo>
                <a:lnTo>
                  <a:pt x="236" y="296"/>
                </a:lnTo>
                <a:lnTo>
                  <a:pt x="52" y="296"/>
                </a:lnTo>
                <a:lnTo>
                  <a:pt x="52" y="286"/>
                </a:lnTo>
                <a:lnTo>
                  <a:pt x="226" y="286"/>
                </a:lnTo>
                <a:lnTo>
                  <a:pt x="226" y="51"/>
                </a:lnTo>
                <a:close/>
              </a:path>
            </a:pathLst>
          </a:custGeom>
          <a:solidFill>
            <a:srgbClr val="C00000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625475" algn="ctr"/>
            <a:endParaRPr lang="ru-RU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1" name="Freeform 13"/>
          <p:cNvSpPr>
            <a:spLocks noChangeAspect="1" noEditPoints="1"/>
          </p:cNvSpPr>
          <p:nvPr/>
        </p:nvSpPr>
        <p:spPr bwMode="auto">
          <a:xfrm>
            <a:off x="8138855" y="5294450"/>
            <a:ext cx="576000" cy="576000"/>
          </a:xfrm>
          <a:custGeom>
            <a:avLst/>
            <a:gdLst>
              <a:gd name="T0" fmla="*/ 1457 w 1815"/>
              <a:gd name="T1" fmla="*/ 221 h 1815"/>
              <a:gd name="T2" fmla="*/ 1268 w 1815"/>
              <a:gd name="T3" fmla="*/ 0 h 1815"/>
              <a:gd name="T4" fmla="*/ 1079 w 1815"/>
              <a:gd name="T5" fmla="*/ 221 h 1815"/>
              <a:gd name="T6" fmla="*/ 1268 w 1815"/>
              <a:gd name="T7" fmla="*/ 441 h 1815"/>
              <a:gd name="T8" fmla="*/ 1457 w 1815"/>
              <a:gd name="T9" fmla="*/ 221 h 1815"/>
              <a:gd name="T10" fmla="*/ 1268 w 1815"/>
              <a:gd name="T11" fmla="*/ 514 h 1815"/>
              <a:gd name="T12" fmla="*/ 1226 w 1815"/>
              <a:gd name="T13" fmla="*/ 460 h 1815"/>
              <a:gd name="T14" fmla="*/ 1189 w 1815"/>
              <a:gd name="T15" fmla="*/ 447 h 1815"/>
              <a:gd name="T16" fmla="*/ 1016 w 1815"/>
              <a:gd name="T17" fmla="*/ 514 h 1815"/>
              <a:gd name="T18" fmla="*/ 1016 w 1815"/>
              <a:gd name="T19" fmla="*/ 861 h 1815"/>
              <a:gd name="T20" fmla="*/ 1520 w 1815"/>
              <a:gd name="T21" fmla="*/ 861 h 1815"/>
              <a:gd name="T22" fmla="*/ 1520 w 1815"/>
              <a:gd name="T23" fmla="*/ 514 h 1815"/>
              <a:gd name="T24" fmla="*/ 1347 w 1815"/>
              <a:gd name="T25" fmla="*/ 447 h 1815"/>
              <a:gd name="T26" fmla="*/ 1311 w 1815"/>
              <a:gd name="T27" fmla="*/ 460 h 1815"/>
              <a:gd name="T28" fmla="*/ 1268 w 1815"/>
              <a:gd name="T29" fmla="*/ 514 h 1815"/>
              <a:gd name="T30" fmla="*/ 324 w 1815"/>
              <a:gd name="T31" fmla="*/ 890 h 1815"/>
              <a:gd name="T32" fmla="*/ 218 w 1815"/>
              <a:gd name="T33" fmla="*/ 987 h 1815"/>
              <a:gd name="T34" fmla="*/ 926 w 1815"/>
              <a:gd name="T35" fmla="*/ 987 h 1815"/>
              <a:gd name="T36" fmla="*/ 820 w 1815"/>
              <a:gd name="T37" fmla="*/ 890 h 1815"/>
              <a:gd name="T38" fmla="*/ 324 w 1815"/>
              <a:gd name="T39" fmla="*/ 890 h 1815"/>
              <a:gd name="T40" fmla="*/ 218 w 1815"/>
              <a:gd name="T41" fmla="*/ 829 h 1815"/>
              <a:gd name="T42" fmla="*/ 926 w 1815"/>
              <a:gd name="T43" fmla="*/ 829 h 1815"/>
              <a:gd name="T44" fmla="*/ 926 w 1815"/>
              <a:gd name="T45" fmla="*/ 348 h 1815"/>
              <a:gd name="T46" fmla="*/ 218 w 1815"/>
              <a:gd name="T47" fmla="*/ 348 h 1815"/>
              <a:gd name="T48" fmla="*/ 218 w 1815"/>
              <a:gd name="T49" fmla="*/ 829 h 1815"/>
              <a:gd name="T50" fmla="*/ 501 w 1815"/>
              <a:gd name="T51" fmla="*/ 878 h 1815"/>
              <a:gd name="T52" fmla="*/ 643 w 1815"/>
              <a:gd name="T53" fmla="*/ 878 h 1815"/>
              <a:gd name="T54" fmla="*/ 643 w 1815"/>
              <a:gd name="T55" fmla="*/ 839 h 1815"/>
              <a:gd name="T56" fmla="*/ 501 w 1815"/>
              <a:gd name="T57" fmla="*/ 839 h 1815"/>
              <a:gd name="T58" fmla="*/ 501 w 1815"/>
              <a:gd name="T59" fmla="*/ 878 h 1815"/>
              <a:gd name="T60" fmla="*/ 78 w 1815"/>
              <a:gd name="T61" fmla="*/ 1030 h 1815"/>
              <a:gd name="T62" fmla="*/ 202 w 1815"/>
              <a:gd name="T63" fmla="*/ 861 h 1815"/>
              <a:gd name="T64" fmla="*/ 4 w 1815"/>
              <a:gd name="T65" fmla="*/ 1030 h 1815"/>
              <a:gd name="T66" fmla="*/ 0 w 1815"/>
              <a:gd name="T67" fmla="*/ 1030 h 1815"/>
              <a:gd name="T68" fmla="*/ 0 w 1815"/>
              <a:gd name="T69" fmla="*/ 1128 h 1815"/>
              <a:gd name="T70" fmla="*/ 177 w 1815"/>
              <a:gd name="T71" fmla="*/ 1128 h 1815"/>
              <a:gd name="T72" fmla="*/ 177 w 1815"/>
              <a:gd name="T73" fmla="*/ 1815 h 1815"/>
              <a:gd name="T74" fmla="*/ 1638 w 1815"/>
              <a:gd name="T75" fmla="*/ 1815 h 1815"/>
              <a:gd name="T76" fmla="*/ 1638 w 1815"/>
              <a:gd name="T77" fmla="*/ 1128 h 1815"/>
              <a:gd name="T78" fmla="*/ 1815 w 1815"/>
              <a:gd name="T79" fmla="*/ 1128 h 1815"/>
              <a:gd name="T80" fmla="*/ 1815 w 1815"/>
              <a:gd name="T81" fmla="*/ 1030 h 1815"/>
              <a:gd name="T82" fmla="*/ 1808 w 1815"/>
              <a:gd name="T83" fmla="*/ 1030 h 1815"/>
              <a:gd name="T84" fmla="*/ 1610 w 1815"/>
              <a:gd name="T85" fmla="*/ 861 h 1815"/>
              <a:gd name="T86" fmla="*/ 1734 w 1815"/>
              <a:gd name="T87" fmla="*/ 1030 h 1815"/>
              <a:gd name="T88" fmla="*/ 78 w 1815"/>
              <a:gd name="T89" fmla="*/ 103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815" h="1815">
                <a:moveTo>
                  <a:pt x="1457" y="221"/>
                </a:moveTo>
                <a:cubicBezTo>
                  <a:pt x="1457" y="99"/>
                  <a:pt x="1373" y="0"/>
                  <a:pt x="1268" y="0"/>
                </a:cubicBezTo>
                <a:cubicBezTo>
                  <a:pt x="1164" y="0"/>
                  <a:pt x="1079" y="99"/>
                  <a:pt x="1079" y="221"/>
                </a:cubicBezTo>
                <a:cubicBezTo>
                  <a:pt x="1079" y="342"/>
                  <a:pt x="1164" y="441"/>
                  <a:pt x="1268" y="441"/>
                </a:cubicBezTo>
                <a:cubicBezTo>
                  <a:pt x="1373" y="441"/>
                  <a:pt x="1457" y="342"/>
                  <a:pt x="1457" y="221"/>
                </a:cubicBezTo>
                <a:close/>
                <a:moveTo>
                  <a:pt x="1268" y="514"/>
                </a:moveTo>
                <a:lnTo>
                  <a:pt x="1226" y="460"/>
                </a:lnTo>
                <a:cubicBezTo>
                  <a:pt x="1214" y="457"/>
                  <a:pt x="1201" y="452"/>
                  <a:pt x="1189" y="447"/>
                </a:cubicBezTo>
                <a:lnTo>
                  <a:pt x="1016" y="514"/>
                </a:lnTo>
                <a:lnTo>
                  <a:pt x="1016" y="861"/>
                </a:lnTo>
                <a:lnTo>
                  <a:pt x="1520" y="861"/>
                </a:lnTo>
                <a:lnTo>
                  <a:pt x="1520" y="514"/>
                </a:lnTo>
                <a:lnTo>
                  <a:pt x="1347" y="447"/>
                </a:lnTo>
                <a:cubicBezTo>
                  <a:pt x="1336" y="452"/>
                  <a:pt x="1323" y="457"/>
                  <a:pt x="1311" y="460"/>
                </a:cubicBezTo>
                <a:lnTo>
                  <a:pt x="1268" y="514"/>
                </a:lnTo>
                <a:close/>
                <a:moveTo>
                  <a:pt x="324" y="890"/>
                </a:moveTo>
                <a:lnTo>
                  <a:pt x="218" y="987"/>
                </a:lnTo>
                <a:lnTo>
                  <a:pt x="926" y="987"/>
                </a:lnTo>
                <a:lnTo>
                  <a:pt x="820" y="890"/>
                </a:lnTo>
                <a:lnTo>
                  <a:pt x="324" y="890"/>
                </a:lnTo>
                <a:close/>
                <a:moveTo>
                  <a:pt x="218" y="829"/>
                </a:moveTo>
                <a:lnTo>
                  <a:pt x="926" y="829"/>
                </a:lnTo>
                <a:lnTo>
                  <a:pt x="926" y="348"/>
                </a:lnTo>
                <a:lnTo>
                  <a:pt x="218" y="348"/>
                </a:lnTo>
                <a:lnTo>
                  <a:pt x="218" y="829"/>
                </a:lnTo>
                <a:close/>
                <a:moveTo>
                  <a:pt x="501" y="878"/>
                </a:moveTo>
                <a:lnTo>
                  <a:pt x="643" y="878"/>
                </a:lnTo>
                <a:lnTo>
                  <a:pt x="643" y="839"/>
                </a:lnTo>
                <a:lnTo>
                  <a:pt x="501" y="839"/>
                </a:lnTo>
                <a:lnTo>
                  <a:pt x="501" y="878"/>
                </a:lnTo>
                <a:close/>
                <a:moveTo>
                  <a:pt x="78" y="1030"/>
                </a:moveTo>
                <a:lnTo>
                  <a:pt x="202" y="861"/>
                </a:lnTo>
                <a:lnTo>
                  <a:pt x="4" y="1030"/>
                </a:lnTo>
                <a:lnTo>
                  <a:pt x="0" y="1030"/>
                </a:lnTo>
                <a:lnTo>
                  <a:pt x="0" y="1128"/>
                </a:lnTo>
                <a:lnTo>
                  <a:pt x="177" y="1128"/>
                </a:lnTo>
                <a:lnTo>
                  <a:pt x="177" y="1815"/>
                </a:lnTo>
                <a:lnTo>
                  <a:pt x="1638" y="1815"/>
                </a:lnTo>
                <a:lnTo>
                  <a:pt x="1638" y="1128"/>
                </a:lnTo>
                <a:lnTo>
                  <a:pt x="1815" y="1128"/>
                </a:lnTo>
                <a:lnTo>
                  <a:pt x="1815" y="1030"/>
                </a:lnTo>
                <a:lnTo>
                  <a:pt x="1808" y="1030"/>
                </a:lnTo>
                <a:lnTo>
                  <a:pt x="1610" y="861"/>
                </a:lnTo>
                <a:lnTo>
                  <a:pt x="1734" y="1030"/>
                </a:lnTo>
                <a:lnTo>
                  <a:pt x="78" y="1030"/>
                </a:lnTo>
                <a:close/>
              </a:path>
            </a:pathLst>
          </a:custGeom>
          <a:solidFill>
            <a:srgbClr val="C00000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625475" algn="ctr"/>
            <a:endParaRPr lang="ru-RU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4" name="Freeform 64"/>
          <p:cNvSpPr>
            <a:spLocks noChangeAspect="1" noEditPoints="1"/>
          </p:cNvSpPr>
          <p:nvPr/>
        </p:nvSpPr>
        <p:spPr bwMode="auto">
          <a:xfrm>
            <a:off x="8138855" y="2805879"/>
            <a:ext cx="576000" cy="576000"/>
          </a:xfrm>
          <a:custGeom>
            <a:avLst/>
            <a:gdLst>
              <a:gd name="T0" fmla="*/ 84 w 312"/>
              <a:gd name="T1" fmla="*/ 13 h 315"/>
              <a:gd name="T2" fmla="*/ 230 w 312"/>
              <a:gd name="T3" fmla="*/ 13 h 315"/>
              <a:gd name="T4" fmla="*/ 230 w 312"/>
              <a:gd name="T5" fmla="*/ 92 h 315"/>
              <a:gd name="T6" fmla="*/ 195 w 312"/>
              <a:gd name="T7" fmla="*/ 127 h 315"/>
              <a:gd name="T8" fmla="*/ 228 w 312"/>
              <a:gd name="T9" fmla="*/ 161 h 315"/>
              <a:gd name="T10" fmla="*/ 230 w 312"/>
              <a:gd name="T11" fmla="*/ 159 h 315"/>
              <a:gd name="T12" fmla="*/ 230 w 312"/>
              <a:gd name="T13" fmla="*/ 303 h 315"/>
              <a:gd name="T14" fmla="*/ 13 w 312"/>
              <a:gd name="T15" fmla="*/ 303 h 315"/>
              <a:gd name="T16" fmla="*/ 13 w 312"/>
              <a:gd name="T17" fmla="*/ 84 h 315"/>
              <a:gd name="T18" fmla="*/ 84 w 312"/>
              <a:gd name="T19" fmla="*/ 84 h 315"/>
              <a:gd name="T20" fmla="*/ 84 w 312"/>
              <a:gd name="T21" fmla="*/ 13 h 315"/>
              <a:gd name="T22" fmla="*/ 242 w 312"/>
              <a:gd name="T23" fmla="*/ 147 h 315"/>
              <a:gd name="T24" fmla="*/ 295 w 312"/>
              <a:gd name="T25" fmla="*/ 94 h 315"/>
              <a:gd name="T26" fmla="*/ 295 w 312"/>
              <a:gd name="T27" fmla="*/ 103 h 315"/>
              <a:gd name="T28" fmla="*/ 242 w 312"/>
              <a:gd name="T29" fmla="*/ 156 h 315"/>
              <a:gd name="T30" fmla="*/ 242 w 312"/>
              <a:gd name="T31" fmla="*/ 147 h 315"/>
              <a:gd name="T32" fmla="*/ 93 w 312"/>
              <a:gd name="T33" fmla="*/ 0 h 315"/>
              <a:gd name="T34" fmla="*/ 76 w 312"/>
              <a:gd name="T35" fmla="*/ 0 h 315"/>
              <a:gd name="T36" fmla="*/ 0 w 312"/>
              <a:gd name="T37" fmla="*/ 76 h 315"/>
              <a:gd name="T38" fmla="*/ 0 w 312"/>
              <a:gd name="T39" fmla="*/ 315 h 315"/>
              <a:gd name="T40" fmla="*/ 242 w 312"/>
              <a:gd name="T41" fmla="*/ 315 h 315"/>
              <a:gd name="T42" fmla="*/ 242 w 312"/>
              <a:gd name="T43" fmla="*/ 158 h 315"/>
              <a:gd name="T44" fmla="*/ 245 w 312"/>
              <a:gd name="T45" fmla="*/ 161 h 315"/>
              <a:gd name="T46" fmla="*/ 301 w 312"/>
              <a:gd name="T47" fmla="*/ 105 h 315"/>
              <a:gd name="T48" fmla="*/ 301 w 312"/>
              <a:gd name="T49" fmla="*/ 88 h 315"/>
              <a:gd name="T50" fmla="*/ 305 w 312"/>
              <a:gd name="T51" fmla="*/ 85 h 315"/>
              <a:gd name="T52" fmla="*/ 300 w 312"/>
              <a:gd name="T53" fmla="*/ 55 h 315"/>
              <a:gd name="T54" fmla="*/ 271 w 312"/>
              <a:gd name="T55" fmla="*/ 51 h 315"/>
              <a:gd name="T56" fmla="*/ 242 w 312"/>
              <a:gd name="T57" fmla="*/ 80 h 315"/>
              <a:gd name="T58" fmla="*/ 242 w 312"/>
              <a:gd name="T59" fmla="*/ 0 h 315"/>
              <a:gd name="T60" fmla="*/ 93 w 312"/>
              <a:gd name="T61" fmla="*/ 0 h 315"/>
              <a:gd name="T62" fmla="*/ 21 w 312"/>
              <a:gd name="T63" fmla="*/ 72 h 315"/>
              <a:gd name="T64" fmla="*/ 72 w 312"/>
              <a:gd name="T65" fmla="*/ 22 h 315"/>
              <a:gd name="T66" fmla="*/ 72 w 312"/>
              <a:gd name="T67" fmla="*/ 72 h 315"/>
              <a:gd name="T68" fmla="*/ 21 w 312"/>
              <a:gd name="T69" fmla="*/ 72 h 315"/>
              <a:gd name="T70" fmla="*/ 92 w 312"/>
              <a:gd name="T71" fmla="*/ 269 h 315"/>
              <a:gd name="T72" fmla="*/ 144 w 312"/>
              <a:gd name="T73" fmla="*/ 238 h 315"/>
              <a:gd name="T74" fmla="*/ 220 w 312"/>
              <a:gd name="T75" fmla="*/ 161 h 315"/>
              <a:gd name="T76" fmla="*/ 195 w 312"/>
              <a:gd name="T77" fmla="*/ 136 h 315"/>
              <a:gd name="T78" fmla="*/ 118 w 312"/>
              <a:gd name="T79" fmla="*/ 212 h 315"/>
              <a:gd name="T80" fmla="*/ 87 w 312"/>
              <a:gd name="T81" fmla="*/ 264 h 315"/>
              <a:gd name="T82" fmla="*/ 82 w 312"/>
              <a:gd name="T83" fmla="*/ 269 h 315"/>
              <a:gd name="T84" fmla="*/ 82 w 312"/>
              <a:gd name="T85" fmla="*/ 274 h 315"/>
              <a:gd name="T86" fmla="*/ 87 w 312"/>
              <a:gd name="T87" fmla="*/ 274 h 315"/>
              <a:gd name="T88" fmla="*/ 92 w 312"/>
              <a:gd name="T89" fmla="*/ 269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12" h="315">
                <a:moveTo>
                  <a:pt x="84" y="13"/>
                </a:moveTo>
                <a:lnTo>
                  <a:pt x="230" y="13"/>
                </a:lnTo>
                <a:lnTo>
                  <a:pt x="230" y="92"/>
                </a:lnTo>
                <a:lnTo>
                  <a:pt x="195" y="127"/>
                </a:lnTo>
                <a:lnTo>
                  <a:pt x="228" y="161"/>
                </a:lnTo>
                <a:lnTo>
                  <a:pt x="230" y="159"/>
                </a:lnTo>
                <a:lnTo>
                  <a:pt x="230" y="303"/>
                </a:lnTo>
                <a:lnTo>
                  <a:pt x="13" y="303"/>
                </a:lnTo>
                <a:lnTo>
                  <a:pt x="13" y="84"/>
                </a:lnTo>
                <a:lnTo>
                  <a:pt x="84" y="84"/>
                </a:lnTo>
                <a:lnTo>
                  <a:pt x="84" y="13"/>
                </a:lnTo>
                <a:close/>
                <a:moveTo>
                  <a:pt x="242" y="147"/>
                </a:moveTo>
                <a:lnTo>
                  <a:pt x="295" y="94"/>
                </a:lnTo>
                <a:lnTo>
                  <a:pt x="295" y="103"/>
                </a:lnTo>
                <a:lnTo>
                  <a:pt x="242" y="156"/>
                </a:lnTo>
                <a:lnTo>
                  <a:pt x="242" y="147"/>
                </a:lnTo>
                <a:close/>
                <a:moveTo>
                  <a:pt x="93" y="0"/>
                </a:moveTo>
                <a:lnTo>
                  <a:pt x="76" y="0"/>
                </a:lnTo>
                <a:lnTo>
                  <a:pt x="0" y="76"/>
                </a:lnTo>
                <a:lnTo>
                  <a:pt x="0" y="315"/>
                </a:lnTo>
                <a:lnTo>
                  <a:pt x="242" y="315"/>
                </a:lnTo>
                <a:lnTo>
                  <a:pt x="242" y="158"/>
                </a:lnTo>
                <a:lnTo>
                  <a:pt x="245" y="161"/>
                </a:lnTo>
                <a:lnTo>
                  <a:pt x="301" y="105"/>
                </a:lnTo>
                <a:lnTo>
                  <a:pt x="301" y="88"/>
                </a:lnTo>
                <a:lnTo>
                  <a:pt x="305" y="85"/>
                </a:lnTo>
                <a:cubicBezTo>
                  <a:pt x="312" y="78"/>
                  <a:pt x="310" y="65"/>
                  <a:pt x="300" y="55"/>
                </a:cubicBezTo>
                <a:cubicBezTo>
                  <a:pt x="291" y="46"/>
                  <a:pt x="278" y="44"/>
                  <a:pt x="271" y="51"/>
                </a:cubicBezTo>
                <a:lnTo>
                  <a:pt x="242" y="80"/>
                </a:lnTo>
                <a:lnTo>
                  <a:pt x="242" y="0"/>
                </a:lnTo>
                <a:lnTo>
                  <a:pt x="93" y="0"/>
                </a:lnTo>
                <a:close/>
                <a:moveTo>
                  <a:pt x="21" y="72"/>
                </a:moveTo>
                <a:lnTo>
                  <a:pt x="72" y="22"/>
                </a:lnTo>
                <a:lnTo>
                  <a:pt x="72" y="72"/>
                </a:lnTo>
                <a:lnTo>
                  <a:pt x="21" y="72"/>
                </a:lnTo>
                <a:close/>
                <a:moveTo>
                  <a:pt x="92" y="269"/>
                </a:moveTo>
                <a:cubicBezTo>
                  <a:pt x="101" y="271"/>
                  <a:pt x="123" y="258"/>
                  <a:pt x="144" y="238"/>
                </a:cubicBezTo>
                <a:lnTo>
                  <a:pt x="220" y="161"/>
                </a:lnTo>
                <a:lnTo>
                  <a:pt x="195" y="136"/>
                </a:lnTo>
                <a:lnTo>
                  <a:pt x="118" y="212"/>
                </a:lnTo>
                <a:cubicBezTo>
                  <a:pt x="98" y="233"/>
                  <a:pt x="84" y="255"/>
                  <a:pt x="87" y="264"/>
                </a:cubicBezTo>
                <a:lnTo>
                  <a:pt x="82" y="269"/>
                </a:lnTo>
                <a:cubicBezTo>
                  <a:pt x="81" y="270"/>
                  <a:pt x="81" y="272"/>
                  <a:pt x="82" y="274"/>
                </a:cubicBezTo>
                <a:cubicBezTo>
                  <a:pt x="84" y="275"/>
                  <a:pt x="86" y="275"/>
                  <a:pt x="87" y="274"/>
                </a:cubicBezTo>
                <a:lnTo>
                  <a:pt x="92" y="269"/>
                </a:lnTo>
                <a:close/>
              </a:path>
            </a:pathLst>
          </a:custGeom>
          <a:solidFill>
            <a:srgbClr val="C00000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625475" algn="ctr"/>
            <a:endParaRPr lang="ru-RU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0" name="Freeform 9"/>
          <p:cNvSpPr>
            <a:spLocks noEditPoints="1"/>
          </p:cNvSpPr>
          <p:nvPr/>
        </p:nvSpPr>
        <p:spPr bwMode="auto">
          <a:xfrm>
            <a:off x="8138855" y="3571366"/>
            <a:ext cx="576000" cy="576000"/>
          </a:xfrm>
          <a:custGeom>
            <a:avLst/>
            <a:gdLst>
              <a:gd name="T0" fmla="*/ 82 w 234"/>
              <a:gd name="T1" fmla="*/ 12 h 234"/>
              <a:gd name="T2" fmla="*/ 82 w 234"/>
              <a:gd name="T3" fmla="*/ 48 h 234"/>
              <a:gd name="T4" fmla="*/ 70 w 234"/>
              <a:gd name="T5" fmla="*/ 48 h 234"/>
              <a:gd name="T6" fmla="*/ 70 w 234"/>
              <a:gd name="T7" fmla="*/ 12 h 234"/>
              <a:gd name="T8" fmla="*/ 82 w 234"/>
              <a:gd name="T9" fmla="*/ 12 h 234"/>
              <a:gd name="T10" fmla="*/ 164 w 234"/>
              <a:gd name="T11" fmla="*/ 12 h 234"/>
              <a:gd name="T12" fmla="*/ 164 w 234"/>
              <a:gd name="T13" fmla="*/ 48 h 234"/>
              <a:gd name="T14" fmla="*/ 152 w 234"/>
              <a:gd name="T15" fmla="*/ 48 h 234"/>
              <a:gd name="T16" fmla="*/ 152 w 234"/>
              <a:gd name="T17" fmla="*/ 12 h 234"/>
              <a:gd name="T18" fmla="*/ 164 w 234"/>
              <a:gd name="T19" fmla="*/ 12 h 234"/>
              <a:gd name="T20" fmla="*/ 164 w 234"/>
              <a:gd name="T21" fmla="*/ 0 h 234"/>
              <a:gd name="T22" fmla="*/ 0 w 234"/>
              <a:gd name="T23" fmla="*/ 0 h 234"/>
              <a:gd name="T24" fmla="*/ 0 w 234"/>
              <a:gd name="T25" fmla="*/ 234 h 234"/>
              <a:gd name="T26" fmla="*/ 234 w 234"/>
              <a:gd name="T27" fmla="*/ 234 h 234"/>
              <a:gd name="T28" fmla="*/ 234 w 234"/>
              <a:gd name="T29" fmla="*/ 0 h 234"/>
              <a:gd name="T30" fmla="*/ 164 w 234"/>
              <a:gd name="T31" fmla="*/ 0 h 234"/>
              <a:gd name="T32" fmla="*/ 222 w 234"/>
              <a:gd name="T33" fmla="*/ 105 h 234"/>
              <a:gd name="T34" fmla="*/ 164 w 234"/>
              <a:gd name="T35" fmla="*/ 105 h 234"/>
              <a:gd name="T36" fmla="*/ 164 w 234"/>
              <a:gd name="T37" fmla="*/ 59 h 234"/>
              <a:gd name="T38" fmla="*/ 222 w 234"/>
              <a:gd name="T39" fmla="*/ 59 h 234"/>
              <a:gd name="T40" fmla="*/ 222 w 234"/>
              <a:gd name="T41" fmla="*/ 105 h 234"/>
              <a:gd name="T42" fmla="*/ 222 w 234"/>
              <a:gd name="T43" fmla="*/ 164 h 234"/>
              <a:gd name="T44" fmla="*/ 164 w 234"/>
              <a:gd name="T45" fmla="*/ 164 h 234"/>
              <a:gd name="T46" fmla="*/ 164 w 234"/>
              <a:gd name="T47" fmla="*/ 117 h 234"/>
              <a:gd name="T48" fmla="*/ 222 w 234"/>
              <a:gd name="T49" fmla="*/ 117 h 234"/>
              <a:gd name="T50" fmla="*/ 222 w 234"/>
              <a:gd name="T51" fmla="*/ 164 h 234"/>
              <a:gd name="T52" fmla="*/ 222 w 234"/>
              <a:gd name="T53" fmla="*/ 223 h 234"/>
              <a:gd name="T54" fmla="*/ 164 w 234"/>
              <a:gd name="T55" fmla="*/ 223 h 234"/>
              <a:gd name="T56" fmla="*/ 164 w 234"/>
              <a:gd name="T57" fmla="*/ 176 h 234"/>
              <a:gd name="T58" fmla="*/ 222 w 234"/>
              <a:gd name="T59" fmla="*/ 176 h 234"/>
              <a:gd name="T60" fmla="*/ 222 w 234"/>
              <a:gd name="T61" fmla="*/ 223 h 234"/>
              <a:gd name="T62" fmla="*/ 152 w 234"/>
              <a:gd name="T63" fmla="*/ 105 h 234"/>
              <a:gd name="T64" fmla="*/ 82 w 234"/>
              <a:gd name="T65" fmla="*/ 105 h 234"/>
              <a:gd name="T66" fmla="*/ 82 w 234"/>
              <a:gd name="T67" fmla="*/ 59 h 234"/>
              <a:gd name="T68" fmla="*/ 152 w 234"/>
              <a:gd name="T69" fmla="*/ 59 h 234"/>
              <a:gd name="T70" fmla="*/ 152 w 234"/>
              <a:gd name="T71" fmla="*/ 105 h 234"/>
              <a:gd name="T72" fmla="*/ 152 w 234"/>
              <a:gd name="T73" fmla="*/ 164 h 234"/>
              <a:gd name="T74" fmla="*/ 82 w 234"/>
              <a:gd name="T75" fmla="*/ 164 h 234"/>
              <a:gd name="T76" fmla="*/ 82 w 234"/>
              <a:gd name="T77" fmla="*/ 117 h 234"/>
              <a:gd name="T78" fmla="*/ 152 w 234"/>
              <a:gd name="T79" fmla="*/ 117 h 234"/>
              <a:gd name="T80" fmla="*/ 152 w 234"/>
              <a:gd name="T81" fmla="*/ 164 h 234"/>
              <a:gd name="T82" fmla="*/ 152 w 234"/>
              <a:gd name="T83" fmla="*/ 223 h 234"/>
              <a:gd name="T84" fmla="*/ 82 w 234"/>
              <a:gd name="T85" fmla="*/ 223 h 234"/>
              <a:gd name="T86" fmla="*/ 82 w 234"/>
              <a:gd name="T87" fmla="*/ 176 h 234"/>
              <a:gd name="T88" fmla="*/ 152 w 234"/>
              <a:gd name="T89" fmla="*/ 176 h 234"/>
              <a:gd name="T90" fmla="*/ 152 w 234"/>
              <a:gd name="T91" fmla="*/ 223 h 234"/>
              <a:gd name="T92" fmla="*/ 70 w 234"/>
              <a:gd name="T93" fmla="*/ 105 h 234"/>
              <a:gd name="T94" fmla="*/ 12 w 234"/>
              <a:gd name="T95" fmla="*/ 105 h 234"/>
              <a:gd name="T96" fmla="*/ 12 w 234"/>
              <a:gd name="T97" fmla="*/ 59 h 234"/>
              <a:gd name="T98" fmla="*/ 70 w 234"/>
              <a:gd name="T99" fmla="*/ 59 h 234"/>
              <a:gd name="T100" fmla="*/ 70 w 234"/>
              <a:gd name="T101" fmla="*/ 105 h 234"/>
              <a:gd name="T102" fmla="*/ 70 w 234"/>
              <a:gd name="T103" fmla="*/ 164 h 234"/>
              <a:gd name="T104" fmla="*/ 12 w 234"/>
              <a:gd name="T105" fmla="*/ 164 h 234"/>
              <a:gd name="T106" fmla="*/ 12 w 234"/>
              <a:gd name="T107" fmla="*/ 117 h 234"/>
              <a:gd name="T108" fmla="*/ 70 w 234"/>
              <a:gd name="T109" fmla="*/ 117 h 234"/>
              <a:gd name="T110" fmla="*/ 70 w 234"/>
              <a:gd name="T111" fmla="*/ 164 h 234"/>
              <a:gd name="T112" fmla="*/ 70 w 234"/>
              <a:gd name="T113" fmla="*/ 223 h 234"/>
              <a:gd name="T114" fmla="*/ 12 w 234"/>
              <a:gd name="T115" fmla="*/ 223 h 234"/>
              <a:gd name="T116" fmla="*/ 12 w 234"/>
              <a:gd name="T117" fmla="*/ 176 h 234"/>
              <a:gd name="T118" fmla="*/ 70 w 234"/>
              <a:gd name="T119" fmla="*/ 176 h 234"/>
              <a:gd name="T120" fmla="*/ 70 w 234"/>
              <a:gd name="T121" fmla="*/ 223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34" h="234">
                <a:moveTo>
                  <a:pt x="82" y="12"/>
                </a:moveTo>
                <a:lnTo>
                  <a:pt x="82" y="48"/>
                </a:lnTo>
                <a:lnTo>
                  <a:pt x="70" y="48"/>
                </a:lnTo>
                <a:lnTo>
                  <a:pt x="70" y="12"/>
                </a:lnTo>
                <a:lnTo>
                  <a:pt x="82" y="12"/>
                </a:lnTo>
                <a:close/>
                <a:moveTo>
                  <a:pt x="164" y="12"/>
                </a:moveTo>
                <a:lnTo>
                  <a:pt x="164" y="48"/>
                </a:lnTo>
                <a:lnTo>
                  <a:pt x="152" y="48"/>
                </a:lnTo>
                <a:lnTo>
                  <a:pt x="152" y="12"/>
                </a:lnTo>
                <a:lnTo>
                  <a:pt x="164" y="12"/>
                </a:lnTo>
                <a:close/>
                <a:moveTo>
                  <a:pt x="164" y="0"/>
                </a:moveTo>
                <a:lnTo>
                  <a:pt x="0" y="0"/>
                </a:lnTo>
                <a:lnTo>
                  <a:pt x="0" y="234"/>
                </a:lnTo>
                <a:lnTo>
                  <a:pt x="234" y="234"/>
                </a:lnTo>
                <a:lnTo>
                  <a:pt x="234" y="0"/>
                </a:lnTo>
                <a:lnTo>
                  <a:pt x="164" y="0"/>
                </a:lnTo>
                <a:close/>
                <a:moveTo>
                  <a:pt x="222" y="105"/>
                </a:moveTo>
                <a:lnTo>
                  <a:pt x="164" y="105"/>
                </a:lnTo>
                <a:lnTo>
                  <a:pt x="164" y="59"/>
                </a:lnTo>
                <a:lnTo>
                  <a:pt x="222" y="59"/>
                </a:lnTo>
                <a:lnTo>
                  <a:pt x="222" y="105"/>
                </a:lnTo>
                <a:close/>
                <a:moveTo>
                  <a:pt x="222" y="164"/>
                </a:moveTo>
                <a:lnTo>
                  <a:pt x="164" y="164"/>
                </a:lnTo>
                <a:lnTo>
                  <a:pt x="164" y="117"/>
                </a:lnTo>
                <a:lnTo>
                  <a:pt x="222" y="117"/>
                </a:lnTo>
                <a:lnTo>
                  <a:pt x="222" y="164"/>
                </a:lnTo>
                <a:close/>
                <a:moveTo>
                  <a:pt x="222" y="223"/>
                </a:moveTo>
                <a:lnTo>
                  <a:pt x="164" y="223"/>
                </a:lnTo>
                <a:lnTo>
                  <a:pt x="164" y="176"/>
                </a:lnTo>
                <a:lnTo>
                  <a:pt x="222" y="176"/>
                </a:lnTo>
                <a:lnTo>
                  <a:pt x="222" y="223"/>
                </a:lnTo>
                <a:close/>
                <a:moveTo>
                  <a:pt x="152" y="105"/>
                </a:moveTo>
                <a:lnTo>
                  <a:pt x="82" y="105"/>
                </a:lnTo>
                <a:lnTo>
                  <a:pt x="82" y="59"/>
                </a:lnTo>
                <a:lnTo>
                  <a:pt x="152" y="59"/>
                </a:lnTo>
                <a:lnTo>
                  <a:pt x="152" y="105"/>
                </a:lnTo>
                <a:close/>
                <a:moveTo>
                  <a:pt x="152" y="164"/>
                </a:moveTo>
                <a:lnTo>
                  <a:pt x="82" y="164"/>
                </a:lnTo>
                <a:lnTo>
                  <a:pt x="82" y="117"/>
                </a:lnTo>
                <a:lnTo>
                  <a:pt x="152" y="117"/>
                </a:lnTo>
                <a:lnTo>
                  <a:pt x="152" y="164"/>
                </a:lnTo>
                <a:close/>
                <a:moveTo>
                  <a:pt x="152" y="223"/>
                </a:moveTo>
                <a:lnTo>
                  <a:pt x="82" y="223"/>
                </a:lnTo>
                <a:lnTo>
                  <a:pt x="82" y="176"/>
                </a:lnTo>
                <a:lnTo>
                  <a:pt x="152" y="176"/>
                </a:lnTo>
                <a:lnTo>
                  <a:pt x="152" y="223"/>
                </a:lnTo>
                <a:close/>
                <a:moveTo>
                  <a:pt x="70" y="105"/>
                </a:moveTo>
                <a:lnTo>
                  <a:pt x="12" y="105"/>
                </a:lnTo>
                <a:lnTo>
                  <a:pt x="12" y="59"/>
                </a:lnTo>
                <a:lnTo>
                  <a:pt x="70" y="59"/>
                </a:lnTo>
                <a:lnTo>
                  <a:pt x="70" y="105"/>
                </a:lnTo>
                <a:close/>
                <a:moveTo>
                  <a:pt x="70" y="164"/>
                </a:moveTo>
                <a:lnTo>
                  <a:pt x="12" y="164"/>
                </a:lnTo>
                <a:lnTo>
                  <a:pt x="12" y="117"/>
                </a:lnTo>
                <a:lnTo>
                  <a:pt x="70" y="117"/>
                </a:lnTo>
                <a:lnTo>
                  <a:pt x="70" y="164"/>
                </a:lnTo>
                <a:close/>
                <a:moveTo>
                  <a:pt x="70" y="223"/>
                </a:moveTo>
                <a:lnTo>
                  <a:pt x="12" y="223"/>
                </a:lnTo>
                <a:lnTo>
                  <a:pt x="12" y="176"/>
                </a:lnTo>
                <a:lnTo>
                  <a:pt x="70" y="176"/>
                </a:lnTo>
                <a:lnTo>
                  <a:pt x="70" y="223"/>
                </a:lnTo>
                <a:close/>
              </a:path>
            </a:pathLst>
          </a:custGeom>
          <a:solidFill>
            <a:srgbClr val="C00000">
              <a:alpha val="8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625475" algn="ctr"/>
            <a:endParaRPr lang="ru-RU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50" name="Picture 4" descr="https://nn-cleaning.ru/wp-content/uploads/2020/05/vygodnaya-cena.png"/>
          <p:cNvPicPr>
            <a:picLocks noChangeAspect="1" noChangeArrowheads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802" y="1289352"/>
            <a:ext cx="672257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8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reeform 17"/>
          <p:cNvSpPr>
            <a:spLocks/>
          </p:cNvSpPr>
          <p:nvPr/>
        </p:nvSpPr>
        <p:spPr bwMode="auto">
          <a:xfrm>
            <a:off x="1046163" y="-14436"/>
            <a:ext cx="11145838" cy="6872436"/>
          </a:xfrm>
          <a:custGeom>
            <a:avLst/>
            <a:gdLst>
              <a:gd name="T0" fmla="*/ 0 w 7021"/>
              <a:gd name="T1" fmla="*/ 4301 h 4301"/>
              <a:gd name="T2" fmla="*/ 7021 w 7021"/>
              <a:gd name="T3" fmla="*/ 4301 h 4301"/>
              <a:gd name="T4" fmla="*/ 7021 w 7021"/>
              <a:gd name="T5" fmla="*/ 0 h 4301"/>
              <a:gd name="T6" fmla="*/ 536 w 7021"/>
              <a:gd name="T7" fmla="*/ 0 h 4301"/>
              <a:gd name="T8" fmla="*/ 0 w 7021"/>
              <a:gd name="T9" fmla="*/ 659 h 4301"/>
              <a:gd name="T10" fmla="*/ 0 w 7021"/>
              <a:gd name="T11" fmla="*/ 4301 h 4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21" h="4301">
                <a:moveTo>
                  <a:pt x="0" y="4301"/>
                </a:moveTo>
                <a:lnTo>
                  <a:pt x="7021" y="4301"/>
                </a:lnTo>
                <a:lnTo>
                  <a:pt x="7021" y="0"/>
                </a:lnTo>
                <a:lnTo>
                  <a:pt x="536" y="0"/>
                </a:lnTo>
                <a:lnTo>
                  <a:pt x="0" y="659"/>
                </a:lnTo>
                <a:lnTo>
                  <a:pt x="0" y="4301"/>
                </a:lnTo>
                <a:close/>
              </a:path>
            </a:pathLst>
          </a:custGeom>
          <a:solidFill>
            <a:srgbClr val="FFFFFF">
              <a:alpha val="85098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auto">
          <a:xfrm>
            <a:off x="1038225" y="257027"/>
            <a:ext cx="9891713" cy="901700"/>
          </a:xfrm>
          <a:custGeom>
            <a:avLst/>
            <a:gdLst>
              <a:gd name="T0" fmla="*/ 0 w 6231"/>
              <a:gd name="T1" fmla="*/ 568 h 568"/>
              <a:gd name="T2" fmla="*/ 5803 w 6231"/>
              <a:gd name="T3" fmla="*/ 568 h 568"/>
              <a:gd name="T4" fmla="*/ 6231 w 6231"/>
              <a:gd name="T5" fmla="*/ 0 h 568"/>
              <a:gd name="T6" fmla="*/ 428 w 6231"/>
              <a:gd name="T7" fmla="*/ 0 h 568"/>
              <a:gd name="T8" fmla="*/ 0 w 6231"/>
              <a:gd name="T9" fmla="*/ 568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31" h="568">
                <a:moveTo>
                  <a:pt x="0" y="568"/>
                </a:moveTo>
                <a:lnTo>
                  <a:pt x="5803" y="568"/>
                </a:lnTo>
                <a:lnTo>
                  <a:pt x="6231" y="0"/>
                </a:lnTo>
                <a:lnTo>
                  <a:pt x="428" y="0"/>
                </a:lnTo>
                <a:lnTo>
                  <a:pt x="0" y="568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shade val="30000"/>
                  <a:satMod val="115000"/>
                  <a:alpha val="90000"/>
                </a:srgbClr>
              </a:gs>
              <a:gs pos="17000">
                <a:srgbClr val="C00000">
                  <a:shade val="67500"/>
                  <a:satMod val="115000"/>
                  <a:alpha val="90000"/>
                </a:srgbClr>
              </a:gs>
              <a:gs pos="100000">
                <a:srgbClr val="C00000">
                  <a:shade val="100000"/>
                  <a:satMod val="115000"/>
                  <a:alpha val="8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Freeform 19"/>
          <p:cNvSpPr>
            <a:spLocks noEditPoints="1"/>
          </p:cNvSpPr>
          <p:nvPr/>
        </p:nvSpPr>
        <p:spPr bwMode="auto">
          <a:xfrm>
            <a:off x="10167938" y="-1736"/>
            <a:ext cx="2024063" cy="901700"/>
          </a:xfrm>
          <a:custGeom>
            <a:avLst/>
            <a:gdLst>
              <a:gd name="T0" fmla="*/ 1152 w 1275"/>
              <a:gd name="T1" fmla="*/ 162 h 568"/>
              <a:gd name="T2" fmla="*/ 1275 w 1275"/>
              <a:gd name="T3" fmla="*/ 0 h 568"/>
              <a:gd name="T4" fmla="*/ 750 w 1275"/>
              <a:gd name="T5" fmla="*/ 0 h 568"/>
              <a:gd name="T6" fmla="*/ 627 w 1275"/>
              <a:gd name="T7" fmla="*/ 162 h 568"/>
              <a:gd name="T8" fmla="*/ 1152 w 1275"/>
              <a:gd name="T9" fmla="*/ 162 h 568"/>
              <a:gd name="T10" fmla="*/ 968 w 1275"/>
              <a:gd name="T11" fmla="*/ 406 h 568"/>
              <a:gd name="T12" fmla="*/ 1091 w 1275"/>
              <a:gd name="T13" fmla="*/ 244 h 568"/>
              <a:gd name="T14" fmla="*/ 566 w 1275"/>
              <a:gd name="T15" fmla="*/ 244 h 568"/>
              <a:gd name="T16" fmla="*/ 322 w 1275"/>
              <a:gd name="T17" fmla="*/ 568 h 568"/>
              <a:gd name="T18" fmla="*/ 526 w 1275"/>
              <a:gd name="T19" fmla="*/ 568 h 568"/>
              <a:gd name="T20" fmla="*/ 648 w 1275"/>
              <a:gd name="T21" fmla="*/ 406 h 568"/>
              <a:gd name="T22" fmla="*/ 968 w 1275"/>
              <a:gd name="T23" fmla="*/ 406 h 568"/>
              <a:gd name="T24" fmla="*/ 626 w 1275"/>
              <a:gd name="T25" fmla="*/ 568 h 568"/>
              <a:gd name="T26" fmla="*/ 847 w 1275"/>
              <a:gd name="T27" fmla="*/ 568 h 568"/>
              <a:gd name="T28" fmla="*/ 928 w 1275"/>
              <a:gd name="T29" fmla="*/ 461 h 568"/>
              <a:gd name="T30" fmla="*/ 707 w 1275"/>
              <a:gd name="T31" fmla="*/ 461 h 568"/>
              <a:gd name="T32" fmla="*/ 626 w 1275"/>
              <a:gd name="T33" fmla="*/ 568 h 568"/>
              <a:gd name="T34" fmla="*/ 632 w 1275"/>
              <a:gd name="T35" fmla="*/ 0 h 568"/>
              <a:gd name="T36" fmla="*/ 428 w 1275"/>
              <a:gd name="T37" fmla="*/ 0 h 568"/>
              <a:gd name="T38" fmla="*/ 0 w 1275"/>
              <a:gd name="T39" fmla="*/ 568 h 568"/>
              <a:gd name="T40" fmla="*/ 204 w 1275"/>
              <a:gd name="T41" fmla="*/ 568 h 568"/>
              <a:gd name="T42" fmla="*/ 632 w 1275"/>
              <a:gd name="T43" fmla="*/ 0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75" h="568">
                <a:moveTo>
                  <a:pt x="1152" y="162"/>
                </a:moveTo>
                <a:lnTo>
                  <a:pt x="1275" y="0"/>
                </a:lnTo>
                <a:lnTo>
                  <a:pt x="750" y="0"/>
                </a:lnTo>
                <a:lnTo>
                  <a:pt x="627" y="162"/>
                </a:lnTo>
                <a:lnTo>
                  <a:pt x="1152" y="162"/>
                </a:lnTo>
                <a:close/>
                <a:moveTo>
                  <a:pt x="968" y="406"/>
                </a:moveTo>
                <a:lnTo>
                  <a:pt x="1091" y="244"/>
                </a:lnTo>
                <a:lnTo>
                  <a:pt x="566" y="244"/>
                </a:lnTo>
                <a:lnTo>
                  <a:pt x="322" y="568"/>
                </a:lnTo>
                <a:lnTo>
                  <a:pt x="526" y="568"/>
                </a:lnTo>
                <a:lnTo>
                  <a:pt x="648" y="406"/>
                </a:lnTo>
                <a:lnTo>
                  <a:pt x="968" y="406"/>
                </a:lnTo>
                <a:close/>
                <a:moveTo>
                  <a:pt x="626" y="568"/>
                </a:moveTo>
                <a:lnTo>
                  <a:pt x="847" y="568"/>
                </a:lnTo>
                <a:lnTo>
                  <a:pt x="928" y="461"/>
                </a:lnTo>
                <a:lnTo>
                  <a:pt x="707" y="461"/>
                </a:lnTo>
                <a:lnTo>
                  <a:pt x="626" y="568"/>
                </a:lnTo>
                <a:close/>
                <a:moveTo>
                  <a:pt x="632" y="0"/>
                </a:moveTo>
                <a:lnTo>
                  <a:pt x="428" y="0"/>
                </a:lnTo>
                <a:lnTo>
                  <a:pt x="0" y="568"/>
                </a:lnTo>
                <a:lnTo>
                  <a:pt x="204" y="568"/>
                </a:lnTo>
                <a:lnTo>
                  <a:pt x="632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Freeform 20"/>
          <p:cNvSpPr>
            <a:spLocks/>
          </p:cNvSpPr>
          <p:nvPr/>
        </p:nvSpPr>
        <p:spPr bwMode="auto">
          <a:xfrm>
            <a:off x="10167938" y="899964"/>
            <a:ext cx="323850" cy="258763"/>
          </a:xfrm>
          <a:custGeom>
            <a:avLst/>
            <a:gdLst>
              <a:gd name="T0" fmla="*/ 52 w 204"/>
              <a:gd name="T1" fmla="*/ 163 h 163"/>
              <a:gd name="T2" fmla="*/ 0 w 204"/>
              <a:gd name="T3" fmla="*/ 0 h 163"/>
              <a:gd name="T4" fmla="*/ 204 w 204"/>
              <a:gd name="T5" fmla="*/ 0 h 163"/>
              <a:gd name="T6" fmla="*/ 52 w 204"/>
              <a:gd name="T7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" h="163">
                <a:moveTo>
                  <a:pt x="52" y="163"/>
                </a:moveTo>
                <a:lnTo>
                  <a:pt x="0" y="0"/>
                </a:lnTo>
                <a:lnTo>
                  <a:pt x="204" y="0"/>
                </a:lnTo>
                <a:lnTo>
                  <a:pt x="52" y="163"/>
                </a:lnTo>
                <a:close/>
              </a:path>
            </a:pathLst>
          </a:custGeom>
          <a:solidFill>
            <a:srgbClr val="48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Freeform 21"/>
          <p:cNvSpPr>
            <a:spLocks/>
          </p:cNvSpPr>
          <p:nvPr/>
        </p:nvSpPr>
        <p:spPr bwMode="auto">
          <a:xfrm>
            <a:off x="1588" y="258614"/>
            <a:ext cx="1709738" cy="901700"/>
          </a:xfrm>
          <a:custGeom>
            <a:avLst/>
            <a:gdLst>
              <a:gd name="T0" fmla="*/ 0 w 1077"/>
              <a:gd name="T1" fmla="*/ 0 h 568"/>
              <a:gd name="T2" fmla="*/ 0 w 1077"/>
              <a:gd name="T3" fmla="*/ 568 h 568"/>
              <a:gd name="T4" fmla="*/ 648 w 1077"/>
              <a:gd name="T5" fmla="*/ 568 h 568"/>
              <a:gd name="T6" fmla="*/ 1077 w 1077"/>
              <a:gd name="T7" fmla="*/ 0 h 568"/>
              <a:gd name="T8" fmla="*/ 0 w 1077"/>
              <a:gd name="T9" fmla="*/ 0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7" h="568">
                <a:moveTo>
                  <a:pt x="0" y="0"/>
                </a:moveTo>
                <a:lnTo>
                  <a:pt x="0" y="568"/>
                </a:lnTo>
                <a:lnTo>
                  <a:pt x="648" y="568"/>
                </a:lnTo>
                <a:lnTo>
                  <a:pt x="1077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2F2">
              <a:alpha val="89804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Freeform 22"/>
          <p:cNvSpPr>
            <a:spLocks/>
          </p:cNvSpPr>
          <p:nvPr/>
        </p:nvSpPr>
        <p:spPr bwMode="auto">
          <a:xfrm>
            <a:off x="1008063" y="-17611"/>
            <a:ext cx="868363" cy="1162451"/>
          </a:xfrm>
          <a:custGeom>
            <a:avLst/>
            <a:gdLst>
              <a:gd name="T0" fmla="*/ 546 w 547"/>
              <a:gd name="T1" fmla="*/ 0 h 727"/>
              <a:gd name="T2" fmla="*/ 0 w 547"/>
              <a:gd name="T3" fmla="*/ 725 h 727"/>
              <a:gd name="T4" fmla="*/ 0 w 547"/>
              <a:gd name="T5" fmla="*/ 727 h 727"/>
              <a:gd name="T6" fmla="*/ 547 w 547"/>
              <a:gd name="T7" fmla="*/ 0 h 727"/>
              <a:gd name="T8" fmla="*/ 546 w 547"/>
              <a:gd name="T9" fmla="*/ 0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7" h="727">
                <a:moveTo>
                  <a:pt x="546" y="0"/>
                </a:moveTo>
                <a:lnTo>
                  <a:pt x="0" y="725"/>
                </a:lnTo>
                <a:lnTo>
                  <a:pt x="0" y="727"/>
                </a:lnTo>
                <a:lnTo>
                  <a:pt x="547" y="0"/>
                </a:lnTo>
                <a:lnTo>
                  <a:pt x="546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Freeform 23"/>
          <p:cNvSpPr>
            <a:spLocks/>
          </p:cNvSpPr>
          <p:nvPr/>
        </p:nvSpPr>
        <p:spPr bwMode="auto">
          <a:xfrm>
            <a:off x="1008063" y="-17611"/>
            <a:ext cx="868363" cy="1162451"/>
          </a:xfrm>
          <a:custGeom>
            <a:avLst/>
            <a:gdLst>
              <a:gd name="T0" fmla="*/ 546 w 547"/>
              <a:gd name="T1" fmla="*/ 0 h 727"/>
              <a:gd name="T2" fmla="*/ 0 w 547"/>
              <a:gd name="T3" fmla="*/ 725 h 727"/>
              <a:gd name="T4" fmla="*/ 0 w 547"/>
              <a:gd name="T5" fmla="*/ 727 h 727"/>
              <a:gd name="T6" fmla="*/ 547 w 547"/>
              <a:gd name="T7" fmla="*/ 0 h 727"/>
              <a:gd name="T8" fmla="*/ 546 w 547"/>
              <a:gd name="T9" fmla="*/ 0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7" h="727">
                <a:moveTo>
                  <a:pt x="546" y="0"/>
                </a:moveTo>
                <a:lnTo>
                  <a:pt x="0" y="725"/>
                </a:lnTo>
                <a:lnTo>
                  <a:pt x="0" y="727"/>
                </a:lnTo>
                <a:lnTo>
                  <a:pt x="547" y="0"/>
                </a:lnTo>
                <a:lnTo>
                  <a:pt x="546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5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Freeform 24"/>
          <p:cNvSpPr>
            <a:spLocks/>
          </p:cNvSpPr>
          <p:nvPr/>
        </p:nvSpPr>
        <p:spPr bwMode="auto">
          <a:xfrm>
            <a:off x="1042988" y="-17612"/>
            <a:ext cx="915988" cy="6881961"/>
          </a:xfrm>
          <a:custGeom>
            <a:avLst/>
            <a:gdLst>
              <a:gd name="T0" fmla="*/ 0 w 577"/>
              <a:gd name="T1" fmla="*/ 4304 h 4304"/>
              <a:gd name="T2" fmla="*/ 21 w 577"/>
              <a:gd name="T3" fmla="*/ 4304 h 4304"/>
              <a:gd name="T4" fmla="*/ 21 w 577"/>
              <a:gd name="T5" fmla="*/ 739 h 4304"/>
              <a:gd name="T6" fmla="*/ 577 w 577"/>
              <a:gd name="T7" fmla="*/ 0 h 4304"/>
              <a:gd name="T8" fmla="*/ 551 w 577"/>
              <a:gd name="T9" fmla="*/ 0 h 4304"/>
              <a:gd name="T10" fmla="*/ 0 w 577"/>
              <a:gd name="T11" fmla="*/ 733 h 4304"/>
              <a:gd name="T12" fmla="*/ 0 w 577"/>
              <a:gd name="T13" fmla="*/ 4304 h 4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7" h="4304">
                <a:moveTo>
                  <a:pt x="0" y="4304"/>
                </a:moveTo>
                <a:lnTo>
                  <a:pt x="21" y="4304"/>
                </a:lnTo>
                <a:lnTo>
                  <a:pt x="21" y="739"/>
                </a:lnTo>
                <a:lnTo>
                  <a:pt x="577" y="0"/>
                </a:lnTo>
                <a:lnTo>
                  <a:pt x="551" y="0"/>
                </a:lnTo>
                <a:lnTo>
                  <a:pt x="0" y="733"/>
                </a:lnTo>
                <a:lnTo>
                  <a:pt x="0" y="430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Freeform 26"/>
          <p:cNvSpPr>
            <a:spLocks/>
          </p:cNvSpPr>
          <p:nvPr/>
        </p:nvSpPr>
        <p:spPr bwMode="auto">
          <a:xfrm>
            <a:off x="1008063" y="-17612"/>
            <a:ext cx="908050" cy="6881961"/>
          </a:xfrm>
          <a:custGeom>
            <a:avLst/>
            <a:gdLst>
              <a:gd name="T0" fmla="*/ 21 w 572"/>
              <a:gd name="T1" fmla="*/ 4304 h 4304"/>
              <a:gd name="T2" fmla="*/ 21 w 572"/>
              <a:gd name="T3" fmla="*/ 731 h 4304"/>
              <a:gd name="T4" fmla="*/ 572 w 572"/>
              <a:gd name="T5" fmla="*/ 0 h 4304"/>
              <a:gd name="T6" fmla="*/ 547 w 572"/>
              <a:gd name="T7" fmla="*/ 0 h 4304"/>
              <a:gd name="T8" fmla="*/ 0 w 572"/>
              <a:gd name="T9" fmla="*/ 727 h 4304"/>
              <a:gd name="T10" fmla="*/ 0 w 572"/>
              <a:gd name="T11" fmla="*/ 4304 h 4304"/>
              <a:gd name="T12" fmla="*/ 21 w 572"/>
              <a:gd name="T13" fmla="*/ 4304 h 4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2" h="4304">
                <a:moveTo>
                  <a:pt x="21" y="4304"/>
                </a:moveTo>
                <a:lnTo>
                  <a:pt x="21" y="731"/>
                </a:lnTo>
                <a:lnTo>
                  <a:pt x="572" y="0"/>
                </a:lnTo>
                <a:lnTo>
                  <a:pt x="547" y="0"/>
                </a:lnTo>
                <a:lnTo>
                  <a:pt x="0" y="727"/>
                </a:lnTo>
                <a:lnTo>
                  <a:pt x="0" y="4304"/>
                </a:lnTo>
                <a:lnTo>
                  <a:pt x="21" y="430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11327" y="258612"/>
            <a:ext cx="8456612" cy="8897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dirty="0"/>
              <a:t>Результаты автоматизации процесса «Подача заказа </a:t>
            </a:r>
            <a:r>
              <a:rPr lang="ru-RU" sz="3000" dirty="0" smtClean="0"/>
              <a:t>на </a:t>
            </a:r>
            <a:r>
              <a:rPr lang="ru-RU" sz="3000" dirty="0"/>
              <a:t>предоставление вагона»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266079"/>
            <a:ext cx="1046162" cy="887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13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58976" y="2979"/>
            <a:ext cx="8696953" cy="2660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pc="1400" dirty="0" smtClean="0">
                <a:solidFill>
                  <a:srgbClr val="C00000"/>
                </a:solidFill>
              </a:rPr>
              <a:t>Федеральная грузовая компания</a:t>
            </a:r>
            <a:endParaRPr lang="ru-RU" spc="1400" dirty="0">
              <a:solidFill>
                <a:srgbClr val="C00000"/>
              </a:solidFill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1196976" y="1280016"/>
            <a:ext cx="2525695" cy="640856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625475" algn="ctr"/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До автоматизации</a:t>
            </a:r>
          </a:p>
        </p:txBody>
      </p:sp>
      <p:sp>
        <p:nvSpPr>
          <p:cNvPr id="140" name="Прямоугольник 139"/>
          <p:cNvSpPr/>
          <p:nvPr/>
        </p:nvSpPr>
        <p:spPr>
          <a:xfrm>
            <a:off x="8020266" y="1280015"/>
            <a:ext cx="4086444" cy="640856"/>
          </a:xfrm>
          <a:prstGeom prst="rect">
            <a:avLst/>
          </a:prstGeom>
          <a:solidFill>
            <a:srgbClr val="C00000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625475" algn="ctr"/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Результат автоматизации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196976" y="2705862"/>
            <a:ext cx="2470292" cy="3323463"/>
          </a:xfrm>
          <a:prstGeom prst="rect">
            <a:avLst/>
          </a:prstGeom>
          <a:solidFill>
            <a:srgbClr val="2F5597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Клиенту необходимо обратиться к менеджеру или направить заявку по электронной почте и ожидать результата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667421" y="2705862"/>
            <a:ext cx="55250" cy="332346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41338" algn="ctr">
              <a:lnSpc>
                <a:spcPts val="1000"/>
              </a:lnSpc>
            </a:pPr>
            <a:endParaRPr lang="en-US" sz="1200" b="1" dirty="0">
              <a:latin typeface="Arial Narrow" panose="020B060602020203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084759" y="2603934"/>
            <a:ext cx="4021951" cy="936000"/>
          </a:xfrm>
          <a:prstGeom prst="rect">
            <a:avLst/>
          </a:prstGeom>
          <a:solidFill>
            <a:srgbClr val="A50021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76000" algn="just"/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Клиент может самостоятельно оформить заказ в личном кабинете с автоматической тарификацией и 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отслеживанием 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статуса согласования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8020266" y="2603936"/>
            <a:ext cx="72000" cy="93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41338" algn="ctr">
              <a:lnSpc>
                <a:spcPts val="1000"/>
              </a:lnSpc>
            </a:pPr>
            <a:endParaRPr lang="en-US" sz="1200" b="1" dirty="0">
              <a:latin typeface="Arial Narrow" panose="020B0606020202030204" pitchFamily="34" charset="0"/>
            </a:endParaRPr>
          </a:p>
        </p:txBody>
      </p:sp>
      <p:cxnSp>
        <p:nvCxnSpPr>
          <p:cNvPr id="19" name="Соединительная линия уступом 18"/>
          <p:cNvCxnSpPr>
            <a:stCxn id="35" idx="3"/>
            <a:endCxn id="54" idx="1"/>
          </p:cNvCxnSpPr>
          <p:nvPr/>
        </p:nvCxnSpPr>
        <p:spPr>
          <a:xfrm>
            <a:off x="3722671" y="4367594"/>
            <a:ext cx="884446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Соединительная линия уступом 83"/>
          <p:cNvCxnSpPr>
            <a:stCxn id="54" idx="3"/>
            <a:endCxn id="43" idx="1"/>
          </p:cNvCxnSpPr>
          <p:nvPr/>
        </p:nvCxnSpPr>
        <p:spPr>
          <a:xfrm flipV="1">
            <a:off x="7144910" y="3071936"/>
            <a:ext cx="875356" cy="1295659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C5EB5901-1E3E-4122-B76D-00D2137821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453" b="39576"/>
          <a:stretch/>
        </p:blipFill>
        <p:spPr>
          <a:xfrm>
            <a:off x="4632668" y="3181745"/>
            <a:ext cx="2463458" cy="1504555"/>
          </a:xfrm>
          <a:prstGeom prst="rect">
            <a:avLst/>
          </a:prstGeom>
          <a:effectLst/>
        </p:spPr>
      </p:pic>
      <p:pic>
        <p:nvPicPr>
          <p:cNvPr id="54" name="Picture 2" descr="https://i.pinimg.com/originals/eb/f3/a8/ebf3a8b9000ce2ebe8d497d64f11bad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117" y="3098698"/>
            <a:ext cx="2537793" cy="253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Freeform 9"/>
          <p:cNvSpPr>
            <a:spLocks noChangeAspect="1" noEditPoints="1"/>
          </p:cNvSpPr>
          <p:nvPr/>
        </p:nvSpPr>
        <p:spPr bwMode="auto">
          <a:xfrm>
            <a:off x="8035644" y="1280015"/>
            <a:ext cx="648000" cy="648000"/>
          </a:xfrm>
          <a:custGeom>
            <a:avLst/>
            <a:gdLst>
              <a:gd name="T0" fmla="*/ 917 w 1325"/>
              <a:gd name="T1" fmla="*/ 369 h 1379"/>
              <a:gd name="T2" fmla="*/ 960 w 1325"/>
              <a:gd name="T3" fmla="*/ 326 h 1379"/>
              <a:gd name="T4" fmla="*/ 326 w 1325"/>
              <a:gd name="T5" fmla="*/ 418 h 1379"/>
              <a:gd name="T6" fmla="*/ 418 w 1325"/>
              <a:gd name="T7" fmla="*/ 1053 h 1379"/>
              <a:gd name="T8" fmla="*/ 1053 w 1325"/>
              <a:gd name="T9" fmla="*/ 960 h 1379"/>
              <a:gd name="T10" fmla="*/ 1054 w 1325"/>
              <a:gd name="T11" fmla="*/ 420 h 1379"/>
              <a:gd name="T12" fmla="*/ 1011 w 1325"/>
              <a:gd name="T13" fmla="*/ 463 h 1379"/>
              <a:gd name="T14" fmla="*/ 915 w 1325"/>
              <a:gd name="T15" fmla="*/ 1011 h 1379"/>
              <a:gd name="T16" fmla="*/ 368 w 1325"/>
              <a:gd name="T17" fmla="*/ 915 h 1379"/>
              <a:gd name="T18" fmla="*/ 463 w 1325"/>
              <a:gd name="T19" fmla="*/ 368 h 1379"/>
              <a:gd name="T20" fmla="*/ 917 w 1325"/>
              <a:gd name="T21" fmla="*/ 369 h 1379"/>
              <a:gd name="T22" fmla="*/ 1013 w 1325"/>
              <a:gd name="T23" fmla="*/ 179 h 1379"/>
              <a:gd name="T24" fmla="*/ 1013 w 1325"/>
              <a:gd name="T25" fmla="*/ 179 h 1379"/>
              <a:gd name="T26" fmla="*/ 1013 w 1325"/>
              <a:gd name="T27" fmla="*/ 179 h 1379"/>
              <a:gd name="T28" fmla="*/ 179 w 1325"/>
              <a:gd name="T29" fmla="*/ 365 h 1379"/>
              <a:gd name="T30" fmla="*/ 365 w 1325"/>
              <a:gd name="T31" fmla="*/ 1200 h 1379"/>
              <a:gd name="T32" fmla="*/ 1200 w 1325"/>
              <a:gd name="T33" fmla="*/ 1013 h 1379"/>
              <a:gd name="T34" fmla="*/ 1201 w 1325"/>
              <a:gd name="T35" fmla="*/ 367 h 1379"/>
              <a:gd name="T36" fmla="*/ 1173 w 1325"/>
              <a:gd name="T37" fmla="*/ 395 h 1379"/>
              <a:gd name="T38" fmla="*/ 1147 w 1325"/>
              <a:gd name="T39" fmla="*/ 395 h 1379"/>
              <a:gd name="T40" fmla="*/ 984 w 1325"/>
              <a:gd name="T41" fmla="*/ 1147 h 1379"/>
              <a:gd name="T42" fmla="*/ 232 w 1325"/>
              <a:gd name="T43" fmla="*/ 984 h 1379"/>
              <a:gd name="T44" fmla="*/ 395 w 1325"/>
              <a:gd name="T45" fmla="*/ 232 h 1379"/>
              <a:gd name="T46" fmla="*/ 985 w 1325"/>
              <a:gd name="T47" fmla="*/ 232 h 1379"/>
              <a:gd name="T48" fmla="*/ 985 w 1325"/>
              <a:gd name="T49" fmla="*/ 207 h 1379"/>
              <a:gd name="T50" fmla="*/ 1013 w 1325"/>
              <a:gd name="T51" fmla="*/ 179 h 1379"/>
              <a:gd name="T52" fmla="*/ 1240 w 1325"/>
              <a:gd name="T53" fmla="*/ 217 h 1379"/>
              <a:gd name="T54" fmla="*/ 1160 w 1325"/>
              <a:gd name="T55" fmla="*/ 219 h 1379"/>
              <a:gd name="T56" fmla="*/ 1165 w 1325"/>
              <a:gd name="T57" fmla="*/ 85 h 1379"/>
              <a:gd name="T58" fmla="*/ 1031 w 1325"/>
              <a:gd name="T59" fmla="*/ 219 h 1379"/>
              <a:gd name="T60" fmla="*/ 1031 w 1325"/>
              <a:gd name="T61" fmla="*/ 304 h 1379"/>
              <a:gd name="T62" fmla="*/ 775 w 1325"/>
              <a:gd name="T63" fmla="*/ 561 h 1379"/>
              <a:gd name="T64" fmla="*/ 732 w 1325"/>
              <a:gd name="T65" fmla="*/ 518 h 1379"/>
              <a:gd name="T66" fmla="*/ 689 w 1325"/>
              <a:gd name="T67" fmla="*/ 689 h 1379"/>
              <a:gd name="T68" fmla="*/ 860 w 1325"/>
              <a:gd name="T69" fmla="*/ 647 h 1379"/>
              <a:gd name="T70" fmla="*/ 818 w 1325"/>
              <a:gd name="T71" fmla="*/ 604 h 1379"/>
              <a:gd name="T72" fmla="*/ 1074 w 1325"/>
              <a:gd name="T73" fmla="*/ 347 h 1379"/>
              <a:gd name="T74" fmla="*/ 1160 w 1325"/>
              <a:gd name="T75" fmla="*/ 347 h 1379"/>
              <a:gd name="T76" fmla="*/ 1294 w 1325"/>
              <a:gd name="T77" fmla="*/ 216 h 1379"/>
              <a:gd name="T78" fmla="*/ 1240 w 1325"/>
              <a:gd name="T79" fmla="*/ 217 h 1379"/>
              <a:gd name="T80" fmla="*/ 852 w 1325"/>
              <a:gd name="T81" fmla="*/ 434 h 1379"/>
              <a:gd name="T82" fmla="*/ 434 w 1325"/>
              <a:gd name="T83" fmla="*/ 527 h 1379"/>
              <a:gd name="T84" fmla="*/ 527 w 1325"/>
              <a:gd name="T85" fmla="*/ 944 h 1379"/>
              <a:gd name="T86" fmla="*/ 944 w 1325"/>
              <a:gd name="T87" fmla="*/ 852 h 1379"/>
              <a:gd name="T88" fmla="*/ 945 w 1325"/>
              <a:gd name="T89" fmla="*/ 529 h 1379"/>
              <a:gd name="T90" fmla="*/ 872 w 1325"/>
              <a:gd name="T91" fmla="*/ 602 h 1379"/>
              <a:gd name="T92" fmla="*/ 943 w 1325"/>
              <a:gd name="T93" fmla="*/ 673 h 1379"/>
              <a:gd name="T94" fmla="*/ 637 w 1325"/>
              <a:gd name="T95" fmla="*/ 743 h 1379"/>
              <a:gd name="T96" fmla="*/ 707 w 1325"/>
              <a:gd name="T97" fmla="*/ 437 h 1379"/>
              <a:gd name="T98" fmla="*/ 778 w 1325"/>
              <a:gd name="T99" fmla="*/ 508 h 1379"/>
              <a:gd name="T100" fmla="*/ 852 w 1325"/>
              <a:gd name="T101" fmla="*/ 434 h 1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25" h="1379">
                <a:moveTo>
                  <a:pt x="917" y="369"/>
                </a:moveTo>
                <a:lnTo>
                  <a:pt x="960" y="326"/>
                </a:lnTo>
                <a:cubicBezTo>
                  <a:pt x="759" y="176"/>
                  <a:pt x="475" y="217"/>
                  <a:pt x="326" y="418"/>
                </a:cubicBezTo>
                <a:cubicBezTo>
                  <a:pt x="176" y="619"/>
                  <a:pt x="217" y="903"/>
                  <a:pt x="418" y="1053"/>
                </a:cubicBezTo>
                <a:cubicBezTo>
                  <a:pt x="619" y="1203"/>
                  <a:pt x="903" y="1161"/>
                  <a:pt x="1053" y="960"/>
                </a:cubicBezTo>
                <a:cubicBezTo>
                  <a:pt x="1172" y="800"/>
                  <a:pt x="1173" y="581"/>
                  <a:pt x="1054" y="420"/>
                </a:cubicBezTo>
                <a:lnTo>
                  <a:pt x="1011" y="463"/>
                </a:lnTo>
                <a:cubicBezTo>
                  <a:pt x="1136" y="641"/>
                  <a:pt x="1093" y="886"/>
                  <a:pt x="915" y="1011"/>
                </a:cubicBezTo>
                <a:cubicBezTo>
                  <a:pt x="738" y="1136"/>
                  <a:pt x="493" y="1093"/>
                  <a:pt x="368" y="915"/>
                </a:cubicBezTo>
                <a:cubicBezTo>
                  <a:pt x="243" y="738"/>
                  <a:pt x="286" y="493"/>
                  <a:pt x="463" y="368"/>
                </a:cubicBezTo>
                <a:cubicBezTo>
                  <a:pt x="599" y="272"/>
                  <a:pt x="781" y="272"/>
                  <a:pt x="917" y="369"/>
                </a:cubicBezTo>
                <a:close/>
                <a:moveTo>
                  <a:pt x="1013" y="179"/>
                </a:moveTo>
                <a:lnTo>
                  <a:pt x="1013" y="179"/>
                </a:lnTo>
                <a:lnTo>
                  <a:pt x="1013" y="179"/>
                </a:lnTo>
                <a:cubicBezTo>
                  <a:pt x="731" y="0"/>
                  <a:pt x="357" y="83"/>
                  <a:pt x="179" y="365"/>
                </a:cubicBezTo>
                <a:cubicBezTo>
                  <a:pt x="0" y="647"/>
                  <a:pt x="83" y="1021"/>
                  <a:pt x="365" y="1200"/>
                </a:cubicBezTo>
                <a:cubicBezTo>
                  <a:pt x="647" y="1379"/>
                  <a:pt x="1021" y="1295"/>
                  <a:pt x="1200" y="1013"/>
                </a:cubicBezTo>
                <a:cubicBezTo>
                  <a:pt x="1325" y="816"/>
                  <a:pt x="1325" y="565"/>
                  <a:pt x="1201" y="367"/>
                </a:cubicBezTo>
                <a:lnTo>
                  <a:pt x="1173" y="395"/>
                </a:lnTo>
                <a:lnTo>
                  <a:pt x="1147" y="395"/>
                </a:lnTo>
                <a:cubicBezTo>
                  <a:pt x="1310" y="648"/>
                  <a:pt x="1237" y="984"/>
                  <a:pt x="984" y="1147"/>
                </a:cubicBezTo>
                <a:cubicBezTo>
                  <a:pt x="731" y="1310"/>
                  <a:pt x="394" y="1237"/>
                  <a:pt x="232" y="984"/>
                </a:cubicBezTo>
                <a:cubicBezTo>
                  <a:pt x="69" y="731"/>
                  <a:pt x="142" y="394"/>
                  <a:pt x="395" y="232"/>
                </a:cubicBezTo>
                <a:cubicBezTo>
                  <a:pt x="575" y="116"/>
                  <a:pt x="806" y="116"/>
                  <a:pt x="985" y="232"/>
                </a:cubicBezTo>
                <a:lnTo>
                  <a:pt x="985" y="207"/>
                </a:lnTo>
                <a:lnTo>
                  <a:pt x="1013" y="179"/>
                </a:lnTo>
                <a:close/>
                <a:moveTo>
                  <a:pt x="1240" y="217"/>
                </a:moveTo>
                <a:lnTo>
                  <a:pt x="1160" y="219"/>
                </a:lnTo>
                <a:lnTo>
                  <a:pt x="1165" y="85"/>
                </a:lnTo>
                <a:lnTo>
                  <a:pt x="1031" y="219"/>
                </a:lnTo>
                <a:lnTo>
                  <a:pt x="1031" y="304"/>
                </a:lnTo>
                <a:lnTo>
                  <a:pt x="775" y="561"/>
                </a:lnTo>
                <a:lnTo>
                  <a:pt x="732" y="518"/>
                </a:lnTo>
                <a:lnTo>
                  <a:pt x="689" y="689"/>
                </a:lnTo>
                <a:lnTo>
                  <a:pt x="860" y="647"/>
                </a:lnTo>
                <a:lnTo>
                  <a:pt x="818" y="604"/>
                </a:lnTo>
                <a:lnTo>
                  <a:pt x="1074" y="347"/>
                </a:lnTo>
                <a:lnTo>
                  <a:pt x="1160" y="347"/>
                </a:lnTo>
                <a:lnTo>
                  <a:pt x="1294" y="216"/>
                </a:lnTo>
                <a:lnTo>
                  <a:pt x="1240" y="217"/>
                </a:lnTo>
                <a:close/>
                <a:moveTo>
                  <a:pt x="852" y="434"/>
                </a:moveTo>
                <a:cubicBezTo>
                  <a:pt x="711" y="345"/>
                  <a:pt x="524" y="386"/>
                  <a:pt x="434" y="527"/>
                </a:cubicBezTo>
                <a:cubicBezTo>
                  <a:pt x="345" y="668"/>
                  <a:pt x="386" y="855"/>
                  <a:pt x="527" y="944"/>
                </a:cubicBezTo>
                <a:cubicBezTo>
                  <a:pt x="668" y="1034"/>
                  <a:pt x="855" y="992"/>
                  <a:pt x="944" y="852"/>
                </a:cubicBezTo>
                <a:cubicBezTo>
                  <a:pt x="1007" y="753"/>
                  <a:pt x="1007" y="627"/>
                  <a:pt x="945" y="529"/>
                </a:cubicBezTo>
                <a:lnTo>
                  <a:pt x="872" y="602"/>
                </a:lnTo>
                <a:lnTo>
                  <a:pt x="943" y="673"/>
                </a:lnTo>
                <a:lnTo>
                  <a:pt x="637" y="743"/>
                </a:lnTo>
                <a:lnTo>
                  <a:pt x="707" y="437"/>
                </a:lnTo>
                <a:lnTo>
                  <a:pt x="778" y="508"/>
                </a:lnTo>
                <a:lnTo>
                  <a:pt x="852" y="434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8084759" y="5177098"/>
            <a:ext cx="4021951" cy="936000"/>
          </a:xfrm>
          <a:prstGeom prst="rect">
            <a:avLst/>
          </a:prstGeom>
          <a:solidFill>
            <a:srgbClr val="A50021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76000" algn="just"/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Количество документов в год </a:t>
            </a:r>
            <a:r>
              <a:rPr lang="ru-RU" sz="1600" b="1" dirty="0">
                <a:solidFill>
                  <a:srgbClr val="C00000"/>
                </a:solidFill>
                <a:latin typeface="Arial Narrow" panose="020B0606020202030204" pitchFamily="34" charset="0"/>
              </a:rPr>
              <a:t>180 000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8020266" y="5177002"/>
            <a:ext cx="72000" cy="93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41338" algn="ctr">
              <a:lnSpc>
                <a:spcPts val="1000"/>
              </a:lnSpc>
            </a:pPr>
            <a:endParaRPr lang="en-US" sz="1200" b="1" dirty="0">
              <a:latin typeface="Arial Narrow" panose="020B060602020203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8084759" y="3901884"/>
            <a:ext cx="4021951" cy="936000"/>
          </a:xfrm>
          <a:prstGeom prst="rect">
            <a:avLst/>
          </a:prstGeom>
          <a:solidFill>
            <a:srgbClr val="A50021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76000" algn="just"/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Плановая экономия трудозатрат 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работников 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не менее </a:t>
            </a:r>
            <a:r>
              <a:rPr lang="ru-RU" sz="1600" b="1" dirty="0">
                <a:solidFill>
                  <a:srgbClr val="C00000"/>
                </a:solidFill>
                <a:latin typeface="Arial Narrow" panose="020B0606020202030204" pitchFamily="34" charset="0"/>
              </a:rPr>
              <a:t>50%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(начало эксплуатации ПО 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2021 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год)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8020266" y="3899594"/>
            <a:ext cx="72000" cy="93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41338" algn="ctr">
              <a:lnSpc>
                <a:spcPts val="1000"/>
              </a:lnSpc>
            </a:pPr>
            <a:endParaRPr lang="en-US" sz="1200" b="1" dirty="0">
              <a:latin typeface="Arial Narrow" panose="020B0606020202030204" pitchFamily="34" charset="0"/>
            </a:endParaRPr>
          </a:p>
        </p:txBody>
      </p:sp>
      <p:cxnSp>
        <p:nvCxnSpPr>
          <p:cNvPr id="69" name="Соединительная линия уступом 68"/>
          <p:cNvCxnSpPr>
            <a:stCxn id="54" idx="3"/>
            <a:endCxn id="63" idx="1"/>
          </p:cNvCxnSpPr>
          <p:nvPr/>
        </p:nvCxnSpPr>
        <p:spPr>
          <a:xfrm>
            <a:off x="7144910" y="4367595"/>
            <a:ext cx="875356" cy="1277407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Соединительная линия уступом 75"/>
          <p:cNvCxnSpPr>
            <a:stCxn id="54" idx="3"/>
            <a:endCxn id="68" idx="1"/>
          </p:cNvCxnSpPr>
          <p:nvPr/>
        </p:nvCxnSpPr>
        <p:spPr>
          <a:xfrm flipV="1">
            <a:off x="7144910" y="4367594"/>
            <a:ext cx="875356" cy="1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5"/>
          <p:cNvSpPr>
            <a:spLocks noChangeAspect="1" noEditPoints="1"/>
          </p:cNvSpPr>
          <p:nvPr/>
        </p:nvSpPr>
        <p:spPr bwMode="auto">
          <a:xfrm>
            <a:off x="8136492" y="4076528"/>
            <a:ext cx="576000" cy="576839"/>
          </a:xfrm>
          <a:custGeom>
            <a:avLst/>
            <a:gdLst>
              <a:gd name="T0" fmla="*/ 576 w 1815"/>
              <a:gd name="T1" fmla="*/ 1142 h 1815"/>
              <a:gd name="T2" fmla="*/ 521 w 1815"/>
              <a:gd name="T3" fmla="*/ 1033 h 1815"/>
              <a:gd name="T4" fmla="*/ 521 w 1815"/>
              <a:gd name="T5" fmla="*/ 616 h 1815"/>
              <a:gd name="T6" fmla="*/ 576 w 1815"/>
              <a:gd name="T7" fmla="*/ 507 h 1815"/>
              <a:gd name="T8" fmla="*/ 509 w 1815"/>
              <a:gd name="T9" fmla="*/ 485 h 1815"/>
              <a:gd name="T10" fmla="*/ 122 w 1815"/>
              <a:gd name="T11" fmla="*/ 485 h 1815"/>
              <a:gd name="T12" fmla="*/ 0 w 1815"/>
              <a:gd name="T13" fmla="*/ 616 h 1815"/>
              <a:gd name="T14" fmla="*/ 0 w 1815"/>
              <a:gd name="T15" fmla="*/ 1033 h 1815"/>
              <a:gd name="T16" fmla="*/ 97 w 1815"/>
              <a:gd name="T17" fmla="*/ 1160 h 1815"/>
              <a:gd name="T18" fmla="*/ 97 w 1815"/>
              <a:gd name="T19" fmla="*/ 1815 h 1815"/>
              <a:gd name="T20" fmla="*/ 534 w 1815"/>
              <a:gd name="T21" fmla="*/ 1815 h 1815"/>
              <a:gd name="T22" fmla="*/ 534 w 1815"/>
              <a:gd name="T23" fmla="*/ 1160 h 1815"/>
              <a:gd name="T24" fmla="*/ 576 w 1815"/>
              <a:gd name="T25" fmla="*/ 1142 h 1815"/>
              <a:gd name="T26" fmla="*/ 534 w 1815"/>
              <a:gd name="T27" fmla="*/ 238 h 1815"/>
              <a:gd name="T28" fmla="*/ 315 w 1815"/>
              <a:gd name="T29" fmla="*/ 0 h 1815"/>
              <a:gd name="T30" fmla="*/ 97 w 1815"/>
              <a:gd name="T31" fmla="*/ 238 h 1815"/>
              <a:gd name="T32" fmla="*/ 315 w 1815"/>
              <a:gd name="T33" fmla="*/ 475 h 1815"/>
              <a:gd name="T34" fmla="*/ 534 w 1815"/>
              <a:gd name="T35" fmla="*/ 238 h 1815"/>
              <a:gd name="T36" fmla="*/ 646 w 1815"/>
              <a:gd name="T37" fmla="*/ 507 h 1815"/>
              <a:gd name="T38" fmla="*/ 591 w 1815"/>
              <a:gd name="T39" fmla="*/ 616 h 1815"/>
              <a:gd name="T40" fmla="*/ 591 w 1815"/>
              <a:gd name="T41" fmla="*/ 1033 h 1815"/>
              <a:gd name="T42" fmla="*/ 646 w 1815"/>
              <a:gd name="T43" fmla="*/ 1142 h 1815"/>
              <a:gd name="T44" fmla="*/ 688 w 1815"/>
              <a:gd name="T45" fmla="*/ 1160 h 1815"/>
              <a:gd name="T46" fmla="*/ 688 w 1815"/>
              <a:gd name="T47" fmla="*/ 1815 h 1815"/>
              <a:gd name="T48" fmla="*/ 1124 w 1815"/>
              <a:gd name="T49" fmla="*/ 1815 h 1815"/>
              <a:gd name="T50" fmla="*/ 1124 w 1815"/>
              <a:gd name="T51" fmla="*/ 1160 h 1815"/>
              <a:gd name="T52" fmla="*/ 1167 w 1815"/>
              <a:gd name="T53" fmla="*/ 1142 h 1815"/>
              <a:gd name="T54" fmla="*/ 1221 w 1815"/>
              <a:gd name="T55" fmla="*/ 1033 h 1815"/>
              <a:gd name="T56" fmla="*/ 1221 w 1815"/>
              <a:gd name="T57" fmla="*/ 616 h 1815"/>
              <a:gd name="T58" fmla="*/ 1167 w 1815"/>
              <a:gd name="T59" fmla="*/ 507 h 1815"/>
              <a:gd name="T60" fmla="*/ 1100 w 1815"/>
              <a:gd name="T61" fmla="*/ 485 h 1815"/>
              <a:gd name="T62" fmla="*/ 712 w 1815"/>
              <a:gd name="T63" fmla="*/ 485 h 1815"/>
              <a:gd name="T64" fmla="*/ 646 w 1815"/>
              <a:gd name="T65" fmla="*/ 507 h 1815"/>
              <a:gd name="T66" fmla="*/ 1124 w 1815"/>
              <a:gd name="T67" fmla="*/ 238 h 1815"/>
              <a:gd name="T68" fmla="*/ 906 w 1815"/>
              <a:gd name="T69" fmla="*/ 0 h 1815"/>
              <a:gd name="T70" fmla="*/ 688 w 1815"/>
              <a:gd name="T71" fmla="*/ 238 h 1815"/>
              <a:gd name="T72" fmla="*/ 906 w 1815"/>
              <a:gd name="T73" fmla="*/ 475 h 1815"/>
              <a:gd name="T74" fmla="*/ 1124 w 1815"/>
              <a:gd name="T75" fmla="*/ 238 h 1815"/>
              <a:gd name="T76" fmla="*/ 1239 w 1815"/>
              <a:gd name="T77" fmla="*/ 1142 h 1815"/>
              <a:gd name="T78" fmla="*/ 1282 w 1815"/>
              <a:gd name="T79" fmla="*/ 1160 h 1815"/>
              <a:gd name="T80" fmla="*/ 1282 w 1815"/>
              <a:gd name="T81" fmla="*/ 1815 h 1815"/>
              <a:gd name="T82" fmla="*/ 1718 w 1815"/>
              <a:gd name="T83" fmla="*/ 1815 h 1815"/>
              <a:gd name="T84" fmla="*/ 1718 w 1815"/>
              <a:gd name="T85" fmla="*/ 1160 h 1815"/>
              <a:gd name="T86" fmla="*/ 1815 w 1815"/>
              <a:gd name="T87" fmla="*/ 1033 h 1815"/>
              <a:gd name="T88" fmla="*/ 1815 w 1815"/>
              <a:gd name="T89" fmla="*/ 616 h 1815"/>
              <a:gd name="T90" fmla="*/ 1693 w 1815"/>
              <a:gd name="T91" fmla="*/ 485 h 1815"/>
              <a:gd name="T92" fmla="*/ 1306 w 1815"/>
              <a:gd name="T93" fmla="*/ 485 h 1815"/>
              <a:gd name="T94" fmla="*/ 1239 w 1815"/>
              <a:gd name="T95" fmla="*/ 507 h 1815"/>
              <a:gd name="T96" fmla="*/ 1294 w 1815"/>
              <a:gd name="T97" fmla="*/ 616 h 1815"/>
              <a:gd name="T98" fmla="*/ 1294 w 1815"/>
              <a:gd name="T99" fmla="*/ 1033 h 1815"/>
              <a:gd name="T100" fmla="*/ 1239 w 1815"/>
              <a:gd name="T101" fmla="*/ 1142 h 1815"/>
              <a:gd name="T102" fmla="*/ 1718 w 1815"/>
              <a:gd name="T103" fmla="*/ 238 h 1815"/>
              <a:gd name="T104" fmla="*/ 1500 w 1815"/>
              <a:gd name="T105" fmla="*/ 0 h 1815"/>
              <a:gd name="T106" fmla="*/ 1282 w 1815"/>
              <a:gd name="T107" fmla="*/ 238 h 1815"/>
              <a:gd name="T108" fmla="*/ 1500 w 1815"/>
              <a:gd name="T109" fmla="*/ 475 h 1815"/>
              <a:gd name="T110" fmla="*/ 1718 w 1815"/>
              <a:gd name="T111" fmla="*/ 238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815" h="1815">
                <a:moveTo>
                  <a:pt x="576" y="1142"/>
                </a:moveTo>
                <a:cubicBezTo>
                  <a:pt x="542" y="1117"/>
                  <a:pt x="521" y="1077"/>
                  <a:pt x="521" y="1033"/>
                </a:cubicBezTo>
                <a:lnTo>
                  <a:pt x="521" y="616"/>
                </a:lnTo>
                <a:cubicBezTo>
                  <a:pt x="521" y="572"/>
                  <a:pt x="542" y="531"/>
                  <a:pt x="576" y="507"/>
                </a:cubicBezTo>
                <a:cubicBezTo>
                  <a:pt x="556" y="493"/>
                  <a:pt x="533" y="485"/>
                  <a:pt x="509" y="485"/>
                </a:cubicBezTo>
                <a:lnTo>
                  <a:pt x="122" y="485"/>
                </a:lnTo>
                <a:cubicBezTo>
                  <a:pt x="55" y="485"/>
                  <a:pt x="0" y="544"/>
                  <a:pt x="0" y="616"/>
                </a:cubicBezTo>
                <a:lnTo>
                  <a:pt x="0" y="1033"/>
                </a:lnTo>
                <a:cubicBezTo>
                  <a:pt x="0" y="1095"/>
                  <a:pt x="41" y="1148"/>
                  <a:pt x="97" y="1160"/>
                </a:cubicBezTo>
                <a:lnTo>
                  <a:pt x="97" y="1815"/>
                </a:lnTo>
                <a:lnTo>
                  <a:pt x="534" y="1815"/>
                </a:lnTo>
                <a:lnTo>
                  <a:pt x="534" y="1160"/>
                </a:lnTo>
                <a:cubicBezTo>
                  <a:pt x="549" y="1157"/>
                  <a:pt x="563" y="1151"/>
                  <a:pt x="576" y="1142"/>
                </a:cubicBezTo>
                <a:close/>
                <a:moveTo>
                  <a:pt x="534" y="238"/>
                </a:moveTo>
                <a:cubicBezTo>
                  <a:pt x="534" y="107"/>
                  <a:pt x="436" y="0"/>
                  <a:pt x="315" y="0"/>
                </a:cubicBezTo>
                <a:cubicBezTo>
                  <a:pt x="195" y="0"/>
                  <a:pt x="97" y="107"/>
                  <a:pt x="97" y="238"/>
                </a:cubicBezTo>
                <a:cubicBezTo>
                  <a:pt x="97" y="369"/>
                  <a:pt x="195" y="475"/>
                  <a:pt x="315" y="475"/>
                </a:cubicBezTo>
                <a:cubicBezTo>
                  <a:pt x="436" y="475"/>
                  <a:pt x="534" y="369"/>
                  <a:pt x="534" y="238"/>
                </a:cubicBezTo>
                <a:close/>
                <a:moveTo>
                  <a:pt x="646" y="507"/>
                </a:moveTo>
                <a:cubicBezTo>
                  <a:pt x="612" y="531"/>
                  <a:pt x="591" y="572"/>
                  <a:pt x="591" y="616"/>
                </a:cubicBezTo>
                <a:lnTo>
                  <a:pt x="591" y="1033"/>
                </a:lnTo>
                <a:cubicBezTo>
                  <a:pt x="591" y="1077"/>
                  <a:pt x="612" y="1117"/>
                  <a:pt x="646" y="1142"/>
                </a:cubicBezTo>
                <a:cubicBezTo>
                  <a:pt x="658" y="1151"/>
                  <a:pt x="673" y="1157"/>
                  <a:pt x="688" y="1160"/>
                </a:cubicBezTo>
                <a:lnTo>
                  <a:pt x="688" y="1815"/>
                </a:lnTo>
                <a:lnTo>
                  <a:pt x="1124" y="1815"/>
                </a:lnTo>
                <a:lnTo>
                  <a:pt x="1124" y="1160"/>
                </a:lnTo>
                <a:cubicBezTo>
                  <a:pt x="1139" y="1157"/>
                  <a:pt x="1154" y="1151"/>
                  <a:pt x="1167" y="1142"/>
                </a:cubicBezTo>
                <a:cubicBezTo>
                  <a:pt x="1201" y="1117"/>
                  <a:pt x="1221" y="1077"/>
                  <a:pt x="1221" y="1033"/>
                </a:cubicBezTo>
                <a:lnTo>
                  <a:pt x="1221" y="616"/>
                </a:lnTo>
                <a:cubicBezTo>
                  <a:pt x="1221" y="572"/>
                  <a:pt x="1201" y="531"/>
                  <a:pt x="1167" y="507"/>
                </a:cubicBezTo>
                <a:cubicBezTo>
                  <a:pt x="1147" y="493"/>
                  <a:pt x="1124" y="485"/>
                  <a:pt x="1100" y="485"/>
                </a:cubicBezTo>
                <a:lnTo>
                  <a:pt x="712" y="485"/>
                </a:lnTo>
                <a:cubicBezTo>
                  <a:pt x="689" y="485"/>
                  <a:pt x="665" y="493"/>
                  <a:pt x="646" y="507"/>
                </a:cubicBezTo>
                <a:close/>
                <a:moveTo>
                  <a:pt x="1124" y="238"/>
                </a:moveTo>
                <a:cubicBezTo>
                  <a:pt x="1124" y="107"/>
                  <a:pt x="1026" y="0"/>
                  <a:pt x="906" y="0"/>
                </a:cubicBezTo>
                <a:cubicBezTo>
                  <a:pt x="786" y="0"/>
                  <a:pt x="688" y="107"/>
                  <a:pt x="688" y="238"/>
                </a:cubicBezTo>
                <a:cubicBezTo>
                  <a:pt x="688" y="369"/>
                  <a:pt x="786" y="475"/>
                  <a:pt x="906" y="475"/>
                </a:cubicBezTo>
                <a:cubicBezTo>
                  <a:pt x="1026" y="475"/>
                  <a:pt x="1124" y="369"/>
                  <a:pt x="1124" y="238"/>
                </a:cubicBezTo>
                <a:close/>
                <a:moveTo>
                  <a:pt x="1239" y="1142"/>
                </a:moveTo>
                <a:cubicBezTo>
                  <a:pt x="1252" y="1151"/>
                  <a:pt x="1266" y="1157"/>
                  <a:pt x="1282" y="1160"/>
                </a:cubicBezTo>
                <a:lnTo>
                  <a:pt x="1282" y="1815"/>
                </a:lnTo>
                <a:lnTo>
                  <a:pt x="1718" y="1815"/>
                </a:lnTo>
                <a:lnTo>
                  <a:pt x="1718" y="1160"/>
                </a:lnTo>
                <a:cubicBezTo>
                  <a:pt x="1774" y="1148"/>
                  <a:pt x="1815" y="1095"/>
                  <a:pt x="1815" y="1033"/>
                </a:cubicBezTo>
                <a:lnTo>
                  <a:pt x="1815" y="616"/>
                </a:lnTo>
                <a:cubicBezTo>
                  <a:pt x="1815" y="544"/>
                  <a:pt x="1760" y="485"/>
                  <a:pt x="1693" y="485"/>
                </a:cubicBezTo>
                <a:lnTo>
                  <a:pt x="1306" y="485"/>
                </a:lnTo>
                <a:cubicBezTo>
                  <a:pt x="1282" y="485"/>
                  <a:pt x="1259" y="493"/>
                  <a:pt x="1239" y="507"/>
                </a:cubicBezTo>
                <a:cubicBezTo>
                  <a:pt x="1273" y="531"/>
                  <a:pt x="1294" y="572"/>
                  <a:pt x="1294" y="616"/>
                </a:cubicBezTo>
                <a:lnTo>
                  <a:pt x="1294" y="1033"/>
                </a:lnTo>
                <a:cubicBezTo>
                  <a:pt x="1294" y="1077"/>
                  <a:pt x="1273" y="1117"/>
                  <a:pt x="1239" y="1142"/>
                </a:cubicBezTo>
                <a:close/>
                <a:moveTo>
                  <a:pt x="1718" y="238"/>
                </a:moveTo>
                <a:cubicBezTo>
                  <a:pt x="1718" y="107"/>
                  <a:pt x="1620" y="0"/>
                  <a:pt x="1500" y="0"/>
                </a:cubicBezTo>
                <a:cubicBezTo>
                  <a:pt x="1379" y="0"/>
                  <a:pt x="1282" y="107"/>
                  <a:pt x="1282" y="238"/>
                </a:cubicBezTo>
                <a:cubicBezTo>
                  <a:pt x="1282" y="369"/>
                  <a:pt x="1379" y="475"/>
                  <a:pt x="1500" y="475"/>
                </a:cubicBezTo>
                <a:cubicBezTo>
                  <a:pt x="1620" y="475"/>
                  <a:pt x="1718" y="369"/>
                  <a:pt x="1718" y="238"/>
                </a:cubicBezTo>
                <a:close/>
              </a:path>
            </a:pathLst>
          </a:custGeom>
          <a:solidFill>
            <a:srgbClr val="C00000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625475" algn="ctr"/>
            <a:endParaRPr lang="ru-RU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Freeform 68"/>
          <p:cNvSpPr>
            <a:spLocks noChangeAspect="1" noEditPoints="1"/>
          </p:cNvSpPr>
          <p:nvPr/>
        </p:nvSpPr>
        <p:spPr bwMode="auto">
          <a:xfrm>
            <a:off x="8183193" y="5346995"/>
            <a:ext cx="482598" cy="576000"/>
          </a:xfrm>
          <a:custGeom>
            <a:avLst/>
            <a:gdLst>
              <a:gd name="T0" fmla="*/ 0 w 247"/>
              <a:gd name="T1" fmla="*/ 262 h 307"/>
              <a:gd name="T2" fmla="*/ 0 w 247"/>
              <a:gd name="T3" fmla="*/ 266 h 307"/>
              <a:gd name="T4" fmla="*/ 21 w 247"/>
              <a:gd name="T5" fmla="*/ 266 h 307"/>
              <a:gd name="T6" fmla="*/ 21 w 247"/>
              <a:gd name="T7" fmla="*/ 286 h 307"/>
              <a:gd name="T8" fmla="*/ 42 w 247"/>
              <a:gd name="T9" fmla="*/ 286 h 307"/>
              <a:gd name="T10" fmla="*/ 42 w 247"/>
              <a:gd name="T11" fmla="*/ 307 h 307"/>
              <a:gd name="T12" fmla="*/ 247 w 247"/>
              <a:gd name="T13" fmla="*/ 307 h 307"/>
              <a:gd name="T14" fmla="*/ 247 w 247"/>
              <a:gd name="T15" fmla="*/ 41 h 307"/>
              <a:gd name="T16" fmla="*/ 226 w 247"/>
              <a:gd name="T17" fmla="*/ 41 h 307"/>
              <a:gd name="T18" fmla="*/ 226 w 247"/>
              <a:gd name="T19" fmla="*/ 21 h 307"/>
              <a:gd name="T20" fmla="*/ 206 w 247"/>
              <a:gd name="T21" fmla="*/ 21 h 307"/>
              <a:gd name="T22" fmla="*/ 206 w 247"/>
              <a:gd name="T23" fmla="*/ 0 h 307"/>
              <a:gd name="T24" fmla="*/ 73 w 247"/>
              <a:gd name="T25" fmla="*/ 0 h 307"/>
              <a:gd name="T26" fmla="*/ 73 w 247"/>
              <a:gd name="T27" fmla="*/ 75 h 307"/>
              <a:gd name="T28" fmla="*/ 0 w 247"/>
              <a:gd name="T29" fmla="*/ 75 h 307"/>
              <a:gd name="T30" fmla="*/ 0 w 247"/>
              <a:gd name="T31" fmla="*/ 262 h 307"/>
              <a:gd name="T32" fmla="*/ 181 w 247"/>
              <a:gd name="T33" fmla="*/ 242 h 307"/>
              <a:gd name="T34" fmla="*/ 27 w 247"/>
              <a:gd name="T35" fmla="*/ 242 h 307"/>
              <a:gd name="T36" fmla="*/ 27 w 247"/>
              <a:gd name="T37" fmla="*/ 230 h 307"/>
              <a:gd name="T38" fmla="*/ 181 w 247"/>
              <a:gd name="T39" fmla="*/ 230 h 307"/>
              <a:gd name="T40" fmla="*/ 181 w 247"/>
              <a:gd name="T41" fmla="*/ 242 h 307"/>
              <a:gd name="T42" fmla="*/ 181 w 247"/>
              <a:gd name="T43" fmla="*/ 195 h 307"/>
              <a:gd name="T44" fmla="*/ 181 w 247"/>
              <a:gd name="T45" fmla="*/ 207 h 307"/>
              <a:gd name="T46" fmla="*/ 27 w 247"/>
              <a:gd name="T47" fmla="*/ 207 h 307"/>
              <a:gd name="T48" fmla="*/ 27 w 247"/>
              <a:gd name="T49" fmla="*/ 195 h 307"/>
              <a:gd name="T50" fmla="*/ 181 w 247"/>
              <a:gd name="T51" fmla="*/ 195 h 307"/>
              <a:gd name="T52" fmla="*/ 181 w 247"/>
              <a:gd name="T53" fmla="*/ 171 h 307"/>
              <a:gd name="T54" fmla="*/ 27 w 247"/>
              <a:gd name="T55" fmla="*/ 171 h 307"/>
              <a:gd name="T56" fmla="*/ 27 w 247"/>
              <a:gd name="T57" fmla="*/ 160 h 307"/>
              <a:gd name="T58" fmla="*/ 181 w 247"/>
              <a:gd name="T59" fmla="*/ 160 h 307"/>
              <a:gd name="T60" fmla="*/ 181 w 247"/>
              <a:gd name="T61" fmla="*/ 171 h 307"/>
              <a:gd name="T62" fmla="*/ 181 w 247"/>
              <a:gd name="T63" fmla="*/ 124 h 307"/>
              <a:gd name="T64" fmla="*/ 181 w 247"/>
              <a:gd name="T65" fmla="*/ 136 h 307"/>
              <a:gd name="T66" fmla="*/ 27 w 247"/>
              <a:gd name="T67" fmla="*/ 136 h 307"/>
              <a:gd name="T68" fmla="*/ 27 w 247"/>
              <a:gd name="T69" fmla="*/ 124 h 307"/>
              <a:gd name="T70" fmla="*/ 181 w 247"/>
              <a:gd name="T71" fmla="*/ 124 h 307"/>
              <a:gd name="T72" fmla="*/ 181 w 247"/>
              <a:gd name="T73" fmla="*/ 101 h 307"/>
              <a:gd name="T74" fmla="*/ 27 w 247"/>
              <a:gd name="T75" fmla="*/ 101 h 307"/>
              <a:gd name="T76" fmla="*/ 27 w 247"/>
              <a:gd name="T77" fmla="*/ 89 h 307"/>
              <a:gd name="T78" fmla="*/ 181 w 247"/>
              <a:gd name="T79" fmla="*/ 89 h 307"/>
              <a:gd name="T80" fmla="*/ 181 w 247"/>
              <a:gd name="T81" fmla="*/ 101 h 307"/>
              <a:gd name="T82" fmla="*/ 61 w 247"/>
              <a:gd name="T83" fmla="*/ 63 h 307"/>
              <a:gd name="T84" fmla="*/ 61 w 247"/>
              <a:gd name="T85" fmla="*/ 4 h 307"/>
              <a:gd name="T86" fmla="*/ 1 w 247"/>
              <a:gd name="T87" fmla="*/ 63 h 307"/>
              <a:gd name="T88" fmla="*/ 61 w 247"/>
              <a:gd name="T89" fmla="*/ 63 h 307"/>
              <a:gd name="T90" fmla="*/ 52 w 247"/>
              <a:gd name="T91" fmla="*/ 276 h 307"/>
              <a:gd name="T92" fmla="*/ 31 w 247"/>
              <a:gd name="T93" fmla="*/ 276 h 307"/>
              <a:gd name="T94" fmla="*/ 31 w 247"/>
              <a:gd name="T95" fmla="*/ 266 h 307"/>
              <a:gd name="T96" fmla="*/ 206 w 247"/>
              <a:gd name="T97" fmla="*/ 266 h 307"/>
              <a:gd name="T98" fmla="*/ 206 w 247"/>
              <a:gd name="T99" fmla="*/ 31 h 307"/>
              <a:gd name="T100" fmla="*/ 216 w 247"/>
              <a:gd name="T101" fmla="*/ 31 h 307"/>
              <a:gd name="T102" fmla="*/ 216 w 247"/>
              <a:gd name="T103" fmla="*/ 276 h 307"/>
              <a:gd name="T104" fmla="*/ 52 w 247"/>
              <a:gd name="T105" fmla="*/ 276 h 307"/>
              <a:gd name="T106" fmla="*/ 226 w 247"/>
              <a:gd name="T107" fmla="*/ 51 h 307"/>
              <a:gd name="T108" fmla="*/ 236 w 247"/>
              <a:gd name="T109" fmla="*/ 51 h 307"/>
              <a:gd name="T110" fmla="*/ 236 w 247"/>
              <a:gd name="T111" fmla="*/ 296 h 307"/>
              <a:gd name="T112" fmla="*/ 52 w 247"/>
              <a:gd name="T113" fmla="*/ 296 h 307"/>
              <a:gd name="T114" fmla="*/ 52 w 247"/>
              <a:gd name="T115" fmla="*/ 286 h 307"/>
              <a:gd name="T116" fmla="*/ 226 w 247"/>
              <a:gd name="T117" fmla="*/ 286 h 307"/>
              <a:gd name="T118" fmla="*/ 226 w 247"/>
              <a:gd name="T119" fmla="*/ 51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7" h="307">
                <a:moveTo>
                  <a:pt x="0" y="262"/>
                </a:moveTo>
                <a:lnTo>
                  <a:pt x="0" y="266"/>
                </a:lnTo>
                <a:lnTo>
                  <a:pt x="21" y="266"/>
                </a:lnTo>
                <a:lnTo>
                  <a:pt x="21" y="286"/>
                </a:lnTo>
                <a:lnTo>
                  <a:pt x="42" y="286"/>
                </a:lnTo>
                <a:lnTo>
                  <a:pt x="42" y="307"/>
                </a:lnTo>
                <a:lnTo>
                  <a:pt x="247" y="307"/>
                </a:lnTo>
                <a:lnTo>
                  <a:pt x="247" y="41"/>
                </a:lnTo>
                <a:lnTo>
                  <a:pt x="226" y="41"/>
                </a:lnTo>
                <a:lnTo>
                  <a:pt x="226" y="21"/>
                </a:lnTo>
                <a:lnTo>
                  <a:pt x="206" y="21"/>
                </a:lnTo>
                <a:lnTo>
                  <a:pt x="206" y="0"/>
                </a:lnTo>
                <a:lnTo>
                  <a:pt x="73" y="0"/>
                </a:lnTo>
                <a:lnTo>
                  <a:pt x="73" y="75"/>
                </a:lnTo>
                <a:lnTo>
                  <a:pt x="0" y="75"/>
                </a:lnTo>
                <a:lnTo>
                  <a:pt x="0" y="262"/>
                </a:lnTo>
                <a:close/>
                <a:moveTo>
                  <a:pt x="181" y="242"/>
                </a:moveTo>
                <a:lnTo>
                  <a:pt x="27" y="242"/>
                </a:lnTo>
                <a:lnTo>
                  <a:pt x="27" y="230"/>
                </a:lnTo>
                <a:lnTo>
                  <a:pt x="181" y="230"/>
                </a:lnTo>
                <a:lnTo>
                  <a:pt x="181" y="242"/>
                </a:lnTo>
                <a:close/>
                <a:moveTo>
                  <a:pt x="181" y="195"/>
                </a:moveTo>
                <a:lnTo>
                  <a:pt x="181" y="207"/>
                </a:lnTo>
                <a:lnTo>
                  <a:pt x="27" y="207"/>
                </a:lnTo>
                <a:lnTo>
                  <a:pt x="27" y="195"/>
                </a:lnTo>
                <a:lnTo>
                  <a:pt x="181" y="195"/>
                </a:lnTo>
                <a:close/>
                <a:moveTo>
                  <a:pt x="181" y="171"/>
                </a:moveTo>
                <a:lnTo>
                  <a:pt x="27" y="171"/>
                </a:lnTo>
                <a:lnTo>
                  <a:pt x="27" y="160"/>
                </a:lnTo>
                <a:lnTo>
                  <a:pt x="181" y="160"/>
                </a:lnTo>
                <a:lnTo>
                  <a:pt x="181" y="171"/>
                </a:lnTo>
                <a:close/>
                <a:moveTo>
                  <a:pt x="181" y="124"/>
                </a:moveTo>
                <a:lnTo>
                  <a:pt x="181" y="136"/>
                </a:lnTo>
                <a:lnTo>
                  <a:pt x="27" y="136"/>
                </a:lnTo>
                <a:lnTo>
                  <a:pt x="27" y="124"/>
                </a:lnTo>
                <a:lnTo>
                  <a:pt x="181" y="124"/>
                </a:lnTo>
                <a:close/>
                <a:moveTo>
                  <a:pt x="181" y="101"/>
                </a:moveTo>
                <a:lnTo>
                  <a:pt x="27" y="101"/>
                </a:lnTo>
                <a:lnTo>
                  <a:pt x="27" y="89"/>
                </a:lnTo>
                <a:lnTo>
                  <a:pt x="181" y="89"/>
                </a:lnTo>
                <a:lnTo>
                  <a:pt x="181" y="101"/>
                </a:lnTo>
                <a:close/>
                <a:moveTo>
                  <a:pt x="61" y="63"/>
                </a:moveTo>
                <a:lnTo>
                  <a:pt x="61" y="4"/>
                </a:lnTo>
                <a:lnTo>
                  <a:pt x="1" y="63"/>
                </a:lnTo>
                <a:lnTo>
                  <a:pt x="61" y="63"/>
                </a:lnTo>
                <a:close/>
                <a:moveTo>
                  <a:pt x="52" y="276"/>
                </a:moveTo>
                <a:lnTo>
                  <a:pt x="31" y="276"/>
                </a:lnTo>
                <a:lnTo>
                  <a:pt x="31" y="266"/>
                </a:lnTo>
                <a:lnTo>
                  <a:pt x="206" y="266"/>
                </a:lnTo>
                <a:lnTo>
                  <a:pt x="206" y="31"/>
                </a:lnTo>
                <a:lnTo>
                  <a:pt x="216" y="31"/>
                </a:lnTo>
                <a:lnTo>
                  <a:pt x="216" y="276"/>
                </a:lnTo>
                <a:lnTo>
                  <a:pt x="52" y="276"/>
                </a:lnTo>
                <a:close/>
                <a:moveTo>
                  <a:pt x="226" y="51"/>
                </a:moveTo>
                <a:lnTo>
                  <a:pt x="236" y="51"/>
                </a:lnTo>
                <a:lnTo>
                  <a:pt x="236" y="296"/>
                </a:lnTo>
                <a:lnTo>
                  <a:pt x="52" y="296"/>
                </a:lnTo>
                <a:lnTo>
                  <a:pt x="52" y="286"/>
                </a:lnTo>
                <a:lnTo>
                  <a:pt x="226" y="286"/>
                </a:lnTo>
                <a:lnTo>
                  <a:pt x="226" y="51"/>
                </a:lnTo>
                <a:close/>
              </a:path>
            </a:pathLst>
          </a:custGeom>
          <a:solidFill>
            <a:srgbClr val="C00000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625475" algn="ctr"/>
            <a:endParaRPr lang="ru-RU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37" name="Группа 36"/>
          <p:cNvGrpSpPr>
            <a:grpSpLocks noChangeAspect="1"/>
          </p:cNvGrpSpPr>
          <p:nvPr/>
        </p:nvGrpSpPr>
        <p:grpSpPr>
          <a:xfrm>
            <a:off x="8154493" y="2798304"/>
            <a:ext cx="539999" cy="540000"/>
            <a:chOff x="4813301" y="2144713"/>
            <a:chExt cx="1485900" cy="1487490"/>
          </a:xfrm>
          <a:solidFill>
            <a:srgbClr val="C00000"/>
          </a:solidFill>
        </p:grpSpPr>
        <p:sp>
          <p:nvSpPr>
            <p:cNvPr id="38" name="Rectangle 5"/>
            <p:cNvSpPr>
              <a:spLocks noChangeArrowheads="1"/>
            </p:cNvSpPr>
            <p:nvPr/>
          </p:nvSpPr>
          <p:spPr bwMode="auto">
            <a:xfrm>
              <a:off x="4813301" y="3557590"/>
              <a:ext cx="1485900" cy="74613"/>
            </a:xfrm>
            <a:prstGeom prst="rect">
              <a:avLst/>
            </a:prstGeom>
            <a:solidFill>
              <a:srgbClr val="C00000">
                <a:alpha val="8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625475" algn="ctr"/>
              <a:endParaRPr lang="ru-RU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9" name="Freeform 6"/>
            <p:cNvSpPr>
              <a:spLocks/>
            </p:cNvSpPr>
            <p:nvPr/>
          </p:nvSpPr>
          <p:spPr bwMode="auto">
            <a:xfrm>
              <a:off x="4813301" y="3321052"/>
              <a:ext cx="1485900" cy="207964"/>
            </a:xfrm>
            <a:custGeom>
              <a:avLst/>
              <a:gdLst>
                <a:gd name="T0" fmla="*/ 141 w 936"/>
                <a:gd name="T1" fmla="*/ 0 h 131"/>
                <a:gd name="T2" fmla="*/ 0 w 936"/>
                <a:gd name="T3" fmla="*/ 131 h 131"/>
                <a:gd name="T4" fmla="*/ 936 w 936"/>
                <a:gd name="T5" fmla="*/ 131 h 131"/>
                <a:gd name="T6" fmla="*/ 796 w 936"/>
                <a:gd name="T7" fmla="*/ 0 h 131"/>
                <a:gd name="T8" fmla="*/ 141 w 936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6" h="131">
                  <a:moveTo>
                    <a:pt x="141" y="0"/>
                  </a:moveTo>
                  <a:lnTo>
                    <a:pt x="0" y="131"/>
                  </a:lnTo>
                  <a:lnTo>
                    <a:pt x="936" y="131"/>
                  </a:lnTo>
                  <a:lnTo>
                    <a:pt x="796" y="0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C00000">
                <a:alpha val="8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625475" algn="ctr"/>
              <a:endParaRPr lang="ru-RU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0" name="Rectangle 7"/>
            <p:cNvSpPr>
              <a:spLocks noChangeArrowheads="1"/>
            </p:cNvSpPr>
            <p:nvPr/>
          </p:nvSpPr>
          <p:spPr bwMode="auto">
            <a:xfrm>
              <a:off x="5408613" y="3208338"/>
              <a:ext cx="296864" cy="85726"/>
            </a:xfrm>
            <a:prstGeom prst="rect">
              <a:avLst/>
            </a:prstGeom>
            <a:solidFill>
              <a:srgbClr val="C00000">
                <a:alpha val="8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625475" algn="ctr"/>
              <a:endParaRPr lang="ru-RU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1" name="Freeform 8"/>
            <p:cNvSpPr>
              <a:spLocks noEditPoints="1"/>
            </p:cNvSpPr>
            <p:nvPr/>
          </p:nvSpPr>
          <p:spPr bwMode="auto">
            <a:xfrm>
              <a:off x="4813301" y="2144713"/>
              <a:ext cx="1485900" cy="1042988"/>
            </a:xfrm>
            <a:custGeom>
              <a:avLst/>
              <a:gdLst>
                <a:gd name="T0" fmla="*/ 0 w 936"/>
                <a:gd name="T1" fmla="*/ 657 h 657"/>
                <a:gd name="T2" fmla="*/ 936 w 936"/>
                <a:gd name="T3" fmla="*/ 657 h 657"/>
                <a:gd name="T4" fmla="*/ 936 w 936"/>
                <a:gd name="T5" fmla="*/ 0 h 657"/>
                <a:gd name="T6" fmla="*/ 0 w 936"/>
                <a:gd name="T7" fmla="*/ 0 h 657"/>
                <a:gd name="T8" fmla="*/ 0 w 936"/>
                <a:gd name="T9" fmla="*/ 657 h 657"/>
                <a:gd name="T10" fmla="*/ 47 w 936"/>
                <a:gd name="T11" fmla="*/ 610 h 657"/>
                <a:gd name="T12" fmla="*/ 889 w 936"/>
                <a:gd name="T13" fmla="*/ 610 h 657"/>
                <a:gd name="T14" fmla="*/ 889 w 936"/>
                <a:gd name="T15" fmla="*/ 47 h 657"/>
                <a:gd name="T16" fmla="*/ 47 w 936"/>
                <a:gd name="T17" fmla="*/ 47 h 657"/>
                <a:gd name="T18" fmla="*/ 47 w 936"/>
                <a:gd name="T19" fmla="*/ 61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6" h="657">
                  <a:moveTo>
                    <a:pt x="0" y="657"/>
                  </a:moveTo>
                  <a:lnTo>
                    <a:pt x="936" y="657"/>
                  </a:lnTo>
                  <a:lnTo>
                    <a:pt x="936" y="0"/>
                  </a:lnTo>
                  <a:lnTo>
                    <a:pt x="0" y="0"/>
                  </a:lnTo>
                  <a:lnTo>
                    <a:pt x="0" y="657"/>
                  </a:lnTo>
                  <a:close/>
                  <a:moveTo>
                    <a:pt x="47" y="610"/>
                  </a:moveTo>
                  <a:lnTo>
                    <a:pt x="889" y="610"/>
                  </a:lnTo>
                  <a:lnTo>
                    <a:pt x="889" y="47"/>
                  </a:lnTo>
                  <a:lnTo>
                    <a:pt x="47" y="47"/>
                  </a:lnTo>
                  <a:lnTo>
                    <a:pt x="47" y="610"/>
                  </a:lnTo>
                  <a:close/>
                </a:path>
              </a:pathLst>
            </a:custGeom>
            <a:solidFill>
              <a:srgbClr val="C00000">
                <a:alpha val="8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625475" algn="ctr"/>
              <a:endParaRPr lang="ru-RU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44" name="Рисунок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7311" y="1281603"/>
            <a:ext cx="611644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1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reeform 17"/>
          <p:cNvSpPr>
            <a:spLocks/>
          </p:cNvSpPr>
          <p:nvPr/>
        </p:nvSpPr>
        <p:spPr bwMode="auto">
          <a:xfrm>
            <a:off x="1046163" y="-14436"/>
            <a:ext cx="11145838" cy="6872436"/>
          </a:xfrm>
          <a:custGeom>
            <a:avLst/>
            <a:gdLst>
              <a:gd name="T0" fmla="*/ 0 w 7021"/>
              <a:gd name="T1" fmla="*/ 4301 h 4301"/>
              <a:gd name="T2" fmla="*/ 7021 w 7021"/>
              <a:gd name="T3" fmla="*/ 4301 h 4301"/>
              <a:gd name="T4" fmla="*/ 7021 w 7021"/>
              <a:gd name="T5" fmla="*/ 0 h 4301"/>
              <a:gd name="T6" fmla="*/ 536 w 7021"/>
              <a:gd name="T7" fmla="*/ 0 h 4301"/>
              <a:gd name="T8" fmla="*/ 0 w 7021"/>
              <a:gd name="T9" fmla="*/ 659 h 4301"/>
              <a:gd name="T10" fmla="*/ 0 w 7021"/>
              <a:gd name="T11" fmla="*/ 4301 h 4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21" h="4301">
                <a:moveTo>
                  <a:pt x="0" y="4301"/>
                </a:moveTo>
                <a:lnTo>
                  <a:pt x="7021" y="4301"/>
                </a:lnTo>
                <a:lnTo>
                  <a:pt x="7021" y="0"/>
                </a:lnTo>
                <a:lnTo>
                  <a:pt x="536" y="0"/>
                </a:lnTo>
                <a:lnTo>
                  <a:pt x="0" y="659"/>
                </a:lnTo>
                <a:lnTo>
                  <a:pt x="0" y="4301"/>
                </a:lnTo>
                <a:close/>
              </a:path>
            </a:pathLst>
          </a:custGeom>
          <a:solidFill>
            <a:srgbClr val="FFFFFF">
              <a:alpha val="85098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auto">
          <a:xfrm>
            <a:off x="1038225" y="257027"/>
            <a:ext cx="9891713" cy="901700"/>
          </a:xfrm>
          <a:custGeom>
            <a:avLst/>
            <a:gdLst>
              <a:gd name="T0" fmla="*/ 0 w 6231"/>
              <a:gd name="T1" fmla="*/ 568 h 568"/>
              <a:gd name="T2" fmla="*/ 5803 w 6231"/>
              <a:gd name="T3" fmla="*/ 568 h 568"/>
              <a:gd name="T4" fmla="*/ 6231 w 6231"/>
              <a:gd name="T5" fmla="*/ 0 h 568"/>
              <a:gd name="T6" fmla="*/ 428 w 6231"/>
              <a:gd name="T7" fmla="*/ 0 h 568"/>
              <a:gd name="T8" fmla="*/ 0 w 6231"/>
              <a:gd name="T9" fmla="*/ 568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31" h="568">
                <a:moveTo>
                  <a:pt x="0" y="568"/>
                </a:moveTo>
                <a:lnTo>
                  <a:pt x="5803" y="568"/>
                </a:lnTo>
                <a:lnTo>
                  <a:pt x="6231" y="0"/>
                </a:lnTo>
                <a:lnTo>
                  <a:pt x="428" y="0"/>
                </a:lnTo>
                <a:lnTo>
                  <a:pt x="0" y="568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shade val="30000"/>
                  <a:satMod val="115000"/>
                  <a:alpha val="90000"/>
                </a:srgbClr>
              </a:gs>
              <a:gs pos="17000">
                <a:srgbClr val="C00000">
                  <a:shade val="67500"/>
                  <a:satMod val="115000"/>
                  <a:alpha val="90000"/>
                </a:srgbClr>
              </a:gs>
              <a:gs pos="100000">
                <a:srgbClr val="C00000">
                  <a:shade val="100000"/>
                  <a:satMod val="115000"/>
                  <a:alpha val="8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Freeform 19"/>
          <p:cNvSpPr>
            <a:spLocks noEditPoints="1"/>
          </p:cNvSpPr>
          <p:nvPr/>
        </p:nvSpPr>
        <p:spPr bwMode="auto">
          <a:xfrm>
            <a:off x="10167938" y="-1736"/>
            <a:ext cx="2024063" cy="901700"/>
          </a:xfrm>
          <a:custGeom>
            <a:avLst/>
            <a:gdLst>
              <a:gd name="T0" fmla="*/ 1152 w 1275"/>
              <a:gd name="T1" fmla="*/ 162 h 568"/>
              <a:gd name="T2" fmla="*/ 1275 w 1275"/>
              <a:gd name="T3" fmla="*/ 0 h 568"/>
              <a:gd name="T4" fmla="*/ 750 w 1275"/>
              <a:gd name="T5" fmla="*/ 0 h 568"/>
              <a:gd name="T6" fmla="*/ 627 w 1275"/>
              <a:gd name="T7" fmla="*/ 162 h 568"/>
              <a:gd name="T8" fmla="*/ 1152 w 1275"/>
              <a:gd name="T9" fmla="*/ 162 h 568"/>
              <a:gd name="T10" fmla="*/ 968 w 1275"/>
              <a:gd name="T11" fmla="*/ 406 h 568"/>
              <a:gd name="T12" fmla="*/ 1091 w 1275"/>
              <a:gd name="T13" fmla="*/ 244 h 568"/>
              <a:gd name="T14" fmla="*/ 566 w 1275"/>
              <a:gd name="T15" fmla="*/ 244 h 568"/>
              <a:gd name="T16" fmla="*/ 322 w 1275"/>
              <a:gd name="T17" fmla="*/ 568 h 568"/>
              <a:gd name="T18" fmla="*/ 526 w 1275"/>
              <a:gd name="T19" fmla="*/ 568 h 568"/>
              <a:gd name="T20" fmla="*/ 648 w 1275"/>
              <a:gd name="T21" fmla="*/ 406 h 568"/>
              <a:gd name="T22" fmla="*/ 968 w 1275"/>
              <a:gd name="T23" fmla="*/ 406 h 568"/>
              <a:gd name="T24" fmla="*/ 626 w 1275"/>
              <a:gd name="T25" fmla="*/ 568 h 568"/>
              <a:gd name="T26" fmla="*/ 847 w 1275"/>
              <a:gd name="T27" fmla="*/ 568 h 568"/>
              <a:gd name="T28" fmla="*/ 928 w 1275"/>
              <a:gd name="T29" fmla="*/ 461 h 568"/>
              <a:gd name="T30" fmla="*/ 707 w 1275"/>
              <a:gd name="T31" fmla="*/ 461 h 568"/>
              <a:gd name="T32" fmla="*/ 626 w 1275"/>
              <a:gd name="T33" fmla="*/ 568 h 568"/>
              <a:gd name="T34" fmla="*/ 632 w 1275"/>
              <a:gd name="T35" fmla="*/ 0 h 568"/>
              <a:gd name="T36" fmla="*/ 428 w 1275"/>
              <a:gd name="T37" fmla="*/ 0 h 568"/>
              <a:gd name="T38" fmla="*/ 0 w 1275"/>
              <a:gd name="T39" fmla="*/ 568 h 568"/>
              <a:gd name="T40" fmla="*/ 204 w 1275"/>
              <a:gd name="T41" fmla="*/ 568 h 568"/>
              <a:gd name="T42" fmla="*/ 632 w 1275"/>
              <a:gd name="T43" fmla="*/ 0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75" h="568">
                <a:moveTo>
                  <a:pt x="1152" y="162"/>
                </a:moveTo>
                <a:lnTo>
                  <a:pt x="1275" y="0"/>
                </a:lnTo>
                <a:lnTo>
                  <a:pt x="750" y="0"/>
                </a:lnTo>
                <a:lnTo>
                  <a:pt x="627" y="162"/>
                </a:lnTo>
                <a:lnTo>
                  <a:pt x="1152" y="162"/>
                </a:lnTo>
                <a:close/>
                <a:moveTo>
                  <a:pt x="968" y="406"/>
                </a:moveTo>
                <a:lnTo>
                  <a:pt x="1091" y="244"/>
                </a:lnTo>
                <a:lnTo>
                  <a:pt x="566" y="244"/>
                </a:lnTo>
                <a:lnTo>
                  <a:pt x="322" y="568"/>
                </a:lnTo>
                <a:lnTo>
                  <a:pt x="526" y="568"/>
                </a:lnTo>
                <a:lnTo>
                  <a:pt x="648" y="406"/>
                </a:lnTo>
                <a:lnTo>
                  <a:pt x="968" y="406"/>
                </a:lnTo>
                <a:close/>
                <a:moveTo>
                  <a:pt x="626" y="568"/>
                </a:moveTo>
                <a:lnTo>
                  <a:pt x="847" y="568"/>
                </a:lnTo>
                <a:lnTo>
                  <a:pt x="928" y="461"/>
                </a:lnTo>
                <a:lnTo>
                  <a:pt x="707" y="461"/>
                </a:lnTo>
                <a:lnTo>
                  <a:pt x="626" y="568"/>
                </a:lnTo>
                <a:close/>
                <a:moveTo>
                  <a:pt x="632" y="0"/>
                </a:moveTo>
                <a:lnTo>
                  <a:pt x="428" y="0"/>
                </a:lnTo>
                <a:lnTo>
                  <a:pt x="0" y="568"/>
                </a:lnTo>
                <a:lnTo>
                  <a:pt x="204" y="568"/>
                </a:lnTo>
                <a:lnTo>
                  <a:pt x="632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Freeform 20"/>
          <p:cNvSpPr>
            <a:spLocks/>
          </p:cNvSpPr>
          <p:nvPr/>
        </p:nvSpPr>
        <p:spPr bwMode="auto">
          <a:xfrm>
            <a:off x="10167938" y="899964"/>
            <a:ext cx="323850" cy="258763"/>
          </a:xfrm>
          <a:custGeom>
            <a:avLst/>
            <a:gdLst>
              <a:gd name="T0" fmla="*/ 52 w 204"/>
              <a:gd name="T1" fmla="*/ 163 h 163"/>
              <a:gd name="T2" fmla="*/ 0 w 204"/>
              <a:gd name="T3" fmla="*/ 0 h 163"/>
              <a:gd name="T4" fmla="*/ 204 w 204"/>
              <a:gd name="T5" fmla="*/ 0 h 163"/>
              <a:gd name="T6" fmla="*/ 52 w 204"/>
              <a:gd name="T7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" h="163">
                <a:moveTo>
                  <a:pt x="52" y="163"/>
                </a:moveTo>
                <a:lnTo>
                  <a:pt x="0" y="0"/>
                </a:lnTo>
                <a:lnTo>
                  <a:pt x="204" y="0"/>
                </a:lnTo>
                <a:lnTo>
                  <a:pt x="52" y="163"/>
                </a:lnTo>
                <a:close/>
              </a:path>
            </a:pathLst>
          </a:custGeom>
          <a:solidFill>
            <a:srgbClr val="48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Freeform 21"/>
          <p:cNvSpPr>
            <a:spLocks/>
          </p:cNvSpPr>
          <p:nvPr/>
        </p:nvSpPr>
        <p:spPr bwMode="auto">
          <a:xfrm>
            <a:off x="1588" y="258614"/>
            <a:ext cx="1709738" cy="901700"/>
          </a:xfrm>
          <a:custGeom>
            <a:avLst/>
            <a:gdLst>
              <a:gd name="T0" fmla="*/ 0 w 1077"/>
              <a:gd name="T1" fmla="*/ 0 h 568"/>
              <a:gd name="T2" fmla="*/ 0 w 1077"/>
              <a:gd name="T3" fmla="*/ 568 h 568"/>
              <a:gd name="T4" fmla="*/ 648 w 1077"/>
              <a:gd name="T5" fmla="*/ 568 h 568"/>
              <a:gd name="T6" fmla="*/ 1077 w 1077"/>
              <a:gd name="T7" fmla="*/ 0 h 568"/>
              <a:gd name="T8" fmla="*/ 0 w 1077"/>
              <a:gd name="T9" fmla="*/ 0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7" h="568">
                <a:moveTo>
                  <a:pt x="0" y="0"/>
                </a:moveTo>
                <a:lnTo>
                  <a:pt x="0" y="568"/>
                </a:lnTo>
                <a:lnTo>
                  <a:pt x="648" y="568"/>
                </a:lnTo>
                <a:lnTo>
                  <a:pt x="107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alpha val="94902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Freeform 22"/>
          <p:cNvSpPr>
            <a:spLocks/>
          </p:cNvSpPr>
          <p:nvPr/>
        </p:nvSpPr>
        <p:spPr bwMode="auto">
          <a:xfrm>
            <a:off x="1008063" y="-17611"/>
            <a:ext cx="868363" cy="1162451"/>
          </a:xfrm>
          <a:custGeom>
            <a:avLst/>
            <a:gdLst>
              <a:gd name="T0" fmla="*/ 546 w 547"/>
              <a:gd name="T1" fmla="*/ 0 h 727"/>
              <a:gd name="T2" fmla="*/ 0 w 547"/>
              <a:gd name="T3" fmla="*/ 725 h 727"/>
              <a:gd name="T4" fmla="*/ 0 w 547"/>
              <a:gd name="T5" fmla="*/ 727 h 727"/>
              <a:gd name="T6" fmla="*/ 547 w 547"/>
              <a:gd name="T7" fmla="*/ 0 h 727"/>
              <a:gd name="T8" fmla="*/ 546 w 547"/>
              <a:gd name="T9" fmla="*/ 0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7" h="727">
                <a:moveTo>
                  <a:pt x="546" y="0"/>
                </a:moveTo>
                <a:lnTo>
                  <a:pt x="0" y="725"/>
                </a:lnTo>
                <a:lnTo>
                  <a:pt x="0" y="727"/>
                </a:lnTo>
                <a:lnTo>
                  <a:pt x="547" y="0"/>
                </a:lnTo>
                <a:lnTo>
                  <a:pt x="54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Freeform 23"/>
          <p:cNvSpPr>
            <a:spLocks/>
          </p:cNvSpPr>
          <p:nvPr/>
        </p:nvSpPr>
        <p:spPr bwMode="auto">
          <a:xfrm>
            <a:off x="1008063" y="-17611"/>
            <a:ext cx="868363" cy="1162451"/>
          </a:xfrm>
          <a:custGeom>
            <a:avLst/>
            <a:gdLst>
              <a:gd name="T0" fmla="*/ 546 w 547"/>
              <a:gd name="T1" fmla="*/ 0 h 727"/>
              <a:gd name="T2" fmla="*/ 0 w 547"/>
              <a:gd name="T3" fmla="*/ 725 h 727"/>
              <a:gd name="T4" fmla="*/ 0 w 547"/>
              <a:gd name="T5" fmla="*/ 727 h 727"/>
              <a:gd name="T6" fmla="*/ 547 w 547"/>
              <a:gd name="T7" fmla="*/ 0 h 727"/>
              <a:gd name="T8" fmla="*/ 546 w 547"/>
              <a:gd name="T9" fmla="*/ 0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7" h="727">
                <a:moveTo>
                  <a:pt x="546" y="0"/>
                </a:moveTo>
                <a:lnTo>
                  <a:pt x="0" y="725"/>
                </a:lnTo>
                <a:lnTo>
                  <a:pt x="0" y="727"/>
                </a:lnTo>
                <a:lnTo>
                  <a:pt x="547" y="0"/>
                </a:lnTo>
                <a:lnTo>
                  <a:pt x="546" y="0"/>
                </a:lnTo>
                <a:close/>
              </a:path>
            </a:pathLst>
          </a:custGeom>
          <a:solidFill>
            <a:schemeClr val="bg1"/>
          </a:solidFill>
          <a:ln w="15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Freeform 24"/>
          <p:cNvSpPr>
            <a:spLocks/>
          </p:cNvSpPr>
          <p:nvPr/>
        </p:nvSpPr>
        <p:spPr bwMode="auto">
          <a:xfrm>
            <a:off x="1042988" y="-17612"/>
            <a:ext cx="915988" cy="6881961"/>
          </a:xfrm>
          <a:custGeom>
            <a:avLst/>
            <a:gdLst>
              <a:gd name="T0" fmla="*/ 0 w 577"/>
              <a:gd name="T1" fmla="*/ 4304 h 4304"/>
              <a:gd name="T2" fmla="*/ 21 w 577"/>
              <a:gd name="T3" fmla="*/ 4304 h 4304"/>
              <a:gd name="T4" fmla="*/ 21 w 577"/>
              <a:gd name="T5" fmla="*/ 739 h 4304"/>
              <a:gd name="T6" fmla="*/ 577 w 577"/>
              <a:gd name="T7" fmla="*/ 0 h 4304"/>
              <a:gd name="T8" fmla="*/ 551 w 577"/>
              <a:gd name="T9" fmla="*/ 0 h 4304"/>
              <a:gd name="T10" fmla="*/ 0 w 577"/>
              <a:gd name="T11" fmla="*/ 733 h 4304"/>
              <a:gd name="T12" fmla="*/ 0 w 577"/>
              <a:gd name="T13" fmla="*/ 4304 h 4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7" h="4304">
                <a:moveTo>
                  <a:pt x="0" y="4304"/>
                </a:moveTo>
                <a:lnTo>
                  <a:pt x="21" y="4304"/>
                </a:lnTo>
                <a:lnTo>
                  <a:pt x="21" y="739"/>
                </a:lnTo>
                <a:lnTo>
                  <a:pt x="577" y="0"/>
                </a:lnTo>
                <a:lnTo>
                  <a:pt x="551" y="0"/>
                </a:lnTo>
                <a:lnTo>
                  <a:pt x="0" y="733"/>
                </a:lnTo>
                <a:lnTo>
                  <a:pt x="0" y="43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Freeform 26"/>
          <p:cNvSpPr>
            <a:spLocks/>
          </p:cNvSpPr>
          <p:nvPr/>
        </p:nvSpPr>
        <p:spPr bwMode="auto">
          <a:xfrm>
            <a:off x="1008063" y="-17612"/>
            <a:ext cx="908050" cy="6881961"/>
          </a:xfrm>
          <a:custGeom>
            <a:avLst/>
            <a:gdLst>
              <a:gd name="T0" fmla="*/ 21 w 572"/>
              <a:gd name="T1" fmla="*/ 4304 h 4304"/>
              <a:gd name="T2" fmla="*/ 21 w 572"/>
              <a:gd name="T3" fmla="*/ 731 h 4304"/>
              <a:gd name="T4" fmla="*/ 572 w 572"/>
              <a:gd name="T5" fmla="*/ 0 h 4304"/>
              <a:gd name="T6" fmla="*/ 547 w 572"/>
              <a:gd name="T7" fmla="*/ 0 h 4304"/>
              <a:gd name="T8" fmla="*/ 0 w 572"/>
              <a:gd name="T9" fmla="*/ 727 h 4304"/>
              <a:gd name="T10" fmla="*/ 0 w 572"/>
              <a:gd name="T11" fmla="*/ 4304 h 4304"/>
              <a:gd name="T12" fmla="*/ 21 w 572"/>
              <a:gd name="T13" fmla="*/ 4304 h 4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2" h="4304">
                <a:moveTo>
                  <a:pt x="21" y="4304"/>
                </a:moveTo>
                <a:lnTo>
                  <a:pt x="21" y="731"/>
                </a:lnTo>
                <a:lnTo>
                  <a:pt x="572" y="0"/>
                </a:lnTo>
                <a:lnTo>
                  <a:pt x="547" y="0"/>
                </a:lnTo>
                <a:lnTo>
                  <a:pt x="0" y="727"/>
                </a:lnTo>
                <a:lnTo>
                  <a:pt x="0" y="4304"/>
                </a:lnTo>
                <a:lnTo>
                  <a:pt x="21" y="4304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11327" y="258612"/>
            <a:ext cx="8456612" cy="8897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dirty="0"/>
              <a:t>Архитектура проекта и применяемые технологии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266079"/>
            <a:ext cx="1046162" cy="887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14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58976" y="2979"/>
            <a:ext cx="8696953" cy="2660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pc="1400" dirty="0" smtClean="0">
                <a:solidFill>
                  <a:srgbClr val="C00000"/>
                </a:solidFill>
              </a:rPr>
              <a:t>Федеральная грузовая компания</a:t>
            </a:r>
            <a:endParaRPr lang="ru-RU" spc="1400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836351" y="1509483"/>
            <a:ext cx="3231163" cy="514624"/>
          </a:xfrm>
          <a:prstGeom prst="rect">
            <a:avLst/>
          </a:prstGeom>
          <a:solidFill>
            <a:srgbClr val="A50021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7313" algn="just"/>
            <a:r>
              <a:rPr lang="ru-RU" sz="1200" b="1" dirty="0">
                <a:solidFill>
                  <a:srgbClr val="C00000"/>
                </a:solidFill>
                <a:latin typeface="Arial Narrow" panose="020B0606020202030204" pitchFamily="34" charset="0"/>
              </a:rPr>
              <a:t>Внутренняя корпоративная реляционная база данных (</a:t>
            </a:r>
            <a:r>
              <a:rPr lang="ru-RU" sz="12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write</a:t>
            </a:r>
            <a:r>
              <a:rPr lang="ru-RU" sz="1200" b="1" dirty="0">
                <a:solidFill>
                  <a:srgbClr val="C00000"/>
                </a:solidFill>
                <a:latin typeface="Arial Narrow" panose="020B0606020202030204" pitchFamily="34" charset="0"/>
              </a:rPr>
              <a:t> DB) </a:t>
            </a:r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</a:rPr>
              <a:t>– </a:t>
            </a:r>
            <a:r>
              <a:rPr lang="ru-RU" sz="1200" dirty="0" err="1">
                <a:solidFill>
                  <a:schemeClr val="tx1"/>
                </a:solidFill>
                <a:latin typeface="Arial Narrow" panose="020B0606020202030204" pitchFamily="34" charset="0"/>
              </a:rPr>
              <a:t>Postgree</a:t>
            </a:r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ru-RU" sz="1200" dirty="0" err="1">
                <a:solidFill>
                  <a:schemeClr val="tx1"/>
                </a:solidFill>
                <a:latin typeface="Arial Narrow" panose="020B0606020202030204" pitchFamily="34" charset="0"/>
              </a:rPr>
              <a:t>Oracle</a:t>
            </a:r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178513" y="1509483"/>
            <a:ext cx="3219179" cy="2685200"/>
          </a:xfrm>
          <a:prstGeom prst="rect">
            <a:avLst/>
          </a:prstGeom>
          <a:solidFill>
            <a:srgbClr val="A50021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ru-RU" sz="12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Буферная база </a:t>
            </a:r>
            <a:r>
              <a:rPr lang="ru-RU" sz="1200" b="1" dirty="0">
                <a:solidFill>
                  <a:srgbClr val="C00000"/>
                </a:solidFill>
                <a:latin typeface="Arial Narrow" panose="020B0606020202030204" pitchFamily="34" charset="0"/>
              </a:rPr>
              <a:t>данных (</a:t>
            </a:r>
            <a:r>
              <a:rPr lang="ru-RU" sz="12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read</a:t>
            </a:r>
            <a:r>
              <a:rPr lang="ru-RU" sz="1200" b="1" dirty="0">
                <a:solidFill>
                  <a:srgbClr val="C00000"/>
                </a:solidFill>
                <a:latin typeface="Arial Narrow" panose="020B0606020202030204" pitchFamily="34" charset="0"/>
              </a:rPr>
              <a:t> DB) </a:t>
            </a:r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</a:rPr>
              <a:t>– </a:t>
            </a:r>
            <a:r>
              <a:rPr lang="ru-RU" sz="1200" dirty="0" err="1">
                <a:solidFill>
                  <a:schemeClr val="tx1"/>
                </a:solidFill>
                <a:latin typeface="Arial Narrow" panose="020B0606020202030204" pitchFamily="34" charset="0"/>
              </a:rPr>
              <a:t>Elasticsearch</a:t>
            </a:r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</a:rPr>
              <a:t>. Позволяет быстро в режиме реального времени хранить, искать и анализировать большие объемы данных, быстро выполняя сложные запросы и фильтрации независимо от объема данных, обладает следующими преимуществами: </a:t>
            </a:r>
          </a:p>
          <a:p>
            <a:pPr marL="228600" indent="-2286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</a:rPr>
              <a:t>автоматическая индексация новых JSON-объектов (документов), которые загружаются в базу и сразу становятся доступными для поиска;</a:t>
            </a:r>
          </a:p>
          <a:p>
            <a:pPr marL="228600" indent="-2286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</a:rPr>
              <a:t>гибкость поисковых фильтров;</a:t>
            </a:r>
          </a:p>
          <a:p>
            <a:pPr marL="228600" indent="-2286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</a:rPr>
              <a:t>наличие встроенных анализаторов </a:t>
            </a:r>
            <a:r>
              <a:rPr lang="ru-RU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текста</a:t>
            </a:r>
            <a:endParaRPr lang="ru-RU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835133" y="2137252"/>
            <a:ext cx="3232381" cy="968517"/>
          </a:xfrm>
          <a:prstGeom prst="rect">
            <a:avLst/>
          </a:prstGeom>
          <a:solidFill>
            <a:srgbClr val="A50021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7313" algn="just"/>
            <a:r>
              <a:rPr lang="ru-RU" sz="12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Elasticsearch</a:t>
            </a:r>
            <a:r>
              <a:rPr lang="ru-RU" sz="1200" b="1" dirty="0">
                <a:solidFill>
                  <a:srgbClr val="C00000"/>
                </a:solidFill>
                <a:latin typeface="Arial Narrow" panose="020B0606020202030204" pitchFamily="34" charset="0"/>
              </a:rPr>
              <a:t> используется совместно с </a:t>
            </a:r>
            <a:r>
              <a:rPr lang="ru-RU" sz="12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Logstash</a:t>
            </a:r>
            <a:r>
              <a:rPr lang="ru-RU" sz="1200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</a:rPr>
              <a:t>– </a:t>
            </a:r>
            <a:r>
              <a:rPr lang="ru-RU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инструментом </a:t>
            </a:r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</a:rPr>
              <a:t>сбора, преобразования и сохранения в общем хранилище событий из различных источников (файлы, базы данных, </a:t>
            </a:r>
            <a:r>
              <a:rPr lang="ru-RU" sz="1200" dirty="0" err="1">
                <a:solidFill>
                  <a:schemeClr val="tx1"/>
                </a:solidFill>
                <a:latin typeface="Arial Narrow" panose="020B0606020202030204" pitchFamily="34" charset="0"/>
              </a:rPr>
              <a:t>логи</a:t>
            </a:r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</a:rPr>
              <a:t> и пр.) в режиме реальном </a:t>
            </a:r>
            <a:r>
              <a:rPr lang="ru-RU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времени</a:t>
            </a:r>
            <a:endParaRPr lang="en-US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68890" y="4899878"/>
            <a:ext cx="10923794" cy="1559003"/>
          </a:xfrm>
          <a:prstGeom prst="rect">
            <a:avLst/>
          </a:prstGeom>
          <a:solidFill>
            <a:srgbClr val="A50021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200" b="1" dirty="0">
                <a:solidFill>
                  <a:srgbClr val="C00000"/>
                </a:solidFill>
                <a:latin typeface="Arial Narrow" panose="020B0606020202030204" pitchFamily="34" charset="0"/>
              </a:rPr>
              <a:t>Технологии и интересные решения, используемые в разработке пользовательского приложения:</a:t>
            </a:r>
          </a:p>
          <a:p>
            <a:pPr marL="228600" indent="-2286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</a:rPr>
              <a:t>PHP, </a:t>
            </a:r>
            <a:r>
              <a:rPr lang="ru-RU" sz="1200" dirty="0" err="1">
                <a:solidFill>
                  <a:schemeClr val="tx1"/>
                </a:solidFill>
                <a:latin typeface="Arial Narrow" panose="020B0606020202030204" pitchFamily="34" charset="0"/>
              </a:rPr>
              <a:t>Java</a:t>
            </a:r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Arial Narrow" panose="020B0606020202030204" pitchFamily="34" charset="0"/>
              </a:rPr>
              <a:t>Script</a:t>
            </a:r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</a:rPr>
              <a:t>;</a:t>
            </a:r>
          </a:p>
          <a:p>
            <a:pPr marL="228600" indent="-2286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200" dirty="0" err="1">
                <a:solidFill>
                  <a:schemeClr val="tx1"/>
                </a:solidFill>
                <a:latin typeface="Arial Narrow" panose="020B0606020202030204" pitchFamily="34" charset="0"/>
              </a:rPr>
              <a:t>Single</a:t>
            </a:r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Arial Narrow" panose="020B0606020202030204" pitchFamily="34" charset="0"/>
              </a:rPr>
              <a:t>Page</a:t>
            </a:r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Arial Narrow" panose="020B0606020202030204" pitchFamily="34" charset="0"/>
              </a:rPr>
              <a:t>Application</a:t>
            </a:r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</a:rPr>
              <a:t> (SPA) - одностраничное приложение с использованием </a:t>
            </a:r>
            <a:r>
              <a:rPr lang="ru-RU" sz="1200" dirty="0" err="1">
                <a:solidFill>
                  <a:schemeClr val="tx1"/>
                </a:solidFill>
                <a:latin typeface="Arial Narrow" panose="020B0606020202030204" pitchFamily="34" charset="0"/>
              </a:rPr>
              <a:t>фреймворка</a:t>
            </a:r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Arial Narrow" panose="020B0606020202030204" pitchFamily="34" charset="0"/>
              </a:rPr>
              <a:t>vue</a:t>
            </a:r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</a:rPr>
              <a:t> - обеспечивает корректную и быструю работу с </a:t>
            </a:r>
            <a:r>
              <a:rPr lang="ru-RU" sz="1200" dirty="0" err="1">
                <a:solidFill>
                  <a:schemeClr val="tx1"/>
                </a:solidFill>
                <a:latin typeface="Arial Narrow" panose="020B0606020202030204" pitchFamily="34" charset="0"/>
              </a:rPr>
              <a:t>web</a:t>
            </a:r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</a:rPr>
              <a:t>-страницами любой сложности на любом стационарном или мобильном устройстве;</a:t>
            </a:r>
          </a:p>
          <a:p>
            <a:pPr marL="228600" indent="-2286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</a:rPr>
              <a:t>Генерация </a:t>
            </a:r>
            <a:r>
              <a:rPr lang="ru-RU" sz="1200" dirty="0" err="1">
                <a:solidFill>
                  <a:schemeClr val="tx1"/>
                </a:solidFill>
                <a:latin typeface="Arial Narrow" panose="020B0606020202030204" pitchFamily="34" charset="0"/>
              </a:rPr>
              <a:t>web</a:t>
            </a:r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</a:rPr>
              <a:t>-форм и таблиц на основе описания их структуры в базе данных – этот подход позволяет добавить или изменить </a:t>
            </a:r>
            <a:r>
              <a:rPr lang="ru-RU" sz="1200" dirty="0" err="1">
                <a:solidFill>
                  <a:schemeClr val="tx1"/>
                </a:solidFill>
                <a:latin typeface="Arial Narrow" panose="020B0606020202030204" pitchFamily="34" charset="0"/>
              </a:rPr>
              <a:t>web</a:t>
            </a:r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</a:rPr>
              <a:t>- формы или таблицы без программирования, что увеличивает гибкость, скорость изменений и, следовательно, производительность </a:t>
            </a:r>
            <a:r>
              <a:rPr lang="ru-RU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разработки;</a:t>
            </a:r>
            <a:endParaRPr lang="ru-RU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28600" indent="-2286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</a:rPr>
              <a:t>Глубокая интеграция внутренних сервисов с внешним интерфейсом вывода информации, архитектура которого позволяет осуществлять безопасное предоставление данных из внутренней сети компании в сети </a:t>
            </a:r>
            <a:r>
              <a:rPr lang="ru-RU" sz="1200" dirty="0" err="1">
                <a:solidFill>
                  <a:schemeClr val="tx1"/>
                </a:solidFill>
                <a:latin typeface="Arial Narrow" panose="020B0606020202030204" pitchFamily="34" charset="0"/>
              </a:rPr>
              <a:t>Internet</a:t>
            </a:r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</a:rPr>
              <a:t> с разграничением прав доступа (например, готовые печатные формы) без необходимости настройки VPN</a:t>
            </a: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835134" y="3226822"/>
            <a:ext cx="3232380" cy="967861"/>
          </a:xfrm>
          <a:prstGeom prst="rect">
            <a:avLst/>
          </a:prstGeom>
          <a:solidFill>
            <a:srgbClr val="A50021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7313" algn="just"/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</a:rPr>
              <a:t>Кроме того, реализован API (внешний интеграционный интерфейс приложения) для быстрой интеграции с приложениями клиентов и партнеров, в том числе с информационными системами </a:t>
            </a:r>
            <a:r>
              <a:rPr lang="ru-RU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ОАО </a:t>
            </a:r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«РЖД</a:t>
            </a:r>
            <a:r>
              <a:rPr lang="ru-RU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»</a:t>
            </a:r>
            <a:endParaRPr lang="ru-RU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23" name="Picture 10" descr="https://itsecforu.ru/wp-content/uploads/2017/06/postgresql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297" y="1555667"/>
            <a:ext cx="2213937" cy="38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https://dailywallstreet.com/wp-content/uploads/2020/10/oracle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95"/>
          <a:stretch/>
        </p:blipFill>
        <p:spPr bwMode="auto">
          <a:xfrm>
            <a:off x="5541297" y="2008893"/>
            <a:ext cx="2213937" cy="29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6" descr="https://www.pngkit.com/png/full/914-9145599_elasticsearch-logo-color-h-logo-png-elastic-searc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297" y="2374220"/>
            <a:ext cx="2213937" cy="40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https://www.plutora.com/wp-content/uploads/2018/11/logstash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" t="32010" b="32756"/>
          <a:stretch/>
        </p:blipFill>
        <p:spPr bwMode="auto">
          <a:xfrm>
            <a:off x="5541297" y="2784852"/>
            <a:ext cx="1741857" cy="44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Группа 26"/>
          <p:cNvGrpSpPr/>
          <p:nvPr/>
        </p:nvGrpSpPr>
        <p:grpSpPr>
          <a:xfrm>
            <a:off x="8430630" y="2259482"/>
            <a:ext cx="286113" cy="965199"/>
            <a:chOff x="7968135" y="2291546"/>
            <a:chExt cx="286113" cy="965199"/>
          </a:xfrm>
        </p:grpSpPr>
        <p:sp>
          <p:nvSpPr>
            <p:cNvPr id="28" name="Нашивка 27"/>
            <p:cNvSpPr/>
            <p:nvPr/>
          </p:nvSpPr>
          <p:spPr>
            <a:xfrm>
              <a:off x="7968135" y="2291546"/>
              <a:ext cx="238307" cy="965199"/>
            </a:xfrm>
            <a:prstGeom prst="chevron">
              <a:avLst>
                <a:gd name="adj" fmla="val 57125"/>
              </a:avLst>
            </a:prstGeom>
            <a:solidFill>
              <a:srgbClr val="00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endParaRPr lang="ru-RU" sz="120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9" name="Нашивка 28"/>
            <p:cNvSpPr/>
            <p:nvPr/>
          </p:nvSpPr>
          <p:spPr>
            <a:xfrm>
              <a:off x="8015941" y="2291546"/>
              <a:ext cx="238307" cy="965199"/>
            </a:xfrm>
            <a:prstGeom prst="chevron">
              <a:avLst>
                <a:gd name="adj" fmla="val 57125"/>
              </a:avLst>
            </a:prstGeom>
            <a:solidFill>
              <a:srgbClr val="C0000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541338" algn="ctr">
                <a:lnSpc>
                  <a:spcPts val="1000"/>
                </a:lnSpc>
              </a:pPr>
              <a:endParaRPr lang="ru-RU" sz="1200" b="1">
                <a:latin typeface="Arial Narrow" panose="020B0606020202030204" pitchFamily="34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 rot="10800000">
            <a:off x="4534980" y="2259482"/>
            <a:ext cx="286113" cy="965199"/>
            <a:chOff x="7968135" y="2291546"/>
            <a:chExt cx="286113" cy="965199"/>
          </a:xfrm>
        </p:grpSpPr>
        <p:sp>
          <p:nvSpPr>
            <p:cNvPr id="31" name="Нашивка 30"/>
            <p:cNvSpPr/>
            <p:nvPr/>
          </p:nvSpPr>
          <p:spPr>
            <a:xfrm>
              <a:off x="7968135" y="2291546"/>
              <a:ext cx="238307" cy="965199"/>
            </a:xfrm>
            <a:prstGeom prst="chevron">
              <a:avLst>
                <a:gd name="adj" fmla="val 57125"/>
              </a:avLst>
            </a:prstGeom>
            <a:solidFill>
              <a:srgbClr val="00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endParaRPr lang="ru-RU" sz="120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2" name="Нашивка 31"/>
            <p:cNvSpPr/>
            <p:nvPr/>
          </p:nvSpPr>
          <p:spPr>
            <a:xfrm>
              <a:off x="8015941" y="2291546"/>
              <a:ext cx="238307" cy="965199"/>
            </a:xfrm>
            <a:prstGeom prst="chevron">
              <a:avLst>
                <a:gd name="adj" fmla="val 57125"/>
              </a:avLst>
            </a:prstGeom>
            <a:solidFill>
              <a:srgbClr val="C0000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541338" algn="ctr">
                <a:lnSpc>
                  <a:spcPts val="1000"/>
                </a:lnSpc>
              </a:pPr>
              <a:endParaRPr lang="ru-RU" sz="1200" b="1">
                <a:latin typeface="Arial Narrow" panose="020B0606020202030204" pitchFamily="34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 rot="5400000">
            <a:off x="6473964" y="4130540"/>
            <a:ext cx="286113" cy="965199"/>
            <a:chOff x="7968135" y="2291546"/>
            <a:chExt cx="286113" cy="965199"/>
          </a:xfrm>
        </p:grpSpPr>
        <p:sp>
          <p:nvSpPr>
            <p:cNvPr id="34" name="Нашивка 33"/>
            <p:cNvSpPr/>
            <p:nvPr/>
          </p:nvSpPr>
          <p:spPr>
            <a:xfrm>
              <a:off x="7968135" y="2291546"/>
              <a:ext cx="238307" cy="965199"/>
            </a:xfrm>
            <a:prstGeom prst="chevron">
              <a:avLst>
                <a:gd name="adj" fmla="val 57125"/>
              </a:avLst>
            </a:prstGeom>
            <a:solidFill>
              <a:srgbClr val="00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endParaRPr lang="ru-RU" sz="120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5" name="Нашивка 34"/>
            <p:cNvSpPr/>
            <p:nvPr/>
          </p:nvSpPr>
          <p:spPr>
            <a:xfrm>
              <a:off x="8015941" y="2291546"/>
              <a:ext cx="238307" cy="965199"/>
            </a:xfrm>
            <a:prstGeom prst="chevron">
              <a:avLst>
                <a:gd name="adj" fmla="val 57125"/>
              </a:avLst>
            </a:prstGeom>
            <a:solidFill>
              <a:srgbClr val="C0000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541338" algn="ctr">
                <a:lnSpc>
                  <a:spcPts val="1000"/>
                </a:lnSpc>
              </a:pPr>
              <a:endParaRPr lang="ru-RU" sz="1200" b="1">
                <a:latin typeface="Arial Narrow" panose="020B0606020202030204" pitchFamily="34" charset="0"/>
              </a:endParaRPr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8835133" y="2139013"/>
            <a:ext cx="72000" cy="96851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41338" algn="ctr">
              <a:lnSpc>
                <a:spcPts val="1000"/>
              </a:lnSpc>
            </a:pPr>
            <a:endParaRPr lang="en-US" sz="1200" b="1" dirty="0">
              <a:latin typeface="Arial Narrow" panose="020B060602020203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837211" y="1512445"/>
            <a:ext cx="72000" cy="514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41338" algn="ctr">
              <a:lnSpc>
                <a:spcPts val="1000"/>
              </a:lnSpc>
            </a:pPr>
            <a:endParaRPr lang="en-US" sz="1200" b="1" dirty="0">
              <a:latin typeface="Arial Narrow" panose="020B060602020203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835133" y="3225061"/>
            <a:ext cx="72000" cy="96851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41338" algn="ctr">
              <a:lnSpc>
                <a:spcPts val="1000"/>
              </a:lnSpc>
            </a:pPr>
            <a:endParaRPr lang="en-US" sz="1200" b="1" dirty="0">
              <a:latin typeface="Arial Narrow" panose="020B060602020203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381095" y="1509483"/>
            <a:ext cx="72000" cy="268409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41338" algn="ctr">
              <a:lnSpc>
                <a:spcPts val="1000"/>
              </a:lnSpc>
            </a:pPr>
            <a:endParaRPr lang="en-US" sz="1200" b="1" dirty="0">
              <a:latin typeface="Arial Narrow" panose="020B060602020203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168890" y="4872456"/>
            <a:ext cx="10914323" cy="7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41338" algn="ctr">
              <a:lnSpc>
                <a:spcPts val="1000"/>
              </a:lnSpc>
            </a:pPr>
            <a:endParaRPr lang="en-US" sz="1200" b="1" dirty="0">
              <a:latin typeface="Arial Narrow" panose="020B0606020202030204" pitchFamily="34" charset="0"/>
            </a:endParaRPr>
          </a:p>
        </p:txBody>
      </p:sp>
      <p:pic>
        <p:nvPicPr>
          <p:cNvPr id="41" name="Picture 2" descr="https://i.pinimg.com/originals/eb/f3/a8/ebf3a8b9000ce2ebe8d497d64f11bad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682" y="1329357"/>
            <a:ext cx="3348679" cy="334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62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186"/>
            <a:ext cx="12192000" cy="6862186"/>
          </a:xfrm>
          <a:prstGeom prst="rect">
            <a:avLst/>
          </a:prstGeom>
        </p:spPr>
      </p:pic>
      <p:sp>
        <p:nvSpPr>
          <p:cNvPr id="5" name="Freeform 17"/>
          <p:cNvSpPr>
            <a:spLocks/>
          </p:cNvSpPr>
          <p:nvPr/>
        </p:nvSpPr>
        <p:spPr bwMode="auto">
          <a:xfrm>
            <a:off x="1046163" y="-14436"/>
            <a:ext cx="11145838" cy="6872436"/>
          </a:xfrm>
          <a:custGeom>
            <a:avLst/>
            <a:gdLst>
              <a:gd name="T0" fmla="*/ 0 w 7021"/>
              <a:gd name="T1" fmla="*/ 4301 h 4301"/>
              <a:gd name="T2" fmla="*/ 7021 w 7021"/>
              <a:gd name="T3" fmla="*/ 4301 h 4301"/>
              <a:gd name="T4" fmla="*/ 7021 w 7021"/>
              <a:gd name="T5" fmla="*/ 0 h 4301"/>
              <a:gd name="T6" fmla="*/ 536 w 7021"/>
              <a:gd name="T7" fmla="*/ 0 h 4301"/>
              <a:gd name="T8" fmla="*/ 0 w 7021"/>
              <a:gd name="T9" fmla="*/ 659 h 4301"/>
              <a:gd name="T10" fmla="*/ 0 w 7021"/>
              <a:gd name="T11" fmla="*/ 4301 h 4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21" h="4301">
                <a:moveTo>
                  <a:pt x="0" y="4301"/>
                </a:moveTo>
                <a:lnTo>
                  <a:pt x="7021" y="4301"/>
                </a:lnTo>
                <a:lnTo>
                  <a:pt x="7021" y="0"/>
                </a:lnTo>
                <a:lnTo>
                  <a:pt x="536" y="0"/>
                </a:lnTo>
                <a:lnTo>
                  <a:pt x="0" y="659"/>
                </a:lnTo>
                <a:lnTo>
                  <a:pt x="0" y="4301"/>
                </a:lnTo>
                <a:close/>
              </a:path>
            </a:pathLst>
          </a:custGeom>
          <a:solidFill>
            <a:srgbClr val="FFFFFF">
              <a:alpha val="85098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auto">
          <a:xfrm>
            <a:off x="1038225" y="257027"/>
            <a:ext cx="9891713" cy="901700"/>
          </a:xfrm>
          <a:custGeom>
            <a:avLst/>
            <a:gdLst>
              <a:gd name="T0" fmla="*/ 0 w 6231"/>
              <a:gd name="T1" fmla="*/ 568 h 568"/>
              <a:gd name="T2" fmla="*/ 5803 w 6231"/>
              <a:gd name="T3" fmla="*/ 568 h 568"/>
              <a:gd name="T4" fmla="*/ 6231 w 6231"/>
              <a:gd name="T5" fmla="*/ 0 h 568"/>
              <a:gd name="T6" fmla="*/ 428 w 6231"/>
              <a:gd name="T7" fmla="*/ 0 h 568"/>
              <a:gd name="T8" fmla="*/ 0 w 6231"/>
              <a:gd name="T9" fmla="*/ 568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31" h="568">
                <a:moveTo>
                  <a:pt x="0" y="568"/>
                </a:moveTo>
                <a:lnTo>
                  <a:pt x="5803" y="568"/>
                </a:lnTo>
                <a:lnTo>
                  <a:pt x="6231" y="0"/>
                </a:lnTo>
                <a:lnTo>
                  <a:pt x="428" y="0"/>
                </a:lnTo>
                <a:lnTo>
                  <a:pt x="0" y="568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shade val="30000"/>
                  <a:satMod val="115000"/>
                  <a:alpha val="90000"/>
                </a:srgbClr>
              </a:gs>
              <a:gs pos="17000">
                <a:srgbClr val="C00000">
                  <a:shade val="67500"/>
                  <a:satMod val="115000"/>
                  <a:alpha val="90000"/>
                </a:srgbClr>
              </a:gs>
              <a:gs pos="100000">
                <a:srgbClr val="C00000">
                  <a:shade val="100000"/>
                  <a:satMod val="115000"/>
                  <a:alpha val="8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Freeform 19"/>
          <p:cNvSpPr>
            <a:spLocks noEditPoints="1"/>
          </p:cNvSpPr>
          <p:nvPr/>
        </p:nvSpPr>
        <p:spPr bwMode="auto">
          <a:xfrm>
            <a:off x="10167938" y="-1736"/>
            <a:ext cx="2024063" cy="901700"/>
          </a:xfrm>
          <a:custGeom>
            <a:avLst/>
            <a:gdLst>
              <a:gd name="T0" fmla="*/ 1152 w 1275"/>
              <a:gd name="T1" fmla="*/ 162 h 568"/>
              <a:gd name="T2" fmla="*/ 1275 w 1275"/>
              <a:gd name="T3" fmla="*/ 0 h 568"/>
              <a:gd name="T4" fmla="*/ 750 w 1275"/>
              <a:gd name="T5" fmla="*/ 0 h 568"/>
              <a:gd name="T6" fmla="*/ 627 w 1275"/>
              <a:gd name="T7" fmla="*/ 162 h 568"/>
              <a:gd name="T8" fmla="*/ 1152 w 1275"/>
              <a:gd name="T9" fmla="*/ 162 h 568"/>
              <a:gd name="T10" fmla="*/ 968 w 1275"/>
              <a:gd name="T11" fmla="*/ 406 h 568"/>
              <a:gd name="T12" fmla="*/ 1091 w 1275"/>
              <a:gd name="T13" fmla="*/ 244 h 568"/>
              <a:gd name="T14" fmla="*/ 566 w 1275"/>
              <a:gd name="T15" fmla="*/ 244 h 568"/>
              <a:gd name="T16" fmla="*/ 322 w 1275"/>
              <a:gd name="T17" fmla="*/ 568 h 568"/>
              <a:gd name="T18" fmla="*/ 526 w 1275"/>
              <a:gd name="T19" fmla="*/ 568 h 568"/>
              <a:gd name="T20" fmla="*/ 648 w 1275"/>
              <a:gd name="T21" fmla="*/ 406 h 568"/>
              <a:gd name="T22" fmla="*/ 968 w 1275"/>
              <a:gd name="T23" fmla="*/ 406 h 568"/>
              <a:gd name="T24" fmla="*/ 626 w 1275"/>
              <a:gd name="T25" fmla="*/ 568 h 568"/>
              <a:gd name="T26" fmla="*/ 847 w 1275"/>
              <a:gd name="T27" fmla="*/ 568 h 568"/>
              <a:gd name="T28" fmla="*/ 928 w 1275"/>
              <a:gd name="T29" fmla="*/ 461 h 568"/>
              <a:gd name="T30" fmla="*/ 707 w 1275"/>
              <a:gd name="T31" fmla="*/ 461 h 568"/>
              <a:gd name="T32" fmla="*/ 626 w 1275"/>
              <a:gd name="T33" fmla="*/ 568 h 568"/>
              <a:gd name="T34" fmla="*/ 632 w 1275"/>
              <a:gd name="T35" fmla="*/ 0 h 568"/>
              <a:gd name="T36" fmla="*/ 428 w 1275"/>
              <a:gd name="T37" fmla="*/ 0 h 568"/>
              <a:gd name="T38" fmla="*/ 0 w 1275"/>
              <a:gd name="T39" fmla="*/ 568 h 568"/>
              <a:gd name="T40" fmla="*/ 204 w 1275"/>
              <a:gd name="T41" fmla="*/ 568 h 568"/>
              <a:gd name="T42" fmla="*/ 632 w 1275"/>
              <a:gd name="T43" fmla="*/ 0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75" h="568">
                <a:moveTo>
                  <a:pt x="1152" y="162"/>
                </a:moveTo>
                <a:lnTo>
                  <a:pt x="1275" y="0"/>
                </a:lnTo>
                <a:lnTo>
                  <a:pt x="750" y="0"/>
                </a:lnTo>
                <a:lnTo>
                  <a:pt x="627" y="162"/>
                </a:lnTo>
                <a:lnTo>
                  <a:pt x="1152" y="162"/>
                </a:lnTo>
                <a:close/>
                <a:moveTo>
                  <a:pt x="968" y="406"/>
                </a:moveTo>
                <a:lnTo>
                  <a:pt x="1091" y="244"/>
                </a:lnTo>
                <a:lnTo>
                  <a:pt x="566" y="244"/>
                </a:lnTo>
                <a:lnTo>
                  <a:pt x="322" y="568"/>
                </a:lnTo>
                <a:lnTo>
                  <a:pt x="526" y="568"/>
                </a:lnTo>
                <a:lnTo>
                  <a:pt x="648" y="406"/>
                </a:lnTo>
                <a:lnTo>
                  <a:pt x="968" y="406"/>
                </a:lnTo>
                <a:close/>
                <a:moveTo>
                  <a:pt x="626" y="568"/>
                </a:moveTo>
                <a:lnTo>
                  <a:pt x="847" y="568"/>
                </a:lnTo>
                <a:lnTo>
                  <a:pt x="928" y="461"/>
                </a:lnTo>
                <a:lnTo>
                  <a:pt x="707" y="461"/>
                </a:lnTo>
                <a:lnTo>
                  <a:pt x="626" y="568"/>
                </a:lnTo>
                <a:close/>
                <a:moveTo>
                  <a:pt x="632" y="0"/>
                </a:moveTo>
                <a:lnTo>
                  <a:pt x="428" y="0"/>
                </a:lnTo>
                <a:lnTo>
                  <a:pt x="0" y="568"/>
                </a:lnTo>
                <a:lnTo>
                  <a:pt x="204" y="568"/>
                </a:lnTo>
                <a:lnTo>
                  <a:pt x="632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Freeform 20"/>
          <p:cNvSpPr>
            <a:spLocks/>
          </p:cNvSpPr>
          <p:nvPr/>
        </p:nvSpPr>
        <p:spPr bwMode="auto">
          <a:xfrm>
            <a:off x="10167938" y="899964"/>
            <a:ext cx="323850" cy="258763"/>
          </a:xfrm>
          <a:custGeom>
            <a:avLst/>
            <a:gdLst>
              <a:gd name="T0" fmla="*/ 52 w 204"/>
              <a:gd name="T1" fmla="*/ 163 h 163"/>
              <a:gd name="T2" fmla="*/ 0 w 204"/>
              <a:gd name="T3" fmla="*/ 0 h 163"/>
              <a:gd name="T4" fmla="*/ 204 w 204"/>
              <a:gd name="T5" fmla="*/ 0 h 163"/>
              <a:gd name="T6" fmla="*/ 52 w 204"/>
              <a:gd name="T7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" h="163">
                <a:moveTo>
                  <a:pt x="52" y="163"/>
                </a:moveTo>
                <a:lnTo>
                  <a:pt x="0" y="0"/>
                </a:lnTo>
                <a:lnTo>
                  <a:pt x="204" y="0"/>
                </a:lnTo>
                <a:lnTo>
                  <a:pt x="52" y="163"/>
                </a:lnTo>
                <a:close/>
              </a:path>
            </a:pathLst>
          </a:custGeom>
          <a:solidFill>
            <a:srgbClr val="48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Freeform 21"/>
          <p:cNvSpPr>
            <a:spLocks/>
          </p:cNvSpPr>
          <p:nvPr/>
        </p:nvSpPr>
        <p:spPr bwMode="auto">
          <a:xfrm>
            <a:off x="1588" y="258614"/>
            <a:ext cx="1709738" cy="901700"/>
          </a:xfrm>
          <a:custGeom>
            <a:avLst/>
            <a:gdLst>
              <a:gd name="T0" fmla="*/ 0 w 1077"/>
              <a:gd name="T1" fmla="*/ 0 h 568"/>
              <a:gd name="T2" fmla="*/ 0 w 1077"/>
              <a:gd name="T3" fmla="*/ 568 h 568"/>
              <a:gd name="T4" fmla="*/ 648 w 1077"/>
              <a:gd name="T5" fmla="*/ 568 h 568"/>
              <a:gd name="T6" fmla="*/ 1077 w 1077"/>
              <a:gd name="T7" fmla="*/ 0 h 568"/>
              <a:gd name="T8" fmla="*/ 0 w 1077"/>
              <a:gd name="T9" fmla="*/ 0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7" h="568">
                <a:moveTo>
                  <a:pt x="0" y="0"/>
                </a:moveTo>
                <a:lnTo>
                  <a:pt x="0" y="568"/>
                </a:lnTo>
                <a:lnTo>
                  <a:pt x="648" y="568"/>
                </a:lnTo>
                <a:lnTo>
                  <a:pt x="107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alpha val="94902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Freeform 22"/>
          <p:cNvSpPr>
            <a:spLocks/>
          </p:cNvSpPr>
          <p:nvPr/>
        </p:nvSpPr>
        <p:spPr bwMode="auto">
          <a:xfrm>
            <a:off x="1008063" y="-17611"/>
            <a:ext cx="868363" cy="1162451"/>
          </a:xfrm>
          <a:custGeom>
            <a:avLst/>
            <a:gdLst>
              <a:gd name="T0" fmla="*/ 546 w 547"/>
              <a:gd name="T1" fmla="*/ 0 h 727"/>
              <a:gd name="T2" fmla="*/ 0 w 547"/>
              <a:gd name="T3" fmla="*/ 725 h 727"/>
              <a:gd name="T4" fmla="*/ 0 w 547"/>
              <a:gd name="T5" fmla="*/ 727 h 727"/>
              <a:gd name="T6" fmla="*/ 547 w 547"/>
              <a:gd name="T7" fmla="*/ 0 h 727"/>
              <a:gd name="T8" fmla="*/ 546 w 547"/>
              <a:gd name="T9" fmla="*/ 0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7" h="727">
                <a:moveTo>
                  <a:pt x="546" y="0"/>
                </a:moveTo>
                <a:lnTo>
                  <a:pt x="0" y="725"/>
                </a:lnTo>
                <a:lnTo>
                  <a:pt x="0" y="727"/>
                </a:lnTo>
                <a:lnTo>
                  <a:pt x="547" y="0"/>
                </a:lnTo>
                <a:lnTo>
                  <a:pt x="54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Freeform 23"/>
          <p:cNvSpPr>
            <a:spLocks/>
          </p:cNvSpPr>
          <p:nvPr/>
        </p:nvSpPr>
        <p:spPr bwMode="auto">
          <a:xfrm>
            <a:off x="1008063" y="-17611"/>
            <a:ext cx="868363" cy="1162451"/>
          </a:xfrm>
          <a:custGeom>
            <a:avLst/>
            <a:gdLst>
              <a:gd name="T0" fmla="*/ 546 w 547"/>
              <a:gd name="T1" fmla="*/ 0 h 727"/>
              <a:gd name="T2" fmla="*/ 0 w 547"/>
              <a:gd name="T3" fmla="*/ 725 h 727"/>
              <a:gd name="T4" fmla="*/ 0 w 547"/>
              <a:gd name="T5" fmla="*/ 727 h 727"/>
              <a:gd name="T6" fmla="*/ 547 w 547"/>
              <a:gd name="T7" fmla="*/ 0 h 727"/>
              <a:gd name="T8" fmla="*/ 546 w 547"/>
              <a:gd name="T9" fmla="*/ 0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7" h="727">
                <a:moveTo>
                  <a:pt x="546" y="0"/>
                </a:moveTo>
                <a:lnTo>
                  <a:pt x="0" y="725"/>
                </a:lnTo>
                <a:lnTo>
                  <a:pt x="0" y="727"/>
                </a:lnTo>
                <a:lnTo>
                  <a:pt x="547" y="0"/>
                </a:lnTo>
                <a:lnTo>
                  <a:pt x="546" y="0"/>
                </a:lnTo>
                <a:close/>
              </a:path>
            </a:pathLst>
          </a:custGeom>
          <a:solidFill>
            <a:schemeClr val="bg1"/>
          </a:solidFill>
          <a:ln w="15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Freeform 24"/>
          <p:cNvSpPr>
            <a:spLocks/>
          </p:cNvSpPr>
          <p:nvPr/>
        </p:nvSpPr>
        <p:spPr bwMode="auto">
          <a:xfrm>
            <a:off x="1042988" y="-17612"/>
            <a:ext cx="915988" cy="6881961"/>
          </a:xfrm>
          <a:custGeom>
            <a:avLst/>
            <a:gdLst>
              <a:gd name="T0" fmla="*/ 0 w 577"/>
              <a:gd name="T1" fmla="*/ 4304 h 4304"/>
              <a:gd name="T2" fmla="*/ 21 w 577"/>
              <a:gd name="T3" fmla="*/ 4304 h 4304"/>
              <a:gd name="T4" fmla="*/ 21 w 577"/>
              <a:gd name="T5" fmla="*/ 739 h 4304"/>
              <a:gd name="T6" fmla="*/ 577 w 577"/>
              <a:gd name="T7" fmla="*/ 0 h 4304"/>
              <a:gd name="T8" fmla="*/ 551 w 577"/>
              <a:gd name="T9" fmla="*/ 0 h 4304"/>
              <a:gd name="T10" fmla="*/ 0 w 577"/>
              <a:gd name="T11" fmla="*/ 733 h 4304"/>
              <a:gd name="T12" fmla="*/ 0 w 577"/>
              <a:gd name="T13" fmla="*/ 4304 h 4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7" h="4304">
                <a:moveTo>
                  <a:pt x="0" y="4304"/>
                </a:moveTo>
                <a:lnTo>
                  <a:pt x="21" y="4304"/>
                </a:lnTo>
                <a:lnTo>
                  <a:pt x="21" y="739"/>
                </a:lnTo>
                <a:lnTo>
                  <a:pt x="577" y="0"/>
                </a:lnTo>
                <a:lnTo>
                  <a:pt x="551" y="0"/>
                </a:lnTo>
                <a:lnTo>
                  <a:pt x="0" y="733"/>
                </a:lnTo>
                <a:lnTo>
                  <a:pt x="0" y="43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Freeform 26"/>
          <p:cNvSpPr>
            <a:spLocks/>
          </p:cNvSpPr>
          <p:nvPr/>
        </p:nvSpPr>
        <p:spPr bwMode="auto">
          <a:xfrm>
            <a:off x="1008063" y="-17612"/>
            <a:ext cx="908050" cy="6881961"/>
          </a:xfrm>
          <a:custGeom>
            <a:avLst/>
            <a:gdLst>
              <a:gd name="T0" fmla="*/ 21 w 572"/>
              <a:gd name="T1" fmla="*/ 4304 h 4304"/>
              <a:gd name="T2" fmla="*/ 21 w 572"/>
              <a:gd name="T3" fmla="*/ 731 h 4304"/>
              <a:gd name="T4" fmla="*/ 572 w 572"/>
              <a:gd name="T5" fmla="*/ 0 h 4304"/>
              <a:gd name="T6" fmla="*/ 547 w 572"/>
              <a:gd name="T7" fmla="*/ 0 h 4304"/>
              <a:gd name="T8" fmla="*/ 0 w 572"/>
              <a:gd name="T9" fmla="*/ 727 h 4304"/>
              <a:gd name="T10" fmla="*/ 0 w 572"/>
              <a:gd name="T11" fmla="*/ 4304 h 4304"/>
              <a:gd name="T12" fmla="*/ 21 w 572"/>
              <a:gd name="T13" fmla="*/ 4304 h 4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2" h="4304">
                <a:moveTo>
                  <a:pt x="21" y="4304"/>
                </a:moveTo>
                <a:lnTo>
                  <a:pt x="21" y="731"/>
                </a:lnTo>
                <a:lnTo>
                  <a:pt x="572" y="0"/>
                </a:lnTo>
                <a:lnTo>
                  <a:pt x="547" y="0"/>
                </a:lnTo>
                <a:lnTo>
                  <a:pt x="0" y="727"/>
                </a:lnTo>
                <a:lnTo>
                  <a:pt x="0" y="4304"/>
                </a:lnTo>
                <a:lnTo>
                  <a:pt x="21" y="4304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11327" y="258612"/>
            <a:ext cx="8456612" cy="8897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dirty="0"/>
              <a:t>Интерфейсы приложения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266079"/>
            <a:ext cx="1046162" cy="887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15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58976" y="2979"/>
            <a:ext cx="8696953" cy="2660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pc="1400" dirty="0" smtClean="0">
                <a:solidFill>
                  <a:srgbClr val="C00000"/>
                </a:solidFill>
              </a:rPr>
              <a:t>Федеральная грузовая компания</a:t>
            </a:r>
            <a:endParaRPr lang="ru-RU" spc="1400" dirty="0">
              <a:solidFill>
                <a:srgbClr val="C00000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/>
          <a:srcRect l="17561" r="30737" b="34908"/>
          <a:stretch/>
        </p:blipFill>
        <p:spPr>
          <a:xfrm>
            <a:off x="1363133" y="1205364"/>
            <a:ext cx="4910668" cy="2765503"/>
          </a:xfrm>
          <a:prstGeom prst="rect">
            <a:avLst/>
          </a:prstGeom>
        </p:spPr>
      </p:pic>
      <p:sp>
        <p:nvSpPr>
          <p:cNvPr id="30" name="Прямоугольник 29"/>
          <p:cNvSpPr>
            <a:spLocks noChangeAspect="1"/>
          </p:cNvSpPr>
          <p:nvPr/>
        </p:nvSpPr>
        <p:spPr>
          <a:xfrm>
            <a:off x="1353725" y="1209783"/>
            <a:ext cx="4928000" cy="2772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/>
          <a:srcRect r="35143" b="24218"/>
          <a:stretch/>
        </p:blipFill>
        <p:spPr>
          <a:xfrm>
            <a:off x="1370658" y="4042308"/>
            <a:ext cx="4911609" cy="2781826"/>
          </a:xfrm>
          <a:prstGeom prst="rect">
            <a:avLst/>
          </a:prstGeom>
        </p:spPr>
      </p:pic>
      <p:sp>
        <p:nvSpPr>
          <p:cNvPr id="35" name="Прямоугольник 34"/>
          <p:cNvSpPr>
            <a:spLocks noChangeAspect="1"/>
          </p:cNvSpPr>
          <p:nvPr/>
        </p:nvSpPr>
        <p:spPr>
          <a:xfrm>
            <a:off x="1353725" y="4042308"/>
            <a:ext cx="4928000" cy="2772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5"/>
          <a:srcRect l="18949"/>
          <a:stretch/>
        </p:blipFill>
        <p:spPr>
          <a:xfrm>
            <a:off x="6940730" y="1217375"/>
            <a:ext cx="4916863" cy="2770910"/>
          </a:xfrm>
          <a:prstGeom prst="rect">
            <a:avLst/>
          </a:prstGeom>
        </p:spPr>
      </p:pic>
      <p:sp>
        <p:nvSpPr>
          <p:cNvPr id="36" name="Прямоугольник 35"/>
          <p:cNvSpPr>
            <a:spLocks noChangeAspect="1"/>
          </p:cNvSpPr>
          <p:nvPr/>
        </p:nvSpPr>
        <p:spPr>
          <a:xfrm>
            <a:off x="6927959" y="1209783"/>
            <a:ext cx="4928000" cy="2772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6"/>
          <a:srcRect l="39432" t="6280" r="1229" b="25563"/>
          <a:stretch/>
        </p:blipFill>
        <p:spPr>
          <a:xfrm>
            <a:off x="6940731" y="4040777"/>
            <a:ext cx="4915228" cy="2757065"/>
          </a:xfrm>
          <a:prstGeom prst="rect">
            <a:avLst/>
          </a:prstGeom>
        </p:spPr>
      </p:pic>
      <p:sp>
        <p:nvSpPr>
          <p:cNvPr id="37" name="Прямоугольник 36"/>
          <p:cNvSpPr>
            <a:spLocks noChangeAspect="1"/>
          </p:cNvSpPr>
          <p:nvPr/>
        </p:nvSpPr>
        <p:spPr>
          <a:xfrm>
            <a:off x="6927959" y="4042308"/>
            <a:ext cx="4928000" cy="2772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9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reeform 17"/>
          <p:cNvSpPr>
            <a:spLocks/>
          </p:cNvSpPr>
          <p:nvPr/>
        </p:nvSpPr>
        <p:spPr bwMode="auto">
          <a:xfrm>
            <a:off x="1046163" y="-14436"/>
            <a:ext cx="11145838" cy="6872436"/>
          </a:xfrm>
          <a:custGeom>
            <a:avLst/>
            <a:gdLst>
              <a:gd name="T0" fmla="*/ 0 w 7021"/>
              <a:gd name="T1" fmla="*/ 4301 h 4301"/>
              <a:gd name="T2" fmla="*/ 7021 w 7021"/>
              <a:gd name="T3" fmla="*/ 4301 h 4301"/>
              <a:gd name="T4" fmla="*/ 7021 w 7021"/>
              <a:gd name="T5" fmla="*/ 0 h 4301"/>
              <a:gd name="T6" fmla="*/ 536 w 7021"/>
              <a:gd name="T7" fmla="*/ 0 h 4301"/>
              <a:gd name="T8" fmla="*/ 0 w 7021"/>
              <a:gd name="T9" fmla="*/ 659 h 4301"/>
              <a:gd name="T10" fmla="*/ 0 w 7021"/>
              <a:gd name="T11" fmla="*/ 4301 h 4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21" h="4301">
                <a:moveTo>
                  <a:pt x="0" y="4301"/>
                </a:moveTo>
                <a:lnTo>
                  <a:pt x="7021" y="4301"/>
                </a:lnTo>
                <a:lnTo>
                  <a:pt x="7021" y="0"/>
                </a:lnTo>
                <a:lnTo>
                  <a:pt x="536" y="0"/>
                </a:lnTo>
                <a:lnTo>
                  <a:pt x="0" y="659"/>
                </a:lnTo>
                <a:lnTo>
                  <a:pt x="0" y="4301"/>
                </a:lnTo>
                <a:close/>
              </a:path>
            </a:pathLst>
          </a:custGeom>
          <a:solidFill>
            <a:srgbClr val="FFFFFF">
              <a:alpha val="85098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auto">
          <a:xfrm>
            <a:off x="1038225" y="257027"/>
            <a:ext cx="9891713" cy="901700"/>
          </a:xfrm>
          <a:custGeom>
            <a:avLst/>
            <a:gdLst>
              <a:gd name="T0" fmla="*/ 0 w 6231"/>
              <a:gd name="T1" fmla="*/ 568 h 568"/>
              <a:gd name="T2" fmla="*/ 5803 w 6231"/>
              <a:gd name="T3" fmla="*/ 568 h 568"/>
              <a:gd name="T4" fmla="*/ 6231 w 6231"/>
              <a:gd name="T5" fmla="*/ 0 h 568"/>
              <a:gd name="T6" fmla="*/ 428 w 6231"/>
              <a:gd name="T7" fmla="*/ 0 h 568"/>
              <a:gd name="T8" fmla="*/ 0 w 6231"/>
              <a:gd name="T9" fmla="*/ 568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31" h="568">
                <a:moveTo>
                  <a:pt x="0" y="568"/>
                </a:moveTo>
                <a:lnTo>
                  <a:pt x="5803" y="568"/>
                </a:lnTo>
                <a:lnTo>
                  <a:pt x="6231" y="0"/>
                </a:lnTo>
                <a:lnTo>
                  <a:pt x="428" y="0"/>
                </a:lnTo>
                <a:lnTo>
                  <a:pt x="0" y="568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shade val="30000"/>
                  <a:satMod val="115000"/>
                  <a:alpha val="90000"/>
                </a:srgbClr>
              </a:gs>
              <a:gs pos="17000">
                <a:srgbClr val="C00000">
                  <a:shade val="67500"/>
                  <a:satMod val="115000"/>
                  <a:alpha val="90000"/>
                </a:srgbClr>
              </a:gs>
              <a:gs pos="100000">
                <a:srgbClr val="C00000">
                  <a:shade val="100000"/>
                  <a:satMod val="115000"/>
                  <a:alpha val="8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Freeform 19"/>
          <p:cNvSpPr>
            <a:spLocks noEditPoints="1"/>
          </p:cNvSpPr>
          <p:nvPr/>
        </p:nvSpPr>
        <p:spPr bwMode="auto">
          <a:xfrm>
            <a:off x="10167938" y="-1736"/>
            <a:ext cx="2024063" cy="901700"/>
          </a:xfrm>
          <a:custGeom>
            <a:avLst/>
            <a:gdLst>
              <a:gd name="T0" fmla="*/ 1152 w 1275"/>
              <a:gd name="T1" fmla="*/ 162 h 568"/>
              <a:gd name="T2" fmla="*/ 1275 w 1275"/>
              <a:gd name="T3" fmla="*/ 0 h 568"/>
              <a:gd name="T4" fmla="*/ 750 w 1275"/>
              <a:gd name="T5" fmla="*/ 0 h 568"/>
              <a:gd name="T6" fmla="*/ 627 w 1275"/>
              <a:gd name="T7" fmla="*/ 162 h 568"/>
              <a:gd name="T8" fmla="*/ 1152 w 1275"/>
              <a:gd name="T9" fmla="*/ 162 h 568"/>
              <a:gd name="T10" fmla="*/ 968 w 1275"/>
              <a:gd name="T11" fmla="*/ 406 h 568"/>
              <a:gd name="T12" fmla="*/ 1091 w 1275"/>
              <a:gd name="T13" fmla="*/ 244 h 568"/>
              <a:gd name="T14" fmla="*/ 566 w 1275"/>
              <a:gd name="T15" fmla="*/ 244 h 568"/>
              <a:gd name="T16" fmla="*/ 322 w 1275"/>
              <a:gd name="T17" fmla="*/ 568 h 568"/>
              <a:gd name="T18" fmla="*/ 526 w 1275"/>
              <a:gd name="T19" fmla="*/ 568 h 568"/>
              <a:gd name="T20" fmla="*/ 648 w 1275"/>
              <a:gd name="T21" fmla="*/ 406 h 568"/>
              <a:gd name="T22" fmla="*/ 968 w 1275"/>
              <a:gd name="T23" fmla="*/ 406 h 568"/>
              <a:gd name="T24" fmla="*/ 626 w 1275"/>
              <a:gd name="T25" fmla="*/ 568 h 568"/>
              <a:gd name="T26" fmla="*/ 847 w 1275"/>
              <a:gd name="T27" fmla="*/ 568 h 568"/>
              <a:gd name="T28" fmla="*/ 928 w 1275"/>
              <a:gd name="T29" fmla="*/ 461 h 568"/>
              <a:gd name="T30" fmla="*/ 707 w 1275"/>
              <a:gd name="T31" fmla="*/ 461 h 568"/>
              <a:gd name="T32" fmla="*/ 626 w 1275"/>
              <a:gd name="T33" fmla="*/ 568 h 568"/>
              <a:gd name="T34" fmla="*/ 632 w 1275"/>
              <a:gd name="T35" fmla="*/ 0 h 568"/>
              <a:gd name="T36" fmla="*/ 428 w 1275"/>
              <a:gd name="T37" fmla="*/ 0 h 568"/>
              <a:gd name="T38" fmla="*/ 0 w 1275"/>
              <a:gd name="T39" fmla="*/ 568 h 568"/>
              <a:gd name="T40" fmla="*/ 204 w 1275"/>
              <a:gd name="T41" fmla="*/ 568 h 568"/>
              <a:gd name="T42" fmla="*/ 632 w 1275"/>
              <a:gd name="T43" fmla="*/ 0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75" h="568">
                <a:moveTo>
                  <a:pt x="1152" y="162"/>
                </a:moveTo>
                <a:lnTo>
                  <a:pt x="1275" y="0"/>
                </a:lnTo>
                <a:lnTo>
                  <a:pt x="750" y="0"/>
                </a:lnTo>
                <a:lnTo>
                  <a:pt x="627" y="162"/>
                </a:lnTo>
                <a:lnTo>
                  <a:pt x="1152" y="162"/>
                </a:lnTo>
                <a:close/>
                <a:moveTo>
                  <a:pt x="968" y="406"/>
                </a:moveTo>
                <a:lnTo>
                  <a:pt x="1091" y="244"/>
                </a:lnTo>
                <a:lnTo>
                  <a:pt x="566" y="244"/>
                </a:lnTo>
                <a:lnTo>
                  <a:pt x="322" y="568"/>
                </a:lnTo>
                <a:lnTo>
                  <a:pt x="526" y="568"/>
                </a:lnTo>
                <a:lnTo>
                  <a:pt x="648" y="406"/>
                </a:lnTo>
                <a:lnTo>
                  <a:pt x="968" y="406"/>
                </a:lnTo>
                <a:close/>
                <a:moveTo>
                  <a:pt x="626" y="568"/>
                </a:moveTo>
                <a:lnTo>
                  <a:pt x="847" y="568"/>
                </a:lnTo>
                <a:lnTo>
                  <a:pt x="928" y="461"/>
                </a:lnTo>
                <a:lnTo>
                  <a:pt x="707" y="461"/>
                </a:lnTo>
                <a:lnTo>
                  <a:pt x="626" y="568"/>
                </a:lnTo>
                <a:close/>
                <a:moveTo>
                  <a:pt x="632" y="0"/>
                </a:moveTo>
                <a:lnTo>
                  <a:pt x="428" y="0"/>
                </a:lnTo>
                <a:lnTo>
                  <a:pt x="0" y="568"/>
                </a:lnTo>
                <a:lnTo>
                  <a:pt x="204" y="568"/>
                </a:lnTo>
                <a:lnTo>
                  <a:pt x="632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Freeform 20"/>
          <p:cNvSpPr>
            <a:spLocks/>
          </p:cNvSpPr>
          <p:nvPr/>
        </p:nvSpPr>
        <p:spPr bwMode="auto">
          <a:xfrm>
            <a:off x="10167938" y="899964"/>
            <a:ext cx="323850" cy="258763"/>
          </a:xfrm>
          <a:custGeom>
            <a:avLst/>
            <a:gdLst>
              <a:gd name="T0" fmla="*/ 52 w 204"/>
              <a:gd name="T1" fmla="*/ 163 h 163"/>
              <a:gd name="T2" fmla="*/ 0 w 204"/>
              <a:gd name="T3" fmla="*/ 0 h 163"/>
              <a:gd name="T4" fmla="*/ 204 w 204"/>
              <a:gd name="T5" fmla="*/ 0 h 163"/>
              <a:gd name="T6" fmla="*/ 52 w 204"/>
              <a:gd name="T7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" h="163">
                <a:moveTo>
                  <a:pt x="52" y="163"/>
                </a:moveTo>
                <a:lnTo>
                  <a:pt x="0" y="0"/>
                </a:lnTo>
                <a:lnTo>
                  <a:pt x="204" y="0"/>
                </a:lnTo>
                <a:lnTo>
                  <a:pt x="52" y="163"/>
                </a:lnTo>
                <a:close/>
              </a:path>
            </a:pathLst>
          </a:custGeom>
          <a:solidFill>
            <a:srgbClr val="48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Freeform 21"/>
          <p:cNvSpPr>
            <a:spLocks/>
          </p:cNvSpPr>
          <p:nvPr/>
        </p:nvSpPr>
        <p:spPr bwMode="auto">
          <a:xfrm>
            <a:off x="1588" y="258614"/>
            <a:ext cx="1709738" cy="901700"/>
          </a:xfrm>
          <a:custGeom>
            <a:avLst/>
            <a:gdLst>
              <a:gd name="T0" fmla="*/ 0 w 1077"/>
              <a:gd name="T1" fmla="*/ 0 h 568"/>
              <a:gd name="T2" fmla="*/ 0 w 1077"/>
              <a:gd name="T3" fmla="*/ 568 h 568"/>
              <a:gd name="T4" fmla="*/ 648 w 1077"/>
              <a:gd name="T5" fmla="*/ 568 h 568"/>
              <a:gd name="T6" fmla="*/ 1077 w 1077"/>
              <a:gd name="T7" fmla="*/ 0 h 568"/>
              <a:gd name="T8" fmla="*/ 0 w 1077"/>
              <a:gd name="T9" fmla="*/ 0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7" h="568">
                <a:moveTo>
                  <a:pt x="0" y="0"/>
                </a:moveTo>
                <a:lnTo>
                  <a:pt x="0" y="568"/>
                </a:lnTo>
                <a:lnTo>
                  <a:pt x="648" y="568"/>
                </a:lnTo>
                <a:lnTo>
                  <a:pt x="107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alpha val="94902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Freeform 22"/>
          <p:cNvSpPr>
            <a:spLocks/>
          </p:cNvSpPr>
          <p:nvPr/>
        </p:nvSpPr>
        <p:spPr bwMode="auto">
          <a:xfrm>
            <a:off x="1008063" y="-17611"/>
            <a:ext cx="868363" cy="1162451"/>
          </a:xfrm>
          <a:custGeom>
            <a:avLst/>
            <a:gdLst>
              <a:gd name="T0" fmla="*/ 546 w 547"/>
              <a:gd name="T1" fmla="*/ 0 h 727"/>
              <a:gd name="T2" fmla="*/ 0 w 547"/>
              <a:gd name="T3" fmla="*/ 725 h 727"/>
              <a:gd name="T4" fmla="*/ 0 w 547"/>
              <a:gd name="T5" fmla="*/ 727 h 727"/>
              <a:gd name="T6" fmla="*/ 547 w 547"/>
              <a:gd name="T7" fmla="*/ 0 h 727"/>
              <a:gd name="T8" fmla="*/ 546 w 547"/>
              <a:gd name="T9" fmla="*/ 0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7" h="727">
                <a:moveTo>
                  <a:pt x="546" y="0"/>
                </a:moveTo>
                <a:lnTo>
                  <a:pt x="0" y="725"/>
                </a:lnTo>
                <a:lnTo>
                  <a:pt x="0" y="727"/>
                </a:lnTo>
                <a:lnTo>
                  <a:pt x="547" y="0"/>
                </a:lnTo>
                <a:lnTo>
                  <a:pt x="54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Freeform 23"/>
          <p:cNvSpPr>
            <a:spLocks/>
          </p:cNvSpPr>
          <p:nvPr/>
        </p:nvSpPr>
        <p:spPr bwMode="auto">
          <a:xfrm>
            <a:off x="1008063" y="-17611"/>
            <a:ext cx="868363" cy="1162451"/>
          </a:xfrm>
          <a:custGeom>
            <a:avLst/>
            <a:gdLst>
              <a:gd name="T0" fmla="*/ 546 w 547"/>
              <a:gd name="T1" fmla="*/ 0 h 727"/>
              <a:gd name="T2" fmla="*/ 0 w 547"/>
              <a:gd name="T3" fmla="*/ 725 h 727"/>
              <a:gd name="T4" fmla="*/ 0 w 547"/>
              <a:gd name="T5" fmla="*/ 727 h 727"/>
              <a:gd name="T6" fmla="*/ 547 w 547"/>
              <a:gd name="T7" fmla="*/ 0 h 727"/>
              <a:gd name="T8" fmla="*/ 546 w 547"/>
              <a:gd name="T9" fmla="*/ 0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7" h="727">
                <a:moveTo>
                  <a:pt x="546" y="0"/>
                </a:moveTo>
                <a:lnTo>
                  <a:pt x="0" y="725"/>
                </a:lnTo>
                <a:lnTo>
                  <a:pt x="0" y="727"/>
                </a:lnTo>
                <a:lnTo>
                  <a:pt x="547" y="0"/>
                </a:lnTo>
                <a:lnTo>
                  <a:pt x="546" y="0"/>
                </a:lnTo>
                <a:close/>
              </a:path>
            </a:pathLst>
          </a:custGeom>
          <a:solidFill>
            <a:schemeClr val="bg1"/>
          </a:solidFill>
          <a:ln w="15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Freeform 24"/>
          <p:cNvSpPr>
            <a:spLocks/>
          </p:cNvSpPr>
          <p:nvPr/>
        </p:nvSpPr>
        <p:spPr bwMode="auto">
          <a:xfrm>
            <a:off x="1042988" y="-17612"/>
            <a:ext cx="915988" cy="6881961"/>
          </a:xfrm>
          <a:custGeom>
            <a:avLst/>
            <a:gdLst>
              <a:gd name="T0" fmla="*/ 0 w 577"/>
              <a:gd name="T1" fmla="*/ 4304 h 4304"/>
              <a:gd name="T2" fmla="*/ 21 w 577"/>
              <a:gd name="T3" fmla="*/ 4304 h 4304"/>
              <a:gd name="T4" fmla="*/ 21 w 577"/>
              <a:gd name="T5" fmla="*/ 739 h 4304"/>
              <a:gd name="T6" fmla="*/ 577 w 577"/>
              <a:gd name="T7" fmla="*/ 0 h 4304"/>
              <a:gd name="T8" fmla="*/ 551 w 577"/>
              <a:gd name="T9" fmla="*/ 0 h 4304"/>
              <a:gd name="T10" fmla="*/ 0 w 577"/>
              <a:gd name="T11" fmla="*/ 733 h 4304"/>
              <a:gd name="T12" fmla="*/ 0 w 577"/>
              <a:gd name="T13" fmla="*/ 4304 h 4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7" h="4304">
                <a:moveTo>
                  <a:pt x="0" y="4304"/>
                </a:moveTo>
                <a:lnTo>
                  <a:pt x="21" y="4304"/>
                </a:lnTo>
                <a:lnTo>
                  <a:pt x="21" y="739"/>
                </a:lnTo>
                <a:lnTo>
                  <a:pt x="577" y="0"/>
                </a:lnTo>
                <a:lnTo>
                  <a:pt x="551" y="0"/>
                </a:lnTo>
                <a:lnTo>
                  <a:pt x="0" y="733"/>
                </a:lnTo>
                <a:lnTo>
                  <a:pt x="0" y="43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Freeform 26"/>
          <p:cNvSpPr>
            <a:spLocks/>
          </p:cNvSpPr>
          <p:nvPr/>
        </p:nvSpPr>
        <p:spPr bwMode="auto">
          <a:xfrm>
            <a:off x="1008063" y="-17612"/>
            <a:ext cx="908050" cy="6881961"/>
          </a:xfrm>
          <a:custGeom>
            <a:avLst/>
            <a:gdLst>
              <a:gd name="T0" fmla="*/ 21 w 572"/>
              <a:gd name="T1" fmla="*/ 4304 h 4304"/>
              <a:gd name="T2" fmla="*/ 21 w 572"/>
              <a:gd name="T3" fmla="*/ 731 h 4304"/>
              <a:gd name="T4" fmla="*/ 572 w 572"/>
              <a:gd name="T5" fmla="*/ 0 h 4304"/>
              <a:gd name="T6" fmla="*/ 547 w 572"/>
              <a:gd name="T7" fmla="*/ 0 h 4304"/>
              <a:gd name="T8" fmla="*/ 0 w 572"/>
              <a:gd name="T9" fmla="*/ 727 h 4304"/>
              <a:gd name="T10" fmla="*/ 0 w 572"/>
              <a:gd name="T11" fmla="*/ 4304 h 4304"/>
              <a:gd name="T12" fmla="*/ 21 w 572"/>
              <a:gd name="T13" fmla="*/ 4304 h 4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2" h="4304">
                <a:moveTo>
                  <a:pt x="21" y="4304"/>
                </a:moveTo>
                <a:lnTo>
                  <a:pt x="21" y="731"/>
                </a:lnTo>
                <a:lnTo>
                  <a:pt x="572" y="0"/>
                </a:lnTo>
                <a:lnTo>
                  <a:pt x="547" y="0"/>
                </a:lnTo>
                <a:lnTo>
                  <a:pt x="0" y="727"/>
                </a:lnTo>
                <a:lnTo>
                  <a:pt x="0" y="4304"/>
                </a:lnTo>
                <a:lnTo>
                  <a:pt x="21" y="4304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11327" y="258612"/>
            <a:ext cx="8456612" cy="8897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dirty="0"/>
              <a:t>Интерфейсы приложения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266079"/>
            <a:ext cx="1046162" cy="887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16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58976" y="2979"/>
            <a:ext cx="8696953" cy="2660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pc="1400" dirty="0" smtClean="0">
                <a:solidFill>
                  <a:srgbClr val="C00000"/>
                </a:solidFill>
              </a:rPr>
              <a:t>Федеральная грузовая компания</a:t>
            </a:r>
            <a:endParaRPr lang="ru-RU" spc="1400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r="12398"/>
          <a:stretch/>
        </p:blipFill>
        <p:spPr>
          <a:xfrm>
            <a:off x="1362190" y="1227718"/>
            <a:ext cx="4920077" cy="27625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395" r="22926"/>
          <a:stretch/>
        </p:blipFill>
        <p:spPr>
          <a:xfrm>
            <a:off x="1354667" y="4032666"/>
            <a:ext cx="4927600" cy="2781641"/>
          </a:xfrm>
          <a:prstGeom prst="rect">
            <a:avLst/>
          </a:prstGeom>
        </p:spPr>
      </p:pic>
      <p:sp>
        <p:nvSpPr>
          <p:cNvPr id="35" name="Прямоугольник 34"/>
          <p:cNvSpPr>
            <a:spLocks noChangeAspect="1"/>
          </p:cNvSpPr>
          <p:nvPr/>
        </p:nvSpPr>
        <p:spPr>
          <a:xfrm>
            <a:off x="1353725" y="4042308"/>
            <a:ext cx="4928000" cy="2772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r="16878"/>
          <a:stretch/>
        </p:blipFill>
        <p:spPr>
          <a:xfrm>
            <a:off x="6933021" y="1204471"/>
            <a:ext cx="4920312" cy="2794146"/>
          </a:xfrm>
          <a:prstGeom prst="rect">
            <a:avLst/>
          </a:prstGeom>
        </p:spPr>
      </p:pic>
      <p:sp>
        <p:nvSpPr>
          <p:cNvPr id="36" name="Прямоугольник 35"/>
          <p:cNvSpPr>
            <a:spLocks noChangeAspect="1"/>
          </p:cNvSpPr>
          <p:nvPr/>
        </p:nvSpPr>
        <p:spPr>
          <a:xfrm>
            <a:off x="6927959" y="1209783"/>
            <a:ext cx="4928000" cy="2772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/>
          <a:srcRect l="14975" r="2701"/>
          <a:stretch/>
        </p:blipFill>
        <p:spPr>
          <a:xfrm>
            <a:off x="6934200" y="4039718"/>
            <a:ext cx="4902200" cy="2783055"/>
          </a:xfrm>
          <a:prstGeom prst="rect">
            <a:avLst/>
          </a:prstGeom>
        </p:spPr>
      </p:pic>
      <p:sp>
        <p:nvSpPr>
          <p:cNvPr id="37" name="Прямоугольник 36"/>
          <p:cNvSpPr>
            <a:spLocks noChangeAspect="1"/>
          </p:cNvSpPr>
          <p:nvPr/>
        </p:nvSpPr>
        <p:spPr>
          <a:xfrm>
            <a:off x="6927959" y="4042308"/>
            <a:ext cx="4928000" cy="2772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>
            <a:spLocks noChangeAspect="1"/>
          </p:cNvSpPr>
          <p:nvPr/>
        </p:nvSpPr>
        <p:spPr>
          <a:xfrm>
            <a:off x="1353725" y="1209783"/>
            <a:ext cx="4928000" cy="2772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84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Freeform 19"/>
          <p:cNvSpPr>
            <a:spLocks noEditPoints="1"/>
          </p:cNvSpPr>
          <p:nvPr/>
        </p:nvSpPr>
        <p:spPr bwMode="auto">
          <a:xfrm>
            <a:off x="10167938" y="-1736"/>
            <a:ext cx="2024063" cy="901700"/>
          </a:xfrm>
          <a:custGeom>
            <a:avLst/>
            <a:gdLst>
              <a:gd name="T0" fmla="*/ 1152 w 1275"/>
              <a:gd name="T1" fmla="*/ 162 h 568"/>
              <a:gd name="T2" fmla="*/ 1275 w 1275"/>
              <a:gd name="T3" fmla="*/ 0 h 568"/>
              <a:gd name="T4" fmla="*/ 750 w 1275"/>
              <a:gd name="T5" fmla="*/ 0 h 568"/>
              <a:gd name="T6" fmla="*/ 627 w 1275"/>
              <a:gd name="T7" fmla="*/ 162 h 568"/>
              <a:gd name="T8" fmla="*/ 1152 w 1275"/>
              <a:gd name="T9" fmla="*/ 162 h 568"/>
              <a:gd name="T10" fmla="*/ 968 w 1275"/>
              <a:gd name="T11" fmla="*/ 406 h 568"/>
              <a:gd name="T12" fmla="*/ 1091 w 1275"/>
              <a:gd name="T13" fmla="*/ 244 h 568"/>
              <a:gd name="T14" fmla="*/ 566 w 1275"/>
              <a:gd name="T15" fmla="*/ 244 h 568"/>
              <a:gd name="T16" fmla="*/ 322 w 1275"/>
              <a:gd name="T17" fmla="*/ 568 h 568"/>
              <a:gd name="T18" fmla="*/ 526 w 1275"/>
              <a:gd name="T19" fmla="*/ 568 h 568"/>
              <a:gd name="T20" fmla="*/ 648 w 1275"/>
              <a:gd name="T21" fmla="*/ 406 h 568"/>
              <a:gd name="T22" fmla="*/ 968 w 1275"/>
              <a:gd name="T23" fmla="*/ 406 h 568"/>
              <a:gd name="T24" fmla="*/ 626 w 1275"/>
              <a:gd name="T25" fmla="*/ 568 h 568"/>
              <a:gd name="T26" fmla="*/ 847 w 1275"/>
              <a:gd name="T27" fmla="*/ 568 h 568"/>
              <a:gd name="T28" fmla="*/ 928 w 1275"/>
              <a:gd name="T29" fmla="*/ 461 h 568"/>
              <a:gd name="T30" fmla="*/ 707 w 1275"/>
              <a:gd name="T31" fmla="*/ 461 h 568"/>
              <a:gd name="T32" fmla="*/ 626 w 1275"/>
              <a:gd name="T33" fmla="*/ 568 h 568"/>
              <a:gd name="T34" fmla="*/ 632 w 1275"/>
              <a:gd name="T35" fmla="*/ 0 h 568"/>
              <a:gd name="T36" fmla="*/ 428 w 1275"/>
              <a:gd name="T37" fmla="*/ 0 h 568"/>
              <a:gd name="T38" fmla="*/ 0 w 1275"/>
              <a:gd name="T39" fmla="*/ 568 h 568"/>
              <a:gd name="T40" fmla="*/ 204 w 1275"/>
              <a:gd name="T41" fmla="*/ 568 h 568"/>
              <a:gd name="T42" fmla="*/ 632 w 1275"/>
              <a:gd name="T43" fmla="*/ 0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75" h="568">
                <a:moveTo>
                  <a:pt x="1152" y="162"/>
                </a:moveTo>
                <a:lnTo>
                  <a:pt x="1275" y="0"/>
                </a:lnTo>
                <a:lnTo>
                  <a:pt x="750" y="0"/>
                </a:lnTo>
                <a:lnTo>
                  <a:pt x="627" y="162"/>
                </a:lnTo>
                <a:lnTo>
                  <a:pt x="1152" y="162"/>
                </a:lnTo>
                <a:close/>
                <a:moveTo>
                  <a:pt x="968" y="406"/>
                </a:moveTo>
                <a:lnTo>
                  <a:pt x="1091" y="244"/>
                </a:lnTo>
                <a:lnTo>
                  <a:pt x="566" y="244"/>
                </a:lnTo>
                <a:lnTo>
                  <a:pt x="322" y="568"/>
                </a:lnTo>
                <a:lnTo>
                  <a:pt x="526" y="568"/>
                </a:lnTo>
                <a:lnTo>
                  <a:pt x="648" y="406"/>
                </a:lnTo>
                <a:lnTo>
                  <a:pt x="968" y="406"/>
                </a:lnTo>
                <a:close/>
                <a:moveTo>
                  <a:pt x="626" y="568"/>
                </a:moveTo>
                <a:lnTo>
                  <a:pt x="847" y="568"/>
                </a:lnTo>
                <a:lnTo>
                  <a:pt x="928" y="461"/>
                </a:lnTo>
                <a:lnTo>
                  <a:pt x="707" y="461"/>
                </a:lnTo>
                <a:lnTo>
                  <a:pt x="626" y="568"/>
                </a:lnTo>
                <a:close/>
                <a:moveTo>
                  <a:pt x="632" y="0"/>
                </a:moveTo>
                <a:lnTo>
                  <a:pt x="428" y="0"/>
                </a:lnTo>
                <a:lnTo>
                  <a:pt x="0" y="568"/>
                </a:lnTo>
                <a:lnTo>
                  <a:pt x="204" y="568"/>
                </a:lnTo>
                <a:lnTo>
                  <a:pt x="632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Freeform 5"/>
          <p:cNvSpPr>
            <a:spLocks noChangeAspect="1"/>
          </p:cNvSpPr>
          <p:nvPr/>
        </p:nvSpPr>
        <p:spPr bwMode="auto">
          <a:xfrm>
            <a:off x="4047938" y="899964"/>
            <a:ext cx="6120000" cy="2739009"/>
          </a:xfrm>
          <a:custGeom>
            <a:avLst/>
            <a:gdLst>
              <a:gd name="T0" fmla="*/ 1362 w 1792"/>
              <a:gd name="T1" fmla="*/ 574 h 802"/>
              <a:gd name="T2" fmla="*/ 1792 w 1792"/>
              <a:gd name="T3" fmla="*/ 0 h 802"/>
              <a:gd name="T4" fmla="*/ 602 w 1792"/>
              <a:gd name="T5" fmla="*/ 0 h 802"/>
              <a:gd name="T6" fmla="*/ 0 w 1792"/>
              <a:gd name="T7" fmla="*/ 802 h 802"/>
              <a:gd name="T8" fmla="*/ 1191 w 1792"/>
              <a:gd name="T9" fmla="*/ 802 h 802"/>
              <a:gd name="T10" fmla="*/ 1362 w 1792"/>
              <a:gd name="T11" fmla="*/ 574 h 8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92" h="802">
                <a:moveTo>
                  <a:pt x="1362" y="574"/>
                </a:moveTo>
                <a:lnTo>
                  <a:pt x="1792" y="0"/>
                </a:lnTo>
                <a:lnTo>
                  <a:pt x="602" y="0"/>
                </a:lnTo>
                <a:lnTo>
                  <a:pt x="0" y="802"/>
                </a:lnTo>
                <a:lnTo>
                  <a:pt x="1191" y="802"/>
                </a:lnTo>
                <a:lnTo>
                  <a:pt x="1362" y="574"/>
                </a:lnTo>
                <a:close/>
              </a:path>
            </a:pathLst>
          </a:custGeom>
          <a:solidFill>
            <a:srgbClr val="C00000">
              <a:alpha val="80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047937" y="899965"/>
            <a:ext cx="5997763" cy="2739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00" dirty="0" smtClean="0"/>
              <a:t>               </a:t>
            </a:r>
            <a:r>
              <a:rPr lang="ru-RU" sz="3800" dirty="0" smtClean="0"/>
              <a:t>    Спасибо </a:t>
            </a:r>
          </a:p>
          <a:p>
            <a:r>
              <a:rPr lang="ru-RU" sz="3800" dirty="0" smtClean="0"/>
              <a:t>              за внимание!</a:t>
            </a:r>
            <a:endParaRPr lang="ru-RU" sz="3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2979"/>
            <a:ext cx="10655929" cy="896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z="2600" spc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</a:rPr>
              <a:t>Федеральная грузовая компания</a:t>
            </a:r>
            <a:endParaRPr lang="ru-RU" sz="2600" spc="1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90000"/>
                  </a:prstClr>
                </a:outerShdw>
              </a:effectLst>
            </a:endParaRPr>
          </a:p>
        </p:txBody>
      </p:sp>
      <p:sp>
        <p:nvSpPr>
          <p:cNvPr id="17" name="Freeform 5"/>
          <p:cNvSpPr>
            <a:spLocks noChangeAspect="1"/>
          </p:cNvSpPr>
          <p:nvPr/>
        </p:nvSpPr>
        <p:spPr bwMode="auto">
          <a:xfrm>
            <a:off x="-2" y="3638973"/>
            <a:ext cx="4047937" cy="1820628"/>
          </a:xfrm>
          <a:custGeom>
            <a:avLst/>
            <a:gdLst>
              <a:gd name="T0" fmla="*/ 1362 w 1792"/>
              <a:gd name="T1" fmla="*/ 574 h 802"/>
              <a:gd name="T2" fmla="*/ 1792 w 1792"/>
              <a:gd name="T3" fmla="*/ 0 h 802"/>
              <a:gd name="T4" fmla="*/ 602 w 1792"/>
              <a:gd name="T5" fmla="*/ 0 h 802"/>
              <a:gd name="T6" fmla="*/ 0 w 1792"/>
              <a:gd name="T7" fmla="*/ 802 h 802"/>
              <a:gd name="T8" fmla="*/ 1191 w 1792"/>
              <a:gd name="T9" fmla="*/ 802 h 802"/>
              <a:gd name="T10" fmla="*/ 1362 w 1792"/>
              <a:gd name="T11" fmla="*/ 574 h 8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92" h="802">
                <a:moveTo>
                  <a:pt x="1362" y="574"/>
                </a:moveTo>
                <a:lnTo>
                  <a:pt x="1792" y="0"/>
                </a:lnTo>
                <a:lnTo>
                  <a:pt x="602" y="0"/>
                </a:lnTo>
                <a:lnTo>
                  <a:pt x="0" y="802"/>
                </a:lnTo>
                <a:lnTo>
                  <a:pt x="1191" y="802"/>
                </a:lnTo>
                <a:lnTo>
                  <a:pt x="1362" y="574"/>
                </a:lnTo>
                <a:close/>
              </a:path>
            </a:pathLst>
          </a:custGeom>
          <a:solidFill>
            <a:srgbClr val="C00000">
              <a:alpha val="20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77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8" name="Freeform 17"/>
          <p:cNvSpPr>
            <a:spLocks/>
          </p:cNvSpPr>
          <p:nvPr/>
        </p:nvSpPr>
        <p:spPr bwMode="auto">
          <a:xfrm>
            <a:off x="1047205" y="-12864"/>
            <a:ext cx="11145838" cy="6872436"/>
          </a:xfrm>
          <a:custGeom>
            <a:avLst/>
            <a:gdLst>
              <a:gd name="T0" fmla="*/ 0 w 7021"/>
              <a:gd name="T1" fmla="*/ 4301 h 4301"/>
              <a:gd name="T2" fmla="*/ 7021 w 7021"/>
              <a:gd name="T3" fmla="*/ 4301 h 4301"/>
              <a:gd name="T4" fmla="*/ 7021 w 7021"/>
              <a:gd name="T5" fmla="*/ 0 h 4301"/>
              <a:gd name="T6" fmla="*/ 536 w 7021"/>
              <a:gd name="T7" fmla="*/ 0 h 4301"/>
              <a:gd name="T8" fmla="*/ 0 w 7021"/>
              <a:gd name="T9" fmla="*/ 659 h 4301"/>
              <a:gd name="T10" fmla="*/ 0 w 7021"/>
              <a:gd name="T11" fmla="*/ 4301 h 4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21" h="4301">
                <a:moveTo>
                  <a:pt x="0" y="4301"/>
                </a:moveTo>
                <a:lnTo>
                  <a:pt x="7021" y="4301"/>
                </a:lnTo>
                <a:lnTo>
                  <a:pt x="7021" y="0"/>
                </a:lnTo>
                <a:lnTo>
                  <a:pt x="536" y="0"/>
                </a:lnTo>
                <a:lnTo>
                  <a:pt x="0" y="659"/>
                </a:lnTo>
                <a:lnTo>
                  <a:pt x="0" y="4301"/>
                </a:lnTo>
                <a:close/>
              </a:path>
            </a:pathLst>
          </a:custGeom>
          <a:solidFill>
            <a:srgbClr val="FFFFFF">
              <a:alpha val="85098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9" name="Freeform 18"/>
          <p:cNvSpPr>
            <a:spLocks/>
          </p:cNvSpPr>
          <p:nvPr/>
        </p:nvSpPr>
        <p:spPr bwMode="auto">
          <a:xfrm>
            <a:off x="1038225" y="257027"/>
            <a:ext cx="9891713" cy="901700"/>
          </a:xfrm>
          <a:custGeom>
            <a:avLst/>
            <a:gdLst>
              <a:gd name="T0" fmla="*/ 0 w 6231"/>
              <a:gd name="T1" fmla="*/ 568 h 568"/>
              <a:gd name="T2" fmla="*/ 5803 w 6231"/>
              <a:gd name="T3" fmla="*/ 568 h 568"/>
              <a:gd name="T4" fmla="*/ 6231 w 6231"/>
              <a:gd name="T5" fmla="*/ 0 h 568"/>
              <a:gd name="T6" fmla="*/ 428 w 6231"/>
              <a:gd name="T7" fmla="*/ 0 h 568"/>
              <a:gd name="T8" fmla="*/ 0 w 6231"/>
              <a:gd name="T9" fmla="*/ 568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31" h="568">
                <a:moveTo>
                  <a:pt x="0" y="568"/>
                </a:moveTo>
                <a:lnTo>
                  <a:pt x="5803" y="568"/>
                </a:lnTo>
                <a:lnTo>
                  <a:pt x="6231" y="0"/>
                </a:lnTo>
                <a:lnTo>
                  <a:pt x="428" y="0"/>
                </a:lnTo>
                <a:lnTo>
                  <a:pt x="0" y="568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shade val="30000"/>
                  <a:satMod val="115000"/>
                  <a:alpha val="90000"/>
                </a:srgbClr>
              </a:gs>
              <a:gs pos="17000">
                <a:srgbClr val="C00000">
                  <a:shade val="67500"/>
                  <a:satMod val="115000"/>
                  <a:alpha val="90000"/>
                </a:srgbClr>
              </a:gs>
              <a:gs pos="100000">
                <a:srgbClr val="C00000">
                  <a:shade val="100000"/>
                  <a:satMod val="115000"/>
                  <a:alpha val="8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0" name="Freeform 19"/>
          <p:cNvSpPr>
            <a:spLocks noEditPoints="1"/>
          </p:cNvSpPr>
          <p:nvPr/>
        </p:nvSpPr>
        <p:spPr bwMode="auto">
          <a:xfrm>
            <a:off x="10167938" y="-1736"/>
            <a:ext cx="2024063" cy="901700"/>
          </a:xfrm>
          <a:custGeom>
            <a:avLst/>
            <a:gdLst>
              <a:gd name="T0" fmla="*/ 1152 w 1275"/>
              <a:gd name="T1" fmla="*/ 162 h 568"/>
              <a:gd name="T2" fmla="*/ 1275 w 1275"/>
              <a:gd name="T3" fmla="*/ 0 h 568"/>
              <a:gd name="T4" fmla="*/ 750 w 1275"/>
              <a:gd name="T5" fmla="*/ 0 h 568"/>
              <a:gd name="T6" fmla="*/ 627 w 1275"/>
              <a:gd name="T7" fmla="*/ 162 h 568"/>
              <a:gd name="T8" fmla="*/ 1152 w 1275"/>
              <a:gd name="T9" fmla="*/ 162 h 568"/>
              <a:gd name="T10" fmla="*/ 968 w 1275"/>
              <a:gd name="T11" fmla="*/ 406 h 568"/>
              <a:gd name="T12" fmla="*/ 1091 w 1275"/>
              <a:gd name="T13" fmla="*/ 244 h 568"/>
              <a:gd name="T14" fmla="*/ 566 w 1275"/>
              <a:gd name="T15" fmla="*/ 244 h 568"/>
              <a:gd name="T16" fmla="*/ 322 w 1275"/>
              <a:gd name="T17" fmla="*/ 568 h 568"/>
              <a:gd name="T18" fmla="*/ 526 w 1275"/>
              <a:gd name="T19" fmla="*/ 568 h 568"/>
              <a:gd name="T20" fmla="*/ 648 w 1275"/>
              <a:gd name="T21" fmla="*/ 406 h 568"/>
              <a:gd name="T22" fmla="*/ 968 w 1275"/>
              <a:gd name="T23" fmla="*/ 406 h 568"/>
              <a:gd name="T24" fmla="*/ 626 w 1275"/>
              <a:gd name="T25" fmla="*/ 568 h 568"/>
              <a:gd name="T26" fmla="*/ 847 w 1275"/>
              <a:gd name="T27" fmla="*/ 568 h 568"/>
              <a:gd name="T28" fmla="*/ 928 w 1275"/>
              <a:gd name="T29" fmla="*/ 461 h 568"/>
              <a:gd name="T30" fmla="*/ 707 w 1275"/>
              <a:gd name="T31" fmla="*/ 461 h 568"/>
              <a:gd name="T32" fmla="*/ 626 w 1275"/>
              <a:gd name="T33" fmla="*/ 568 h 568"/>
              <a:gd name="T34" fmla="*/ 632 w 1275"/>
              <a:gd name="T35" fmla="*/ 0 h 568"/>
              <a:gd name="T36" fmla="*/ 428 w 1275"/>
              <a:gd name="T37" fmla="*/ 0 h 568"/>
              <a:gd name="T38" fmla="*/ 0 w 1275"/>
              <a:gd name="T39" fmla="*/ 568 h 568"/>
              <a:gd name="T40" fmla="*/ 204 w 1275"/>
              <a:gd name="T41" fmla="*/ 568 h 568"/>
              <a:gd name="T42" fmla="*/ 632 w 1275"/>
              <a:gd name="T43" fmla="*/ 0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75" h="568">
                <a:moveTo>
                  <a:pt x="1152" y="162"/>
                </a:moveTo>
                <a:lnTo>
                  <a:pt x="1275" y="0"/>
                </a:lnTo>
                <a:lnTo>
                  <a:pt x="750" y="0"/>
                </a:lnTo>
                <a:lnTo>
                  <a:pt x="627" y="162"/>
                </a:lnTo>
                <a:lnTo>
                  <a:pt x="1152" y="162"/>
                </a:lnTo>
                <a:close/>
                <a:moveTo>
                  <a:pt x="968" y="406"/>
                </a:moveTo>
                <a:lnTo>
                  <a:pt x="1091" y="244"/>
                </a:lnTo>
                <a:lnTo>
                  <a:pt x="566" y="244"/>
                </a:lnTo>
                <a:lnTo>
                  <a:pt x="322" y="568"/>
                </a:lnTo>
                <a:lnTo>
                  <a:pt x="526" y="568"/>
                </a:lnTo>
                <a:lnTo>
                  <a:pt x="648" y="406"/>
                </a:lnTo>
                <a:lnTo>
                  <a:pt x="968" y="406"/>
                </a:lnTo>
                <a:close/>
                <a:moveTo>
                  <a:pt x="626" y="568"/>
                </a:moveTo>
                <a:lnTo>
                  <a:pt x="847" y="568"/>
                </a:lnTo>
                <a:lnTo>
                  <a:pt x="928" y="461"/>
                </a:lnTo>
                <a:lnTo>
                  <a:pt x="707" y="461"/>
                </a:lnTo>
                <a:lnTo>
                  <a:pt x="626" y="568"/>
                </a:lnTo>
                <a:close/>
                <a:moveTo>
                  <a:pt x="632" y="0"/>
                </a:moveTo>
                <a:lnTo>
                  <a:pt x="428" y="0"/>
                </a:lnTo>
                <a:lnTo>
                  <a:pt x="0" y="568"/>
                </a:lnTo>
                <a:lnTo>
                  <a:pt x="204" y="568"/>
                </a:lnTo>
                <a:lnTo>
                  <a:pt x="632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1" name="Freeform 20"/>
          <p:cNvSpPr>
            <a:spLocks/>
          </p:cNvSpPr>
          <p:nvPr/>
        </p:nvSpPr>
        <p:spPr bwMode="auto">
          <a:xfrm>
            <a:off x="10167938" y="899964"/>
            <a:ext cx="323850" cy="258763"/>
          </a:xfrm>
          <a:custGeom>
            <a:avLst/>
            <a:gdLst>
              <a:gd name="T0" fmla="*/ 52 w 204"/>
              <a:gd name="T1" fmla="*/ 163 h 163"/>
              <a:gd name="T2" fmla="*/ 0 w 204"/>
              <a:gd name="T3" fmla="*/ 0 h 163"/>
              <a:gd name="T4" fmla="*/ 204 w 204"/>
              <a:gd name="T5" fmla="*/ 0 h 163"/>
              <a:gd name="T6" fmla="*/ 52 w 204"/>
              <a:gd name="T7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" h="163">
                <a:moveTo>
                  <a:pt x="52" y="163"/>
                </a:moveTo>
                <a:lnTo>
                  <a:pt x="0" y="0"/>
                </a:lnTo>
                <a:lnTo>
                  <a:pt x="204" y="0"/>
                </a:lnTo>
                <a:lnTo>
                  <a:pt x="52" y="163"/>
                </a:lnTo>
                <a:close/>
              </a:path>
            </a:pathLst>
          </a:custGeom>
          <a:solidFill>
            <a:srgbClr val="48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2" name="Freeform 21"/>
          <p:cNvSpPr>
            <a:spLocks/>
          </p:cNvSpPr>
          <p:nvPr/>
        </p:nvSpPr>
        <p:spPr bwMode="auto">
          <a:xfrm>
            <a:off x="1588" y="258614"/>
            <a:ext cx="1709738" cy="901700"/>
          </a:xfrm>
          <a:custGeom>
            <a:avLst/>
            <a:gdLst>
              <a:gd name="T0" fmla="*/ 0 w 1077"/>
              <a:gd name="T1" fmla="*/ 0 h 568"/>
              <a:gd name="T2" fmla="*/ 0 w 1077"/>
              <a:gd name="T3" fmla="*/ 568 h 568"/>
              <a:gd name="T4" fmla="*/ 648 w 1077"/>
              <a:gd name="T5" fmla="*/ 568 h 568"/>
              <a:gd name="T6" fmla="*/ 1077 w 1077"/>
              <a:gd name="T7" fmla="*/ 0 h 568"/>
              <a:gd name="T8" fmla="*/ 0 w 1077"/>
              <a:gd name="T9" fmla="*/ 0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7" h="568">
                <a:moveTo>
                  <a:pt x="0" y="0"/>
                </a:moveTo>
                <a:lnTo>
                  <a:pt x="0" y="568"/>
                </a:lnTo>
                <a:lnTo>
                  <a:pt x="648" y="568"/>
                </a:lnTo>
                <a:lnTo>
                  <a:pt x="1077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2F2">
              <a:alpha val="89804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" name="Freeform 22"/>
          <p:cNvSpPr>
            <a:spLocks/>
          </p:cNvSpPr>
          <p:nvPr/>
        </p:nvSpPr>
        <p:spPr bwMode="auto">
          <a:xfrm>
            <a:off x="1008063" y="-17611"/>
            <a:ext cx="868363" cy="1162451"/>
          </a:xfrm>
          <a:custGeom>
            <a:avLst/>
            <a:gdLst>
              <a:gd name="T0" fmla="*/ 546 w 547"/>
              <a:gd name="T1" fmla="*/ 0 h 727"/>
              <a:gd name="T2" fmla="*/ 0 w 547"/>
              <a:gd name="T3" fmla="*/ 725 h 727"/>
              <a:gd name="T4" fmla="*/ 0 w 547"/>
              <a:gd name="T5" fmla="*/ 727 h 727"/>
              <a:gd name="T6" fmla="*/ 547 w 547"/>
              <a:gd name="T7" fmla="*/ 0 h 727"/>
              <a:gd name="T8" fmla="*/ 546 w 547"/>
              <a:gd name="T9" fmla="*/ 0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7" h="727">
                <a:moveTo>
                  <a:pt x="546" y="0"/>
                </a:moveTo>
                <a:lnTo>
                  <a:pt x="0" y="725"/>
                </a:lnTo>
                <a:lnTo>
                  <a:pt x="0" y="727"/>
                </a:lnTo>
                <a:lnTo>
                  <a:pt x="547" y="0"/>
                </a:lnTo>
                <a:lnTo>
                  <a:pt x="54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4" name="Freeform 23"/>
          <p:cNvSpPr>
            <a:spLocks/>
          </p:cNvSpPr>
          <p:nvPr/>
        </p:nvSpPr>
        <p:spPr bwMode="auto">
          <a:xfrm>
            <a:off x="1008063" y="-17611"/>
            <a:ext cx="868363" cy="1162451"/>
          </a:xfrm>
          <a:custGeom>
            <a:avLst/>
            <a:gdLst>
              <a:gd name="T0" fmla="*/ 546 w 547"/>
              <a:gd name="T1" fmla="*/ 0 h 727"/>
              <a:gd name="T2" fmla="*/ 0 w 547"/>
              <a:gd name="T3" fmla="*/ 725 h 727"/>
              <a:gd name="T4" fmla="*/ 0 w 547"/>
              <a:gd name="T5" fmla="*/ 727 h 727"/>
              <a:gd name="T6" fmla="*/ 547 w 547"/>
              <a:gd name="T7" fmla="*/ 0 h 727"/>
              <a:gd name="T8" fmla="*/ 546 w 547"/>
              <a:gd name="T9" fmla="*/ 0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7" h="727">
                <a:moveTo>
                  <a:pt x="546" y="0"/>
                </a:moveTo>
                <a:lnTo>
                  <a:pt x="0" y="725"/>
                </a:lnTo>
                <a:lnTo>
                  <a:pt x="0" y="727"/>
                </a:lnTo>
                <a:lnTo>
                  <a:pt x="547" y="0"/>
                </a:lnTo>
                <a:lnTo>
                  <a:pt x="546" y="0"/>
                </a:lnTo>
                <a:close/>
              </a:path>
            </a:pathLst>
          </a:custGeom>
          <a:solidFill>
            <a:schemeClr val="bg1"/>
          </a:solidFill>
          <a:ln w="15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5" name="Freeform 24"/>
          <p:cNvSpPr>
            <a:spLocks/>
          </p:cNvSpPr>
          <p:nvPr/>
        </p:nvSpPr>
        <p:spPr bwMode="auto">
          <a:xfrm>
            <a:off x="1042988" y="-17612"/>
            <a:ext cx="915988" cy="6881961"/>
          </a:xfrm>
          <a:custGeom>
            <a:avLst/>
            <a:gdLst>
              <a:gd name="T0" fmla="*/ 0 w 577"/>
              <a:gd name="T1" fmla="*/ 4304 h 4304"/>
              <a:gd name="T2" fmla="*/ 21 w 577"/>
              <a:gd name="T3" fmla="*/ 4304 h 4304"/>
              <a:gd name="T4" fmla="*/ 21 w 577"/>
              <a:gd name="T5" fmla="*/ 739 h 4304"/>
              <a:gd name="T6" fmla="*/ 577 w 577"/>
              <a:gd name="T7" fmla="*/ 0 h 4304"/>
              <a:gd name="T8" fmla="*/ 551 w 577"/>
              <a:gd name="T9" fmla="*/ 0 h 4304"/>
              <a:gd name="T10" fmla="*/ 0 w 577"/>
              <a:gd name="T11" fmla="*/ 733 h 4304"/>
              <a:gd name="T12" fmla="*/ 0 w 577"/>
              <a:gd name="T13" fmla="*/ 4304 h 4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7" h="4304">
                <a:moveTo>
                  <a:pt x="0" y="4304"/>
                </a:moveTo>
                <a:lnTo>
                  <a:pt x="21" y="4304"/>
                </a:lnTo>
                <a:lnTo>
                  <a:pt x="21" y="739"/>
                </a:lnTo>
                <a:lnTo>
                  <a:pt x="577" y="0"/>
                </a:lnTo>
                <a:lnTo>
                  <a:pt x="551" y="0"/>
                </a:lnTo>
                <a:lnTo>
                  <a:pt x="0" y="733"/>
                </a:lnTo>
                <a:lnTo>
                  <a:pt x="0" y="43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7" name="Freeform 26"/>
          <p:cNvSpPr>
            <a:spLocks/>
          </p:cNvSpPr>
          <p:nvPr/>
        </p:nvSpPr>
        <p:spPr bwMode="auto">
          <a:xfrm>
            <a:off x="1008063" y="-17612"/>
            <a:ext cx="908050" cy="6881961"/>
          </a:xfrm>
          <a:custGeom>
            <a:avLst/>
            <a:gdLst>
              <a:gd name="T0" fmla="*/ 21 w 572"/>
              <a:gd name="T1" fmla="*/ 4304 h 4304"/>
              <a:gd name="T2" fmla="*/ 21 w 572"/>
              <a:gd name="T3" fmla="*/ 731 h 4304"/>
              <a:gd name="T4" fmla="*/ 572 w 572"/>
              <a:gd name="T5" fmla="*/ 0 h 4304"/>
              <a:gd name="T6" fmla="*/ 547 w 572"/>
              <a:gd name="T7" fmla="*/ 0 h 4304"/>
              <a:gd name="T8" fmla="*/ 0 w 572"/>
              <a:gd name="T9" fmla="*/ 727 h 4304"/>
              <a:gd name="T10" fmla="*/ 0 w 572"/>
              <a:gd name="T11" fmla="*/ 4304 h 4304"/>
              <a:gd name="T12" fmla="*/ 21 w 572"/>
              <a:gd name="T13" fmla="*/ 4304 h 4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2" h="4304">
                <a:moveTo>
                  <a:pt x="21" y="4304"/>
                </a:moveTo>
                <a:lnTo>
                  <a:pt x="21" y="731"/>
                </a:lnTo>
                <a:lnTo>
                  <a:pt x="572" y="0"/>
                </a:lnTo>
                <a:lnTo>
                  <a:pt x="547" y="0"/>
                </a:lnTo>
                <a:lnTo>
                  <a:pt x="0" y="727"/>
                </a:lnTo>
                <a:lnTo>
                  <a:pt x="0" y="4304"/>
                </a:lnTo>
                <a:lnTo>
                  <a:pt x="21" y="4304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1" name="Прямоугольник 150"/>
          <p:cNvSpPr/>
          <p:nvPr/>
        </p:nvSpPr>
        <p:spPr>
          <a:xfrm>
            <a:off x="1711327" y="258612"/>
            <a:ext cx="8456612" cy="8897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000"/>
              </a:lnSpc>
            </a:pPr>
            <a:r>
              <a:rPr lang="ru-RU" sz="3000" dirty="0"/>
              <a:t>Аннотация проекта </a:t>
            </a:r>
            <a:r>
              <a:rPr lang="en-US" sz="3000" dirty="0"/>
              <a:t> </a:t>
            </a:r>
            <a:endParaRPr lang="ru-RU" sz="3000" dirty="0"/>
          </a:p>
        </p:txBody>
      </p:sp>
      <p:sp>
        <p:nvSpPr>
          <p:cNvPr id="152" name="Прямоугольник 151"/>
          <p:cNvSpPr/>
          <p:nvPr/>
        </p:nvSpPr>
        <p:spPr>
          <a:xfrm>
            <a:off x="0" y="266079"/>
            <a:ext cx="1046162" cy="887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1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1958976" y="2979"/>
            <a:ext cx="8696953" cy="2660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pc="1400" dirty="0" smtClean="0">
                <a:solidFill>
                  <a:srgbClr val="C00000"/>
                </a:solidFill>
              </a:rPr>
              <a:t>Федеральная грузовая компания</a:t>
            </a:r>
            <a:endParaRPr lang="ru-RU" spc="1400" dirty="0">
              <a:solidFill>
                <a:srgbClr val="C00000"/>
              </a:solidFill>
            </a:endParaRPr>
          </a:p>
        </p:txBody>
      </p:sp>
      <p:sp>
        <p:nvSpPr>
          <p:cNvPr id="44" name="Freeform 5"/>
          <p:cNvSpPr>
            <a:spLocks noChangeAspect="1"/>
          </p:cNvSpPr>
          <p:nvPr/>
        </p:nvSpPr>
        <p:spPr bwMode="auto">
          <a:xfrm>
            <a:off x="1438942" y="1478846"/>
            <a:ext cx="3888000" cy="1748692"/>
          </a:xfrm>
          <a:custGeom>
            <a:avLst/>
            <a:gdLst>
              <a:gd name="T0" fmla="*/ 1362 w 1792"/>
              <a:gd name="T1" fmla="*/ 574 h 802"/>
              <a:gd name="T2" fmla="*/ 1792 w 1792"/>
              <a:gd name="T3" fmla="*/ 0 h 802"/>
              <a:gd name="T4" fmla="*/ 602 w 1792"/>
              <a:gd name="T5" fmla="*/ 0 h 802"/>
              <a:gd name="T6" fmla="*/ 0 w 1792"/>
              <a:gd name="T7" fmla="*/ 802 h 802"/>
              <a:gd name="T8" fmla="*/ 1191 w 1792"/>
              <a:gd name="T9" fmla="*/ 802 h 802"/>
              <a:gd name="T10" fmla="*/ 1362 w 1792"/>
              <a:gd name="T11" fmla="*/ 574 h 8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92" h="802">
                <a:moveTo>
                  <a:pt x="1362" y="574"/>
                </a:moveTo>
                <a:lnTo>
                  <a:pt x="1792" y="0"/>
                </a:lnTo>
                <a:lnTo>
                  <a:pt x="602" y="0"/>
                </a:lnTo>
                <a:lnTo>
                  <a:pt x="0" y="802"/>
                </a:lnTo>
                <a:lnTo>
                  <a:pt x="1191" y="802"/>
                </a:lnTo>
                <a:lnTo>
                  <a:pt x="1362" y="574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Freeform 5"/>
          <p:cNvSpPr>
            <a:spLocks noChangeAspect="1"/>
          </p:cNvSpPr>
          <p:nvPr/>
        </p:nvSpPr>
        <p:spPr bwMode="auto">
          <a:xfrm>
            <a:off x="8010843" y="3569730"/>
            <a:ext cx="3888000" cy="1748692"/>
          </a:xfrm>
          <a:custGeom>
            <a:avLst/>
            <a:gdLst>
              <a:gd name="T0" fmla="*/ 1362 w 1792"/>
              <a:gd name="T1" fmla="*/ 574 h 802"/>
              <a:gd name="T2" fmla="*/ 1792 w 1792"/>
              <a:gd name="T3" fmla="*/ 0 h 802"/>
              <a:gd name="T4" fmla="*/ 602 w 1792"/>
              <a:gd name="T5" fmla="*/ 0 h 802"/>
              <a:gd name="T6" fmla="*/ 0 w 1792"/>
              <a:gd name="T7" fmla="*/ 802 h 802"/>
              <a:gd name="T8" fmla="*/ 1191 w 1792"/>
              <a:gd name="T9" fmla="*/ 802 h 802"/>
              <a:gd name="T10" fmla="*/ 1362 w 1792"/>
              <a:gd name="T11" fmla="*/ 574 h 8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92" h="802">
                <a:moveTo>
                  <a:pt x="1362" y="574"/>
                </a:moveTo>
                <a:lnTo>
                  <a:pt x="1792" y="0"/>
                </a:lnTo>
                <a:lnTo>
                  <a:pt x="602" y="0"/>
                </a:lnTo>
                <a:lnTo>
                  <a:pt x="0" y="802"/>
                </a:lnTo>
                <a:lnTo>
                  <a:pt x="1191" y="802"/>
                </a:lnTo>
                <a:lnTo>
                  <a:pt x="1362" y="574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Freeform 5"/>
          <p:cNvSpPr>
            <a:spLocks noChangeAspect="1"/>
          </p:cNvSpPr>
          <p:nvPr/>
        </p:nvSpPr>
        <p:spPr bwMode="auto">
          <a:xfrm>
            <a:off x="1359999" y="4963585"/>
            <a:ext cx="3888000" cy="1748692"/>
          </a:xfrm>
          <a:custGeom>
            <a:avLst/>
            <a:gdLst>
              <a:gd name="T0" fmla="*/ 1362 w 1792"/>
              <a:gd name="T1" fmla="*/ 574 h 802"/>
              <a:gd name="T2" fmla="*/ 1792 w 1792"/>
              <a:gd name="T3" fmla="*/ 0 h 802"/>
              <a:gd name="T4" fmla="*/ 602 w 1792"/>
              <a:gd name="T5" fmla="*/ 0 h 802"/>
              <a:gd name="T6" fmla="*/ 0 w 1792"/>
              <a:gd name="T7" fmla="*/ 802 h 802"/>
              <a:gd name="T8" fmla="*/ 1191 w 1792"/>
              <a:gd name="T9" fmla="*/ 802 h 802"/>
              <a:gd name="T10" fmla="*/ 1362 w 1792"/>
              <a:gd name="T11" fmla="*/ 574 h 8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92" h="802">
                <a:moveTo>
                  <a:pt x="1362" y="574"/>
                </a:moveTo>
                <a:lnTo>
                  <a:pt x="1792" y="0"/>
                </a:lnTo>
                <a:lnTo>
                  <a:pt x="602" y="0"/>
                </a:lnTo>
                <a:lnTo>
                  <a:pt x="0" y="802"/>
                </a:lnTo>
                <a:lnTo>
                  <a:pt x="1191" y="802"/>
                </a:lnTo>
                <a:lnTo>
                  <a:pt x="1362" y="574"/>
                </a:lnTo>
                <a:close/>
              </a:path>
            </a:pathLst>
          </a:custGeom>
          <a:solidFill>
            <a:srgbClr val="C00000">
              <a:alpha val="20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Объект 2"/>
          <p:cNvSpPr>
            <a:spLocks noGrp="1"/>
          </p:cNvSpPr>
          <p:nvPr>
            <p:ph idx="1"/>
          </p:nvPr>
        </p:nvSpPr>
        <p:spPr>
          <a:xfrm>
            <a:off x="4001621" y="1280924"/>
            <a:ext cx="7927919" cy="141993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1600" dirty="0" smtClean="0">
                <a:latin typeface="Arial Narrow" panose="020B0606020202030204" pitchFamily="34" charset="0"/>
              </a:rPr>
              <a:t>АО </a:t>
            </a:r>
            <a:r>
              <a:rPr lang="ru-RU" sz="1600" dirty="0">
                <a:latin typeface="Arial Narrow" panose="020B0606020202030204" pitchFamily="34" charset="0"/>
              </a:rPr>
              <a:t>«ФГК» крупнейший собственник и оператор грузовых вагонов в </a:t>
            </a:r>
            <a:r>
              <a:rPr lang="ru-RU" sz="1600" dirty="0" smtClean="0">
                <a:latin typeface="Arial Narrow" panose="020B0606020202030204" pitchFamily="34" charset="0"/>
              </a:rPr>
              <a:t>России. Проект </a:t>
            </a:r>
            <a:r>
              <a:rPr lang="ru-RU" sz="1600" dirty="0">
                <a:latin typeface="Arial Narrow" panose="020B0606020202030204" pitchFamily="34" charset="0"/>
              </a:rPr>
              <a:t>нацелен на оптимизацию и комплексную автоматизацию бизнес-процесса оказания основной услуги </a:t>
            </a:r>
            <a:r>
              <a:rPr lang="ru-RU" sz="1600" dirty="0" smtClean="0">
                <a:latin typeface="Arial Narrow" panose="020B0606020202030204" pitchFamily="34" charset="0"/>
              </a:rPr>
              <a:t>Общества </a:t>
            </a:r>
            <a:r>
              <a:rPr lang="ru-RU" sz="1600" dirty="0">
                <a:latin typeface="Arial Narrow" panose="020B0606020202030204" pitchFamily="34" charset="0"/>
              </a:rPr>
              <a:t>- предоставление железнодорожного подвижного состава для перевозки грузов железнодорожным транспортом. В ходе реализации проекта были последовательно автоматизированы все этапы оказания услуги - от заключения договора до выполнения </a:t>
            </a:r>
            <a:r>
              <a:rPr lang="ru-RU" sz="1600" dirty="0" smtClean="0">
                <a:latin typeface="Arial Narrow" panose="020B0606020202030204" pitchFamily="34" charset="0"/>
              </a:rPr>
              <a:t>взаиморасчетов с </a:t>
            </a:r>
            <a:r>
              <a:rPr lang="ru-RU" sz="1600" dirty="0">
                <a:latin typeface="Arial Narrow" panose="020B0606020202030204" pitchFamily="34" charset="0"/>
              </a:rPr>
              <a:t>клиентами. </a:t>
            </a:r>
            <a:r>
              <a:rPr lang="ru-RU" sz="1600" dirty="0" smtClean="0">
                <a:latin typeface="Arial Narrow" panose="020B0606020202030204" pitchFamily="34" charset="0"/>
              </a:rPr>
              <a:t>На первом этапе </a:t>
            </a:r>
            <a:r>
              <a:rPr lang="ru-RU" sz="1600" dirty="0">
                <a:latin typeface="Arial Narrow" panose="020B0606020202030204" pitchFamily="34" charset="0"/>
              </a:rPr>
              <a:t>были оптимизированы и автоматизированы внутренние процессы </a:t>
            </a:r>
            <a:r>
              <a:rPr lang="ru-RU" sz="1600" dirty="0" smtClean="0">
                <a:latin typeface="Arial Narrow" panose="020B0606020202030204" pitchFamily="34" charset="0"/>
              </a:rPr>
              <a:t>Общества </a:t>
            </a:r>
            <a:r>
              <a:rPr lang="ru-RU" sz="1600" dirty="0">
                <a:latin typeface="Arial Narrow" panose="020B0606020202030204" pitchFamily="34" charset="0"/>
              </a:rPr>
              <a:t>и </a:t>
            </a:r>
            <a:r>
              <a:rPr lang="ru-RU" sz="1600" dirty="0" smtClean="0">
                <a:latin typeface="Arial Narrow" panose="020B0606020202030204" pitchFamily="34" charset="0"/>
              </a:rPr>
              <a:t>затем </a:t>
            </a:r>
            <a:r>
              <a:rPr lang="ru-RU" sz="1600" dirty="0">
                <a:latin typeface="Arial Narrow" panose="020B0606020202030204" pitchFamily="34" charset="0"/>
              </a:rPr>
              <a:t>к информационным и интерактивным сервисам были полноценно подключены </a:t>
            </a:r>
            <a:r>
              <a:rPr lang="ru-RU" sz="1600" dirty="0" smtClean="0">
                <a:latin typeface="Arial Narrow" panose="020B0606020202030204" pitchFamily="34" charset="0"/>
              </a:rPr>
              <a:t>клиенты 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 rot="10800000">
            <a:off x="3872518" y="1372020"/>
            <a:ext cx="172480" cy="245611"/>
            <a:chOff x="7968135" y="2291546"/>
            <a:chExt cx="286113" cy="965199"/>
          </a:xfrm>
        </p:grpSpPr>
        <p:sp>
          <p:nvSpPr>
            <p:cNvPr id="27" name="Нашивка 26"/>
            <p:cNvSpPr/>
            <p:nvPr/>
          </p:nvSpPr>
          <p:spPr>
            <a:xfrm>
              <a:off x="7968135" y="2291546"/>
              <a:ext cx="238307" cy="965199"/>
            </a:xfrm>
            <a:prstGeom prst="chevron">
              <a:avLst>
                <a:gd name="adj" fmla="val 57125"/>
              </a:avLst>
            </a:prstGeom>
            <a:solidFill>
              <a:srgbClr val="00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endParaRPr lang="ru-RU" sz="120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8" name="Нашивка 27"/>
            <p:cNvSpPr/>
            <p:nvPr/>
          </p:nvSpPr>
          <p:spPr>
            <a:xfrm>
              <a:off x="8015941" y="2291546"/>
              <a:ext cx="238307" cy="965199"/>
            </a:xfrm>
            <a:prstGeom prst="chevron">
              <a:avLst>
                <a:gd name="adj" fmla="val 57125"/>
              </a:avLst>
            </a:prstGeom>
            <a:solidFill>
              <a:srgbClr val="C0000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541338" algn="ctr">
                <a:lnSpc>
                  <a:spcPts val="1000"/>
                </a:lnSpc>
              </a:pPr>
              <a:endParaRPr lang="ru-RU" sz="1200" b="1">
                <a:latin typeface="Arial Narrow" panose="020B0606020202030204" pitchFamily="34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 rot="10800000" flipH="1">
            <a:off x="6726541" y="3414887"/>
            <a:ext cx="172480" cy="245611"/>
            <a:chOff x="7968135" y="2291546"/>
            <a:chExt cx="286113" cy="965199"/>
          </a:xfrm>
        </p:grpSpPr>
        <p:sp>
          <p:nvSpPr>
            <p:cNvPr id="30" name="Нашивка 29"/>
            <p:cNvSpPr/>
            <p:nvPr/>
          </p:nvSpPr>
          <p:spPr>
            <a:xfrm>
              <a:off x="7968135" y="2291546"/>
              <a:ext cx="238307" cy="965199"/>
            </a:xfrm>
            <a:prstGeom prst="chevron">
              <a:avLst>
                <a:gd name="adj" fmla="val 57125"/>
              </a:avLst>
            </a:prstGeom>
            <a:solidFill>
              <a:srgbClr val="00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endParaRPr lang="ru-RU" sz="120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1" name="Нашивка 30"/>
            <p:cNvSpPr/>
            <p:nvPr/>
          </p:nvSpPr>
          <p:spPr>
            <a:xfrm>
              <a:off x="8015941" y="2291546"/>
              <a:ext cx="238307" cy="965199"/>
            </a:xfrm>
            <a:prstGeom prst="chevron">
              <a:avLst>
                <a:gd name="adj" fmla="val 57125"/>
              </a:avLst>
            </a:prstGeom>
            <a:solidFill>
              <a:srgbClr val="C0000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541338" algn="ctr">
                <a:lnSpc>
                  <a:spcPts val="1000"/>
                </a:lnSpc>
              </a:pPr>
              <a:endParaRPr lang="ru-RU" sz="1200" b="1">
                <a:latin typeface="Arial Narrow" panose="020B0606020202030204" pitchFamily="34" charset="0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1275344" y="3733801"/>
            <a:ext cx="8085081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1600" dirty="0">
                <a:latin typeface="Arial Narrow" panose="020B0606020202030204" pitchFamily="34" charset="0"/>
              </a:rPr>
              <a:t>Проект полностью реализован </a:t>
            </a:r>
            <a:r>
              <a:rPr lang="ru-RU" sz="1600" dirty="0" smtClean="0">
                <a:latin typeface="Arial Narrow" panose="020B0606020202030204" pitchFamily="34" charset="0"/>
              </a:rPr>
              <a:t>работниками </a:t>
            </a:r>
            <a:r>
              <a:rPr lang="ru-RU" sz="1600" dirty="0">
                <a:latin typeface="Arial Narrow" panose="020B0606020202030204" pitchFamily="34" charset="0"/>
              </a:rPr>
              <a:t>компании без привлечения внешних партнёров, консультантов и не имеет полноценных аналогов на рынке операторов железнодорожного подвижного состава. Реализованные решения органично интегрированы не только с ранее существующими автоматизированными системами </a:t>
            </a:r>
            <a:r>
              <a:rPr lang="ru-RU" sz="1600" dirty="0" smtClean="0">
                <a:latin typeface="Arial Narrow" panose="020B0606020202030204" pitchFamily="34" charset="0"/>
              </a:rPr>
              <a:t>АО «ФГК», </a:t>
            </a:r>
            <a:r>
              <a:rPr lang="ru-RU" sz="1600" dirty="0">
                <a:latin typeface="Arial Narrow" panose="020B0606020202030204" pitchFamily="34" charset="0"/>
              </a:rPr>
              <a:t>но и с </a:t>
            </a:r>
            <a:r>
              <a:rPr lang="en-US" sz="1600" dirty="0">
                <a:latin typeface="Arial Narrow" panose="020B0606020202030204" pitchFamily="34" charset="0"/>
              </a:rPr>
              <a:t>legacy-</a:t>
            </a:r>
            <a:r>
              <a:rPr lang="ru-RU" sz="1600" dirty="0">
                <a:latin typeface="Arial Narrow" panose="020B0606020202030204" pitchFamily="34" charset="0"/>
              </a:rPr>
              <a:t>системами </a:t>
            </a:r>
            <a:r>
              <a:rPr lang="ru-RU" sz="1600" dirty="0" smtClean="0">
                <a:latin typeface="Arial Narrow" panose="020B0606020202030204" pitchFamily="34" charset="0"/>
              </a:rPr>
              <a:t>ОАО </a:t>
            </a:r>
            <a:r>
              <a:rPr lang="ru-RU" sz="1600" dirty="0">
                <a:latin typeface="Arial Narrow" panose="020B0606020202030204" pitchFamily="34" charset="0"/>
              </a:rPr>
              <a:t>«РЖД</a:t>
            </a:r>
            <a:r>
              <a:rPr lang="ru-RU" sz="1600" dirty="0" smtClean="0">
                <a:latin typeface="Arial Narrow" panose="020B0606020202030204" pitchFamily="34" charset="0"/>
              </a:rPr>
              <a:t>»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 rot="10800000">
            <a:off x="1165341" y="3802583"/>
            <a:ext cx="172480" cy="245611"/>
            <a:chOff x="7968135" y="2291546"/>
            <a:chExt cx="286113" cy="965199"/>
          </a:xfrm>
        </p:grpSpPr>
        <p:sp>
          <p:nvSpPr>
            <p:cNvPr id="33" name="Нашивка 32"/>
            <p:cNvSpPr/>
            <p:nvPr/>
          </p:nvSpPr>
          <p:spPr>
            <a:xfrm>
              <a:off x="7968135" y="2291546"/>
              <a:ext cx="238307" cy="965199"/>
            </a:xfrm>
            <a:prstGeom prst="chevron">
              <a:avLst>
                <a:gd name="adj" fmla="val 57125"/>
              </a:avLst>
            </a:prstGeom>
            <a:solidFill>
              <a:srgbClr val="00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endParaRPr lang="ru-RU" sz="120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4" name="Нашивка 33"/>
            <p:cNvSpPr/>
            <p:nvPr/>
          </p:nvSpPr>
          <p:spPr>
            <a:xfrm>
              <a:off x="8015941" y="2291546"/>
              <a:ext cx="238307" cy="965199"/>
            </a:xfrm>
            <a:prstGeom prst="chevron">
              <a:avLst>
                <a:gd name="adj" fmla="val 57125"/>
              </a:avLst>
            </a:prstGeom>
            <a:solidFill>
              <a:srgbClr val="C0000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541338" algn="ctr">
                <a:lnSpc>
                  <a:spcPts val="1000"/>
                </a:lnSpc>
              </a:pPr>
              <a:endParaRPr lang="ru-RU" sz="1200" b="1">
                <a:latin typeface="Arial Narrow" panose="020B0606020202030204" pitchFamily="34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 rot="10800000" flipH="1">
            <a:off x="9160911" y="4692403"/>
            <a:ext cx="172480" cy="245611"/>
            <a:chOff x="7968135" y="2291546"/>
            <a:chExt cx="286113" cy="965199"/>
          </a:xfrm>
        </p:grpSpPr>
        <p:sp>
          <p:nvSpPr>
            <p:cNvPr id="36" name="Нашивка 35"/>
            <p:cNvSpPr/>
            <p:nvPr/>
          </p:nvSpPr>
          <p:spPr>
            <a:xfrm>
              <a:off x="7968135" y="2291546"/>
              <a:ext cx="238307" cy="965199"/>
            </a:xfrm>
            <a:prstGeom prst="chevron">
              <a:avLst>
                <a:gd name="adj" fmla="val 57125"/>
              </a:avLst>
            </a:prstGeom>
            <a:solidFill>
              <a:srgbClr val="00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endParaRPr lang="ru-RU" sz="120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7" name="Нашивка 36"/>
            <p:cNvSpPr/>
            <p:nvPr/>
          </p:nvSpPr>
          <p:spPr>
            <a:xfrm>
              <a:off x="8015941" y="2291546"/>
              <a:ext cx="238307" cy="965199"/>
            </a:xfrm>
            <a:prstGeom prst="chevron">
              <a:avLst>
                <a:gd name="adj" fmla="val 57125"/>
              </a:avLst>
            </a:prstGeom>
            <a:solidFill>
              <a:srgbClr val="C0000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541338" algn="ctr">
                <a:lnSpc>
                  <a:spcPts val="1000"/>
                </a:lnSpc>
              </a:pPr>
              <a:endParaRPr lang="ru-RU" sz="1200" b="1">
                <a:latin typeface="Arial Narrow" panose="020B0606020202030204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4008219" y="5250538"/>
            <a:ext cx="7927923" cy="150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1600" dirty="0">
                <a:latin typeface="Arial Narrow" panose="020B0606020202030204" pitchFamily="34" charset="0"/>
              </a:rPr>
              <a:t>Основные цели, достигнутые в ходе реализации проекта: </a:t>
            </a:r>
            <a:endParaRPr lang="ru-RU" sz="1600" dirty="0" smtClean="0">
              <a:latin typeface="Arial Narrow" panose="020B0606020202030204" pitchFamily="34" charset="0"/>
            </a:endParaRP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 Narrow" panose="020B0606020202030204" pitchFamily="34" charset="0"/>
              </a:rPr>
              <a:t>повышение </a:t>
            </a:r>
            <a:r>
              <a:rPr lang="ru-RU" sz="1600" dirty="0">
                <a:latin typeface="Arial Narrow" panose="020B0606020202030204" pitchFamily="34" charset="0"/>
              </a:rPr>
              <a:t>скорости и прозрачности принятия </a:t>
            </a:r>
            <a:r>
              <a:rPr lang="ru-RU" sz="1600" dirty="0" smtClean="0">
                <a:latin typeface="Arial Narrow" panose="020B0606020202030204" pitchFamily="34" charset="0"/>
              </a:rPr>
              <a:t>решений;</a:t>
            </a: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 Narrow" panose="020B0606020202030204" pitchFamily="34" charset="0"/>
              </a:rPr>
              <a:t> </a:t>
            </a:r>
            <a:r>
              <a:rPr lang="ru-RU" sz="1600" dirty="0">
                <a:latin typeface="Arial Narrow" panose="020B0606020202030204" pitchFamily="34" charset="0"/>
              </a:rPr>
              <a:t>значительное уменьшение  трудозатрат </a:t>
            </a:r>
            <a:r>
              <a:rPr lang="ru-RU" sz="1600" dirty="0" smtClean="0">
                <a:latin typeface="Arial Narrow" panose="020B0606020202030204" pitchFamily="34" charset="0"/>
              </a:rPr>
              <a:t>работников</a:t>
            </a:r>
            <a:r>
              <a:rPr lang="en-US" sz="1600" dirty="0" smtClean="0">
                <a:latin typeface="Arial Narrow" panose="020B0606020202030204" pitchFamily="34" charset="0"/>
              </a:rPr>
              <a:t> </a:t>
            </a:r>
            <a:r>
              <a:rPr lang="ru-RU" sz="1600" dirty="0">
                <a:latin typeface="Arial Narrow" panose="020B0606020202030204" pitchFamily="34" charset="0"/>
              </a:rPr>
              <a:t>и времени ожидания </a:t>
            </a:r>
            <a:r>
              <a:rPr lang="ru-RU" sz="1600" dirty="0" smtClean="0">
                <a:latin typeface="Arial Narrow" panose="020B0606020202030204" pitchFamily="34" charset="0"/>
              </a:rPr>
              <a:t>клиентов;</a:t>
            </a: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 Narrow" panose="020B0606020202030204" pitchFamily="34" charset="0"/>
              </a:rPr>
              <a:t> </a:t>
            </a:r>
            <a:r>
              <a:rPr lang="ru-RU" sz="1600" dirty="0">
                <a:latin typeface="Arial Narrow" panose="020B0606020202030204" pitchFamily="34" charset="0"/>
              </a:rPr>
              <a:t>сокращение издержек на бумажный документооборот</a:t>
            </a:r>
          </a:p>
        </p:txBody>
      </p:sp>
      <p:grpSp>
        <p:nvGrpSpPr>
          <p:cNvPr id="38" name="Группа 37"/>
          <p:cNvGrpSpPr/>
          <p:nvPr/>
        </p:nvGrpSpPr>
        <p:grpSpPr>
          <a:xfrm rot="10800000">
            <a:off x="3929939" y="5318422"/>
            <a:ext cx="172480" cy="245611"/>
            <a:chOff x="7968135" y="2291546"/>
            <a:chExt cx="286113" cy="965199"/>
          </a:xfrm>
        </p:grpSpPr>
        <p:sp>
          <p:nvSpPr>
            <p:cNvPr id="39" name="Нашивка 38"/>
            <p:cNvSpPr/>
            <p:nvPr/>
          </p:nvSpPr>
          <p:spPr>
            <a:xfrm>
              <a:off x="7968135" y="2291546"/>
              <a:ext cx="238307" cy="965199"/>
            </a:xfrm>
            <a:prstGeom prst="chevron">
              <a:avLst>
                <a:gd name="adj" fmla="val 57125"/>
              </a:avLst>
            </a:prstGeom>
            <a:solidFill>
              <a:srgbClr val="00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endParaRPr lang="ru-RU" sz="120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0" name="Нашивка 39"/>
            <p:cNvSpPr/>
            <p:nvPr/>
          </p:nvSpPr>
          <p:spPr>
            <a:xfrm>
              <a:off x="8015941" y="2291546"/>
              <a:ext cx="238307" cy="965199"/>
            </a:xfrm>
            <a:prstGeom prst="chevron">
              <a:avLst>
                <a:gd name="adj" fmla="val 57125"/>
              </a:avLst>
            </a:prstGeom>
            <a:solidFill>
              <a:srgbClr val="C0000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541338" algn="ctr">
                <a:lnSpc>
                  <a:spcPts val="1000"/>
                </a:lnSpc>
              </a:pPr>
              <a:endParaRPr lang="ru-RU" sz="1200" b="1">
                <a:latin typeface="Arial Narrow" panose="020B0606020202030204" pitchFamily="34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 rot="10800000" flipH="1">
            <a:off x="8637748" y="6443193"/>
            <a:ext cx="172480" cy="245611"/>
            <a:chOff x="7968135" y="2291546"/>
            <a:chExt cx="286113" cy="965199"/>
          </a:xfrm>
        </p:grpSpPr>
        <p:sp>
          <p:nvSpPr>
            <p:cNvPr id="42" name="Нашивка 41"/>
            <p:cNvSpPr/>
            <p:nvPr/>
          </p:nvSpPr>
          <p:spPr>
            <a:xfrm>
              <a:off x="7968135" y="2291546"/>
              <a:ext cx="238307" cy="965199"/>
            </a:xfrm>
            <a:prstGeom prst="chevron">
              <a:avLst>
                <a:gd name="adj" fmla="val 57125"/>
              </a:avLst>
            </a:prstGeom>
            <a:solidFill>
              <a:srgbClr val="00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endParaRPr lang="ru-RU" sz="120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3" name="Нашивка 42"/>
            <p:cNvSpPr/>
            <p:nvPr/>
          </p:nvSpPr>
          <p:spPr>
            <a:xfrm>
              <a:off x="8015941" y="2291546"/>
              <a:ext cx="238307" cy="965199"/>
            </a:xfrm>
            <a:prstGeom prst="chevron">
              <a:avLst>
                <a:gd name="adj" fmla="val 57125"/>
              </a:avLst>
            </a:prstGeom>
            <a:solidFill>
              <a:srgbClr val="C0000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541338" algn="ctr">
                <a:lnSpc>
                  <a:spcPts val="1000"/>
                </a:lnSpc>
              </a:pPr>
              <a:endParaRPr lang="ru-RU" sz="1200" b="1">
                <a:latin typeface="Arial Narrow" panose="020B0606020202030204" pitchFamily="34" charset="0"/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998" y="1617631"/>
            <a:ext cx="2164080" cy="14401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8431" y="3725334"/>
            <a:ext cx="2164080" cy="1447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9998" y="5085592"/>
            <a:ext cx="216408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reeform 17"/>
          <p:cNvSpPr>
            <a:spLocks/>
          </p:cNvSpPr>
          <p:nvPr/>
        </p:nvSpPr>
        <p:spPr bwMode="auto">
          <a:xfrm>
            <a:off x="1046163" y="-14436"/>
            <a:ext cx="11145838" cy="6872436"/>
          </a:xfrm>
          <a:custGeom>
            <a:avLst/>
            <a:gdLst>
              <a:gd name="T0" fmla="*/ 0 w 7021"/>
              <a:gd name="T1" fmla="*/ 4301 h 4301"/>
              <a:gd name="T2" fmla="*/ 7021 w 7021"/>
              <a:gd name="T3" fmla="*/ 4301 h 4301"/>
              <a:gd name="T4" fmla="*/ 7021 w 7021"/>
              <a:gd name="T5" fmla="*/ 0 h 4301"/>
              <a:gd name="T6" fmla="*/ 536 w 7021"/>
              <a:gd name="T7" fmla="*/ 0 h 4301"/>
              <a:gd name="T8" fmla="*/ 0 w 7021"/>
              <a:gd name="T9" fmla="*/ 659 h 4301"/>
              <a:gd name="T10" fmla="*/ 0 w 7021"/>
              <a:gd name="T11" fmla="*/ 4301 h 4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21" h="4301">
                <a:moveTo>
                  <a:pt x="0" y="4301"/>
                </a:moveTo>
                <a:lnTo>
                  <a:pt x="7021" y="4301"/>
                </a:lnTo>
                <a:lnTo>
                  <a:pt x="7021" y="0"/>
                </a:lnTo>
                <a:lnTo>
                  <a:pt x="536" y="0"/>
                </a:lnTo>
                <a:lnTo>
                  <a:pt x="0" y="659"/>
                </a:lnTo>
                <a:lnTo>
                  <a:pt x="0" y="4301"/>
                </a:lnTo>
                <a:close/>
              </a:path>
            </a:pathLst>
          </a:custGeom>
          <a:solidFill>
            <a:srgbClr val="FFFFFF">
              <a:alpha val="85098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Freeform 5"/>
          <p:cNvSpPr>
            <a:spLocks noChangeAspect="1"/>
          </p:cNvSpPr>
          <p:nvPr/>
        </p:nvSpPr>
        <p:spPr bwMode="auto">
          <a:xfrm>
            <a:off x="1438942" y="1267179"/>
            <a:ext cx="3888000" cy="1748692"/>
          </a:xfrm>
          <a:custGeom>
            <a:avLst/>
            <a:gdLst>
              <a:gd name="T0" fmla="*/ 1362 w 1792"/>
              <a:gd name="T1" fmla="*/ 574 h 802"/>
              <a:gd name="T2" fmla="*/ 1792 w 1792"/>
              <a:gd name="T3" fmla="*/ 0 h 802"/>
              <a:gd name="T4" fmla="*/ 602 w 1792"/>
              <a:gd name="T5" fmla="*/ 0 h 802"/>
              <a:gd name="T6" fmla="*/ 0 w 1792"/>
              <a:gd name="T7" fmla="*/ 802 h 802"/>
              <a:gd name="T8" fmla="*/ 1191 w 1792"/>
              <a:gd name="T9" fmla="*/ 802 h 802"/>
              <a:gd name="T10" fmla="*/ 1362 w 1792"/>
              <a:gd name="T11" fmla="*/ 574 h 8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92" h="802">
                <a:moveTo>
                  <a:pt x="1362" y="574"/>
                </a:moveTo>
                <a:lnTo>
                  <a:pt x="1792" y="0"/>
                </a:lnTo>
                <a:lnTo>
                  <a:pt x="602" y="0"/>
                </a:lnTo>
                <a:lnTo>
                  <a:pt x="0" y="802"/>
                </a:lnTo>
                <a:lnTo>
                  <a:pt x="1191" y="802"/>
                </a:lnTo>
                <a:lnTo>
                  <a:pt x="1362" y="574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" name="Freeform 5"/>
          <p:cNvSpPr>
            <a:spLocks noChangeAspect="1"/>
          </p:cNvSpPr>
          <p:nvPr/>
        </p:nvSpPr>
        <p:spPr bwMode="auto">
          <a:xfrm>
            <a:off x="8010843" y="2833125"/>
            <a:ext cx="3888000" cy="1748692"/>
          </a:xfrm>
          <a:custGeom>
            <a:avLst/>
            <a:gdLst>
              <a:gd name="T0" fmla="*/ 1362 w 1792"/>
              <a:gd name="T1" fmla="*/ 574 h 802"/>
              <a:gd name="T2" fmla="*/ 1792 w 1792"/>
              <a:gd name="T3" fmla="*/ 0 h 802"/>
              <a:gd name="T4" fmla="*/ 602 w 1792"/>
              <a:gd name="T5" fmla="*/ 0 h 802"/>
              <a:gd name="T6" fmla="*/ 0 w 1792"/>
              <a:gd name="T7" fmla="*/ 802 h 802"/>
              <a:gd name="T8" fmla="*/ 1191 w 1792"/>
              <a:gd name="T9" fmla="*/ 802 h 802"/>
              <a:gd name="T10" fmla="*/ 1362 w 1792"/>
              <a:gd name="T11" fmla="*/ 574 h 8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92" h="802">
                <a:moveTo>
                  <a:pt x="1362" y="574"/>
                </a:moveTo>
                <a:lnTo>
                  <a:pt x="1792" y="0"/>
                </a:lnTo>
                <a:lnTo>
                  <a:pt x="602" y="0"/>
                </a:lnTo>
                <a:lnTo>
                  <a:pt x="0" y="802"/>
                </a:lnTo>
                <a:lnTo>
                  <a:pt x="1191" y="802"/>
                </a:lnTo>
                <a:lnTo>
                  <a:pt x="1362" y="574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" name="Freeform 5"/>
          <p:cNvSpPr>
            <a:spLocks noChangeAspect="1"/>
          </p:cNvSpPr>
          <p:nvPr/>
        </p:nvSpPr>
        <p:spPr bwMode="auto">
          <a:xfrm>
            <a:off x="1359999" y="4785784"/>
            <a:ext cx="3888000" cy="1748692"/>
          </a:xfrm>
          <a:custGeom>
            <a:avLst/>
            <a:gdLst>
              <a:gd name="T0" fmla="*/ 1362 w 1792"/>
              <a:gd name="T1" fmla="*/ 574 h 802"/>
              <a:gd name="T2" fmla="*/ 1792 w 1792"/>
              <a:gd name="T3" fmla="*/ 0 h 802"/>
              <a:gd name="T4" fmla="*/ 602 w 1792"/>
              <a:gd name="T5" fmla="*/ 0 h 802"/>
              <a:gd name="T6" fmla="*/ 0 w 1792"/>
              <a:gd name="T7" fmla="*/ 802 h 802"/>
              <a:gd name="T8" fmla="*/ 1191 w 1792"/>
              <a:gd name="T9" fmla="*/ 802 h 802"/>
              <a:gd name="T10" fmla="*/ 1362 w 1792"/>
              <a:gd name="T11" fmla="*/ 574 h 8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92" h="802">
                <a:moveTo>
                  <a:pt x="1362" y="574"/>
                </a:moveTo>
                <a:lnTo>
                  <a:pt x="1792" y="0"/>
                </a:lnTo>
                <a:lnTo>
                  <a:pt x="602" y="0"/>
                </a:lnTo>
                <a:lnTo>
                  <a:pt x="0" y="802"/>
                </a:lnTo>
                <a:lnTo>
                  <a:pt x="1191" y="802"/>
                </a:lnTo>
                <a:lnTo>
                  <a:pt x="1362" y="574"/>
                </a:lnTo>
                <a:close/>
              </a:path>
            </a:pathLst>
          </a:custGeom>
          <a:solidFill>
            <a:srgbClr val="C00000">
              <a:alpha val="20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555" y="1439303"/>
            <a:ext cx="2163600" cy="14472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7" name="Рисунок 16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764062" y="2998325"/>
            <a:ext cx="2163600" cy="1447200"/>
          </a:xfrm>
          <a:prstGeom prst="rect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0" name="Рисунок 19"/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373555" y="4958982"/>
            <a:ext cx="2163600" cy="14472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6" name="Freeform 18"/>
          <p:cNvSpPr>
            <a:spLocks/>
          </p:cNvSpPr>
          <p:nvPr/>
        </p:nvSpPr>
        <p:spPr bwMode="auto">
          <a:xfrm>
            <a:off x="1038225" y="257027"/>
            <a:ext cx="9891713" cy="901700"/>
          </a:xfrm>
          <a:custGeom>
            <a:avLst/>
            <a:gdLst>
              <a:gd name="T0" fmla="*/ 0 w 6231"/>
              <a:gd name="T1" fmla="*/ 568 h 568"/>
              <a:gd name="T2" fmla="*/ 5803 w 6231"/>
              <a:gd name="T3" fmla="*/ 568 h 568"/>
              <a:gd name="T4" fmla="*/ 6231 w 6231"/>
              <a:gd name="T5" fmla="*/ 0 h 568"/>
              <a:gd name="T6" fmla="*/ 428 w 6231"/>
              <a:gd name="T7" fmla="*/ 0 h 568"/>
              <a:gd name="T8" fmla="*/ 0 w 6231"/>
              <a:gd name="T9" fmla="*/ 568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31" h="568">
                <a:moveTo>
                  <a:pt x="0" y="568"/>
                </a:moveTo>
                <a:lnTo>
                  <a:pt x="5803" y="568"/>
                </a:lnTo>
                <a:lnTo>
                  <a:pt x="6231" y="0"/>
                </a:lnTo>
                <a:lnTo>
                  <a:pt x="428" y="0"/>
                </a:lnTo>
                <a:lnTo>
                  <a:pt x="0" y="568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shade val="30000"/>
                  <a:satMod val="115000"/>
                  <a:alpha val="90000"/>
                </a:srgbClr>
              </a:gs>
              <a:gs pos="17000">
                <a:srgbClr val="C00000">
                  <a:shade val="67500"/>
                  <a:satMod val="115000"/>
                  <a:alpha val="90000"/>
                </a:srgbClr>
              </a:gs>
              <a:gs pos="100000">
                <a:srgbClr val="C00000">
                  <a:shade val="100000"/>
                  <a:satMod val="115000"/>
                  <a:alpha val="8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Freeform 19"/>
          <p:cNvSpPr>
            <a:spLocks noEditPoints="1"/>
          </p:cNvSpPr>
          <p:nvPr/>
        </p:nvSpPr>
        <p:spPr bwMode="auto">
          <a:xfrm>
            <a:off x="10167938" y="-1736"/>
            <a:ext cx="2024063" cy="901700"/>
          </a:xfrm>
          <a:custGeom>
            <a:avLst/>
            <a:gdLst>
              <a:gd name="T0" fmla="*/ 1152 w 1275"/>
              <a:gd name="T1" fmla="*/ 162 h 568"/>
              <a:gd name="T2" fmla="*/ 1275 w 1275"/>
              <a:gd name="T3" fmla="*/ 0 h 568"/>
              <a:gd name="T4" fmla="*/ 750 w 1275"/>
              <a:gd name="T5" fmla="*/ 0 h 568"/>
              <a:gd name="T6" fmla="*/ 627 w 1275"/>
              <a:gd name="T7" fmla="*/ 162 h 568"/>
              <a:gd name="T8" fmla="*/ 1152 w 1275"/>
              <a:gd name="T9" fmla="*/ 162 h 568"/>
              <a:gd name="T10" fmla="*/ 968 w 1275"/>
              <a:gd name="T11" fmla="*/ 406 h 568"/>
              <a:gd name="T12" fmla="*/ 1091 w 1275"/>
              <a:gd name="T13" fmla="*/ 244 h 568"/>
              <a:gd name="T14" fmla="*/ 566 w 1275"/>
              <a:gd name="T15" fmla="*/ 244 h 568"/>
              <a:gd name="T16" fmla="*/ 322 w 1275"/>
              <a:gd name="T17" fmla="*/ 568 h 568"/>
              <a:gd name="T18" fmla="*/ 526 w 1275"/>
              <a:gd name="T19" fmla="*/ 568 h 568"/>
              <a:gd name="T20" fmla="*/ 648 w 1275"/>
              <a:gd name="T21" fmla="*/ 406 h 568"/>
              <a:gd name="T22" fmla="*/ 968 w 1275"/>
              <a:gd name="T23" fmla="*/ 406 h 568"/>
              <a:gd name="T24" fmla="*/ 626 w 1275"/>
              <a:gd name="T25" fmla="*/ 568 h 568"/>
              <a:gd name="T26" fmla="*/ 847 w 1275"/>
              <a:gd name="T27" fmla="*/ 568 h 568"/>
              <a:gd name="T28" fmla="*/ 928 w 1275"/>
              <a:gd name="T29" fmla="*/ 461 h 568"/>
              <a:gd name="T30" fmla="*/ 707 w 1275"/>
              <a:gd name="T31" fmla="*/ 461 h 568"/>
              <a:gd name="T32" fmla="*/ 626 w 1275"/>
              <a:gd name="T33" fmla="*/ 568 h 568"/>
              <a:gd name="T34" fmla="*/ 632 w 1275"/>
              <a:gd name="T35" fmla="*/ 0 h 568"/>
              <a:gd name="T36" fmla="*/ 428 w 1275"/>
              <a:gd name="T37" fmla="*/ 0 h 568"/>
              <a:gd name="T38" fmla="*/ 0 w 1275"/>
              <a:gd name="T39" fmla="*/ 568 h 568"/>
              <a:gd name="T40" fmla="*/ 204 w 1275"/>
              <a:gd name="T41" fmla="*/ 568 h 568"/>
              <a:gd name="T42" fmla="*/ 632 w 1275"/>
              <a:gd name="T43" fmla="*/ 0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75" h="568">
                <a:moveTo>
                  <a:pt x="1152" y="162"/>
                </a:moveTo>
                <a:lnTo>
                  <a:pt x="1275" y="0"/>
                </a:lnTo>
                <a:lnTo>
                  <a:pt x="750" y="0"/>
                </a:lnTo>
                <a:lnTo>
                  <a:pt x="627" y="162"/>
                </a:lnTo>
                <a:lnTo>
                  <a:pt x="1152" y="162"/>
                </a:lnTo>
                <a:close/>
                <a:moveTo>
                  <a:pt x="968" y="406"/>
                </a:moveTo>
                <a:lnTo>
                  <a:pt x="1091" y="244"/>
                </a:lnTo>
                <a:lnTo>
                  <a:pt x="566" y="244"/>
                </a:lnTo>
                <a:lnTo>
                  <a:pt x="322" y="568"/>
                </a:lnTo>
                <a:lnTo>
                  <a:pt x="526" y="568"/>
                </a:lnTo>
                <a:lnTo>
                  <a:pt x="648" y="406"/>
                </a:lnTo>
                <a:lnTo>
                  <a:pt x="968" y="406"/>
                </a:lnTo>
                <a:close/>
                <a:moveTo>
                  <a:pt x="626" y="568"/>
                </a:moveTo>
                <a:lnTo>
                  <a:pt x="847" y="568"/>
                </a:lnTo>
                <a:lnTo>
                  <a:pt x="928" y="461"/>
                </a:lnTo>
                <a:lnTo>
                  <a:pt x="707" y="461"/>
                </a:lnTo>
                <a:lnTo>
                  <a:pt x="626" y="568"/>
                </a:lnTo>
                <a:close/>
                <a:moveTo>
                  <a:pt x="632" y="0"/>
                </a:moveTo>
                <a:lnTo>
                  <a:pt x="428" y="0"/>
                </a:lnTo>
                <a:lnTo>
                  <a:pt x="0" y="568"/>
                </a:lnTo>
                <a:lnTo>
                  <a:pt x="204" y="568"/>
                </a:lnTo>
                <a:lnTo>
                  <a:pt x="632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Freeform 20"/>
          <p:cNvSpPr>
            <a:spLocks/>
          </p:cNvSpPr>
          <p:nvPr/>
        </p:nvSpPr>
        <p:spPr bwMode="auto">
          <a:xfrm>
            <a:off x="10167938" y="899964"/>
            <a:ext cx="323850" cy="258763"/>
          </a:xfrm>
          <a:custGeom>
            <a:avLst/>
            <a:gdLst>
              <a:gd name="T0" fmla="*/ 52 w 204"/>
              <a:gd name="T1" fmla="*/ 163 h 163"/>
              <a:gd name="T2" fmla="*/ 0 w 204"/>
              <a:gd name="T3" fmla="*/ 0 h 163"/>
              <a:gd name="T4" fmla="*/ 204 w 204"/>
              <a:gd name="T5" fmla="*/ 0 h 163"/>
              <a:gd name="T6" fmla="*/ 52 w 204"/>
              <a:gd name="T7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" h="163">
                <a:moveTo>
                  <a:pt x="52" y="163"/>
                </a:moveTo>
                <a:lnTo>
                  <a:pt x="0" y="0"/>
                </a:lnTo>
                <a:lnTo>
                  <a:pt x="204" y="0"/>
                </a:lnTo>
                <a:lnTo>
                  <a:pt x="52" y="163"/>
                </a:lnTo>
                <a:close/>
              </a:path>
            </a:pathLst>
          </a:custGeom>
          <a:solidFill>
            <a:srgbClr val="48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Freeform 21"/>
          <p:cNvSpPr>
            <a:spLocks/>
          </p:cNvSpPr>
          <p:nvPr/>
        </p:nvSpPr>
        <p:spPr bwMode="auto">
          <a:xfrm>
            <a:off x="1588" y="258614"/>
            <a:ext cx="1709738" cy="901700"/>
          </a:xfrm>
          <a:custGeom>
            <a:avLst/>
            <a:gdLst>
              <a:gd name="T0" fmla="*/ 0 w 1077"/>
              <a:gd name="T1" fmla="*/ 0 h 568"/>
              <a:gd name="T2" fmla="*/ 0 w 1077"/>
              <a:gd name="T3" fmla="*/ 568 h 568"/>
              <a:gd name="T4" fmla="*/ 648 w 1077"/>
              <a:gd name="T5" fmla="*/ 568 h 568"/>
              <a:gd name="T6" fmla="*/ 1077 w 1077"/>
              <a:gd name="T7" fmla="*/ 0 h 568"/>
              <a:gd name="T8" fmla="*/ 0 w 1077"/>
              <a:gd name="T9" fmla="*/ 0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7" h="568">
                <a:moveTo>
                  <a:pt x="0" y="0"/>
                </a:moveTo>
                <a:lnTo>
                  <a:pt x="0" y="568"/>
                </a:lnTo>
                <a:lnTo>
                  <a:pt x="648" y="568"/>
                </a:lnTo>
                <a:lnTo>
                  <a:pt x="1077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2F2">
              <a:alpha val="89804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Freeform 22"/>
          <p:cNvSpPr>
            <a:spLocks/>
          </p:cNvSpPr>
          <p:nvPr/>
        </p:nvSpPr>
        <p:spPr bwMode="auto">
          <a:xfrm>
            <a:off x="1008063" y="-17611"/>
            <a:ext cx="868363" cy="1162451"/>
          </a:xfrm>
          <a:custGeom>
            <a:avLst/>
            <a:gdLst>
              <a:gd name="T0" fmla="*/ 546 w 547"/>
              <a:gd name="T1" fmla="*/ 0 h 727"/>
              <a:gd name="T2" fmla="*/ 0 w 547"/>
              <a:gd name="T3" fmla="*/ 725 h 727"/>
              <a:gd name="T4" fmla="*/ 0 w 547"/>
              <a:gd name="T5" fmla="*/ 727 h 727"/>
              <a:gd name="T6" fmla="*/ 547 w 547"/>
              <a:gd name="T7" fmla="*/ 0 h 727"/>
              <a:gd name="T8" fmla="*/ 546 w 547"/>
              <a:gd name="T9" fmla="*/ 0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7" h="727">
                <a:moveTo>
                  <a:pt x="546" y="0"/>
                </a:moveTo>
                <a:lnTo>
                  <a:pt x="0" y="725"/>
                </a:lnTo>
                <a:lnTo>
                  <a:pt x="0" y="727"/>
                </a:lnTo>
                <a:lnTo>
                  <a:pt x="547" y="0"/>
                </a:lnTo>
                <a:lnTo>
                  <a:pt x="54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Freeform 23"/>
          <p:cNvSpPr>
            <a:spLocks/>
          </p:cNvSpPr>
          <p:nvPr/>
        </p:nvSpPr>
        <p:spPr bwMode="auto">
          <a:xfrm>
            <a:off x="1008063" y="-17611"/>
            <a:ext cx="868363" cy="1162451"/>
          </a:xfrm>
          <a:custGeom>
            <a:avLst/>
            <a:gdLst>
              <a:gd name="T0" fmla="*/ 546 w 547"/>
              <a:gd name="T1" fmla="*/ 0 h 727"/>
              <a:gd name="T2" fmla="*/ 0 w 547"/>
              <a:gd name="T3" fmla="*/ 725 h 727"/>
              <a:gd name="T4" fmla="*/ 0 w 547"/>
              <a:gd name="T5" fmla="*/ 727 h 727"/>
              <a:gd name="T6" fmla="*/ 547 w 547"/>
              <a:gd name="T7" fmla="*/ 0 h 727"/>
              <a:gd name="T8" fmla="*/ 546 w 547"/>
              <a:gd name="T9" fmla="*/ 0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7" h="727">
                <a:moveTo>
                  <a:pt x="546" y="0"/>
                </a:moveTo>
                <a:lnTo>
                  <a:pt x="0" y="725"/>
                </a:lnTo>
                <a:lnTo>
                  <a:pt x="0" y="727"/>
                </a:lnTo>
                <a:lnTo>
                  <a:pt x="547" y="0"/>
                </a:lnTo>
                <a:lnTo>
                  <a:pt x="546" y="0"/>
                </a:lnTo>
                <a:close/>
              </a:path>
            </a:pathLst>
          </a:custGeom>
          <a:solidFill>
            <a:schemeClr val="bg1"/>
          </a:solidFill>
          <a:ln w="15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Freeform 24"/>
          <p:cNvSpPr>
            <a:spLocks/>
          </p:cNvSpPr>
          <p:nvPr/>
        </p:nvSpPr>
        <p:spPr bwMode="auto">
          <a:xfrm>
            <a:off x="1042988" y="-17612"/>
            <a:ext cx="915988" cy="6881961"/>
          </a:xfrm>
          <a:custGeom>
            <a:avLst/>
            <a:gdLst>
              <a:gd name="T0" fmla="*/ 0 w 577"/>
              <a:gd name="T1" fmla="*/ 4304 h 4304"/>
              <a:gd name="T2" fmla="*/ 21 w 577"/>
              <a:gd name="T3" fmla="*/ 4304 h 4304"/>
              <a:gd name="T4" fmla="*/ 21 w 577"/>
              <a:gd name="T5" fmla="*/ 739 h 4304"/>
              <a:gd name="T6" fmla="*/ 577 w 577"/>
              <a:gd name="T7" fmla="*/ 0 h 4304"/>
              <a:gd name="T8" fmla="*/ 551 w 577"/>
              <a:gd name="T9" fmla="*/ 0 h 4304"/>
              <a:gd name="T10" fmla="*/ 0 w 577"/>
              <a:gd name="T11" fmla="*/ 733 h 4304"/>
              <a:gd name="T12" fmla="*/ 0 w 577"/>
              <a:gd name="T13" fmla="*/ 4304 h 4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7" h="4304">
                <a:moveTo>
                  <a:pt x="0" y="4304"/>
                </a:moveTo>
                <a:lnTo>
                  <a:pt x="21" y="4304"/>
                </a:lnTo>
                <a:lnTo>
                  <a:pt x="21" y="739"/>
                </a:lnTo>
                <a:lnTo>
                  <a:pt x="577" y="0"/>
                </a:lnTo>
                <a:lnTo>
                  <a:pt x="551" y="0"/>
                </a:lnTo>
                <a:lnTo>
                  <a:pt x="0" y="733"/>
                </a:lnTo>
                <a:lnTo>
                  <a:pt x="0" y="43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Freeform 26"/>
          <p:cNvSpPr>
            <a:spLocks/>
          </p:cNvSpPr>
          <p:nvPr/>
        </p:nvSpPr>
        <p:spPr bwMode="auto">
          <a:xfrm>
            <a:off x="1008063" y="-17612"/>
            <a:ext cx="908050" cy="6881961"/>
          </a:xfrm>
          <a:custGeom>
            <a:avLst/>
            <a:gdLst>
              <a:gd name="T0" fmla="*/ 21 w 572"/>
              <a:gd name="T1" fmla="*/ 4304 h 4304"/>
              <a:gd name="T2" fmla="*/ 21 w 572"/>
              <a:gd name="T3" fmla="*/ 731 h 4304"/>
              <a:gd name="T4" fmla="*/ 572 w 572"/>
              <a:gd name="T5" fmla="*/ 0 h 4304"/>
              <a:gd name="T6" fmla="*/ 547 w 572"/>
              <a:gd name="T7" fmla="*/ 0 h 4304"/>
              <a:gd name="T8" fmla="*/ 0 w 572"/>
              <a:gd name="T9" fmla="*/ 727 h 4304"/>
              <a:gd name="T10" fmla="*/ 0 w 572"/>
              <a:gd name="T11" fmla="*/ 4304 h 4304"/>
              <a:gd name="T12" fmla="*/ 21 w 572"/>
              <a:gd name="T13" fmla="*/ 4304 h 4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2" h="4304">
                <a:moveTo>
                  <a:pt x="21" y="4304"/>
                </a:moveTo>
                <a:lnTo>
                  <a:pt x="21" y="731"/>
                </a:lnTo>
                <a:lnTo>
                  <a:pt x="572" y="0"/>
                </a:lnTo>
                <a:lnTo>
                  <a:pt x="547" y="0"/>
                </a:lnTo>
                <a:lnTo>
                  <a:pt x="0" y="727"/>
                </a:lnTo>
                <a:lnTo>
                  <a:pt x="0" y="4304"/>
                </a:lnTo>
                <a:lnTo>
                  <a:pt x="21" y="4304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11327" y="258612"/>
            <a:ext cx="8456612" cy="8897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dirty="0"/>
              <a:t>Введение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266079"/>
            <a:ext cx="1046162" cy="887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2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58976" y="2979"/>
            <a:ext cx="8696953" cy="2660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pc="1400" dirty="0" smtClean="0">
                <a:solidFill>
                  <a:srgbClr val="C00000"/>
                </a:solidFill>
              </a:rPr>
              <a:t>Федеральная грузовая компания</a:t>
            </a:r>
            <a:endParaRPr lang="ru-RU" spc="1400" dirty="0">
              <a:solidFill>
                <a:srgbClr val="C00000"/>
              </a:solidFill>
            </a:endParaRPr>
          </a:p>
        </p:txBody>
      </p:sp>
      <p:sp>
        <p:nvSpPr>
          <p:cNvPr id="35" name="Объект 2"/>
          <p:cNvSpPr>
            <a:spLocks noGrp="1"/>
          </p:cNvSpPr>
          <p:nvPr>
            <p:ph idx="1"/>
          </p:nvPr>
        </p:nvSpPr>
        <p:spPr>
          <a:xfrm>
            <a:off x="3916947" y="1588151"/>
            <a:ext cx="8105721" cy="106433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1600" dirty="0">
                <a:latin typeface="Arial Narrow" panose="020B0606020202030204" pitchFamily="34" charset="0"/>
              </a:rPr>
              <a:t>Акционерное общество «Федеральная грузовая компания» (АО «ФГК», дочернее общество </a:t>
            </a:r>
            <a:r>
              <a:rPr lang="ru-RU" sz="1600" dirty="0" smtClean="0">
                <a:latin typeface="Arial Narrow" panose="020B0606020202030204" pitchFamily="34" charset="0"/>
              </a:rPr>
              <a:t/>
            </a:r>
            <a:br>
              <a:rPr lang="ru-RU" sz="1600" dirty="0" smtClean="0">
                <a:latin typeface="Arial Narrow" panose="020B0606020202030204" pitchFamily="34" charset="0"/>
              </a:rPr>
            </a:br>
            <a:r>
              <a:rPr lang="ru-RU" sz="1600" dirty="0" smtClean="0">
                <a:latin typeface="Arial Narrow" panose="020B0606020202030204" pitchFamily="34" charset="0"/>
              </a:rPr>
              <a:t>ОАО </a:t>
            </a:r>
            <a:r>
              <a:rPr lang="ru-RU" sz="1600" dirty="0">
                <a:latin typeface="Arial Narrow" panose="020B0606020202030204" pitchFamily="34" charset="0"/>
              </a:rPr>
              <a:t>«РЖД») является одним из крупнейших грузовых железнодорожных операторов в России. </a:t>
            </a:r>
            <a:r>
              <a:rPr lang="ru-RU" sz="1600" dirty="0" smtClean="0">
                <a:latin typeface="Arial Narrow" panose="020B0606020202030204" pitchFamily="34" charset="0"/>
              </a:rPr>
              <a:t/>
            </a:r>
            <a:br>
              <a:rPr lang="ru-RU" sz="1600" dirty="0" smtClean="0">
                <a:latin typeface="Arial Narrow" panose="020B0606020202030204" pitchFamily="34" charset="0"/>
              </a:rPr>
            </a:br>
            <a:r>
              <a:rPr lang="ru-RU" sz="1600" dirty="0" smtClean="0">
                <a:latin typeface="Arial Narrow" panose="020B0606020202030204" pitchFamily="34" charset="0"/>
              </a:rPr>
              <a:t>АО </a:t>
            </a:r>
            <a:r>
              <a:rPr lang="ru-RU" sz="1600" dirty="0">
                <a:latin typeface="Arial Narrow" panose="020B0606020202030204" pitchFamily="34" charset="0"/>
              </a:rPr>
              <a:t>«ФГК» входит в тройку лидеров рейтинга операторов </a:t>
            </a:r>
            <a:r>
              <a:rPr lang="ru-RU" sz="1600" dirty="0" err="1">
                <a:latin typeface="Arial Narrow" panose="020B0606020202030204" pitchFamily="34" charset="0"/>
              </a:rPr>
              <a:t>InfoLine</a:t>
            </a:r>
            <a:r>
              <a:rPr lang="ru-RU" sz="1600" dirty="0">
                <a:latin typeface="Arial Narrow" panose="020B0606020202030204" pitchFamily="34" charset="0"/>
              </a:rPr>
              <a:t> RAIL RUSSIA </a:t>
            </a:r>
            <a:r>
              <a:rPr lang="ru-RU" sz="1600" dirty="0" smtClean="0">
                <a:latin typeface="Arial Narrow" panose="020B0606020202030204" pitchFamily="34" charset="0"/>
              </a:rPr>
              <a:t>TOP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 rot="10800000">
            <a:off x="3817016" y="1659515"/>
            <a:ext cx="172480" cy="245611"/>
            <a:chOff x="7968135" y="2291546"/>
            <a:chExt cx="286113" cy="965199"/>
          </a:xfrm>
        </p:grpSpPr>
        <p:sp>
          <p:nvSpPr>
            <p:cNvPr id="25" name="Нашивка 24"/>
            <p:cNvSpPr/>
            <p:nvPr/>
          </p:nvSpPr>
          <p:spPr>
            <a:xfrm>
              <a:off x="7968135" y="2291546"/>
              <a:ext cx="238307" cy="965199"/>
            </a:xfrm>
            <a:prstGeom prst="chevron">
              <a:avLst>
                <a:gd name="adj" fmla="val 57125"/>
              </a:avLst>
            </a:prstGeom>
            <a:solidFill>
              <a:srgbClr val="00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endParaRPr lang="ru-RU" sz="120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6" name="Нашивка 25"/>
            <p:cNvSpPr/>
            <p:nvPr/>
          </p:nvSpPr>
          <p:spPr>
            <a:xfrm>
              <a:off x="8015941" y="2291546"/>
              <a:ext cx="238307" cy="965199"/>
            </a:xfrm>
            <a:prstGeom prst="chevron">
              <a:avLst>
                <a:gd name="adj" fmla="val 57125"/>
              </a:avLst>
            </a:prstGeom>
            <a:solidFill>
              <a:srgbClr val="C0000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541338" algn="ctr">
                <a:lnSpc>
                  <a:spcPts val="1000"/>
                </a:lnSpc>
              </a:pPr>
              <a:endParaRPr lang="ru-RU" sz="1200" b="1">
                <a:latin typeface="Arial Narrow" panose="020B060602020203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 rot="10800000" flipH="1">
            <a:off x="10569689" y="2249009"/>
            <a:ext cx="172480" cy="245611"/>
            <a:chOff x="7968135" y="2291546"/>
            <a:chExt cx="286113" cy="965199"/>
          </a:xfrm>
        </p:grpSpPr>
        <p:sp>
          <p:nvSpPr>
            <p:cNvPr id="28" name="Нашивка 27"/>
            <p:cNvSpPr/>
            <p:nvPr/>
          </p:nvSpPr>
          <p:spPr>
            <a:xfrm>
              <a:off x="7968135" y="2291546"/>
              <a:ext cx="238307" cy="965199"/>
            </a:xfrm>
            <a:prstGeom prst="chevron">
              <a:avLst>
                <a:gd name="adj" fmla="val 57125"/>
              </a:avLst>
            </a:prstGeom>
            <a:solidFill>
              <a:srgbClr val="00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endParaRPr lang="ru-RU" sz="120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9" name="Нашивка 28"/>
            <p:cNvSpPr/>
            <p:nvPr/>
          </p:nvSpPr>
          <p:spPr>
            <a:xfrm>
              <a:off x="8015941" y="2291546"/>
              <a:ext cx="238307" cy="965199"/>
            </a:xfrm>
            <a:prstGeom prst="chevron">
              <a:avLst>
                <a:gd name="adj" fmla="val 57125"/>
              </a:avLst>
            </a:prstGeom>
            <a:solidFill>
              <a:srgbClr val="C0000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541338" algn="ctr">
                <a:lnSpc>
                  <a:spcPts val="1000"/>
                </a:lnSpc>
              </a:pPr>
              <a:endParaRPr lang="ru-RU" sz="1200" b="1">
                <a:latin typeface="Arial Narrow" panose="020B0606020202030204" pitchFamily="34" charset="0"/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3744465" y="4913400"/>
            <a:ext cx="8105721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600" dirty="0">
                <a:latin typeface="Arial Narrow" panose="020B0606020202030204" pitchFamily="34" charset="0"/>
              </a:rPr>
              <a:t>На момент старта проекта бизнес-процесс оказания услуг </a:t>
            </a:r>
            <a:r>
              <a:rPr lang="ru-RU" sz="1600" dirty="0" smtClean="0">
                <a:latin typeface="Arial Narrow" panose="020B0606020202030204" pitchFamily="34" charset="0"/>
              </a:rPr>
              <a:t>был </a:t>
            </a:r>
            <a:r>
              <a:rPr lang="ru-RU" sz="1600" dirty="0">
                <a:latin typeface="Arial Narrow" panose="020B0606020202030204" pitchFamily="34" charset="0"/>
              </a:rPr>
              <a:t>лишь частично </a:t>
            </a:r>
            <a:r>
              <a:rPr lang="ru-RU" sz="1600" dirty="0" smtClean="0">
                <a:latin typeface="Arial Narrow" panose="020B0606020202030204" pitchFamily="34" charset="0"/>
              </a:rPr>
              <a:t>автоматизирован </a:t>
            </a:r>
            <a:r>
              <a:rPr lang="ru-RU" sz="1600" dirty="0">
                <a:latin typeface="Arial Narrow" panose="020B0606020202030204" pitchFamily="34" charset="0"/>
              </a:rPr>
              <a:t>в рамках некоторых конкретных </a:t>
            </a:r>
            <a:r>
              <a:rPr lang="ru-RU" sz="1600" dirty="0" smtClean="0">
                <a:latin typeface="Arial Narrow" panose="020B0606020202030204" pitchFamily="34" charset="0"/>
              </a:rPr>
              <a:t>Регламентов </a:t>
            </a:r>
            <a:r>
              <a:rPr lang="ru-RU" sz="1600" dirty="0">
                <a:latin typeface="Arial Narrow" panose="020B0606020202030204" pitchFamily="34" charset="0"/>
              </a:rPr>
              <a:t>без единой комплексной автоматизации бизнес-процесса </a:t>
            </a:r>
            <a:r>
              <a:rPr lang="ru-RU" sz="1600" dirty="0" smtClean="0">
                <a:latin typeface="Arial Narrow" panose="020B0606020202030204" pitchFamily="34" charset="0"/>
              </a:rPr>
              <a:t>в целом. </a:t>
            </a:r>
            <a:r>
              <a:rPr lang="ru-RU" sz="1600" dirty="0">
                <a:latin typeface="Arial Narrow" panose="020B0606020202030204" pitchFamily="34" charset="0"/>
              </a:rPr>
              <a:t>Единое информационное пространство, объединяющее различные подразделения, участвующие </a:t>
            </a:r>
            <a:r>
              <a:rPr lang="ru-RU" sz="1600" dirty="0" smtClean="0">
                <a:latin typeface="Arial Narrow" panose="020B0606020202030204" pitchFamily="34" charset="0"/>
              </a:rPr>
              <a:t>в выполнении бизнес-процесса, </a:t>
            </a:r>
            <a:r>
              <a:rPr lang="ru-RU" sz="1600" dirty="0">
                <a:latin typeface="Arial Narrow" panose="020B0606020202030204" pitchFamily="34" charset="0"/>
              </a:rPr>
              <a:t>отсутствовало. В следствии чего невозможно было обеспечить прозрачность и слаженность </a:t>
            </a:r>
            <a:r>
              <a:rPr lang="ru-RU" sz="1600" dirty="0" smtClean="0">
                <a:latin typeface="Arial Narrow" panose="020B0606020202030204" pitchFamily="34" charset="0"/>
              </a:rPr>
              <a:t>взаимодействия участников бизнес-процесса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 rot="10800000" flipH="1">
            <a:off x="4578084" y="6458419"/>
            <a:ext cx="172480" cy="245611"/>
            <a:chOff x="7968135" y="2291546"/>
            <a:chExt cx="286113" cy="965199"/>
          </a:xfrm>
        </p:grpSpPr>
        <p:sp>
          <p:nvSpPr>
            <p:cNvPr id="38" name="Нашивка 37"/>
            <p:cNvSpPr/>
            <p:nvPr/>
          </p:nvSpPr>
          <p:spPr>
            <a:xfrm>
              <a:off x="7968135" y="2291546"/>
              <a:ext cx="238307" cy="965199"/>
            </a:xfrm>
            <a:prstGeom prst="chevron">
              <a:avLst>
                <a:gd name="adj" fmla="val 57125"/>
              </a:avLst>
            </a:prstGeom>
            <a:solidFill>
              <a:srgbClr val="00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endParaRPr lang="ru-RU" sz="120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9" name="Нашивка 38"/>
            <p:cNvSpPr/>
            <p:nvPr/>
          </p:nvSpPr>
          <p:spPr>
            <a:xfrm>
              <a:off x="8015941" y="2291546"/>
              <a:ext cx="238307" cy="965199"/>
            </a:xfrm>
            <a:prstGeom prst="chevron">
              <a:avLst>
                <a:gd name="adj" fmla="val 57125"/>
              </a:avLst>
            </a:prstGeom>
            <a:solidFill>
              <a:srgbClr val="C0000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541338" algn="ctr">
                <a:lnSpc>
                  <a:spcPts val="1000"/>
                </a:lnSpc>
              </a:pPr>
              <a:endParaRPr lang="ru-RU" sz="1200" b="1">
                <a:latin typeface="Arial Narrow" panose="020B0606020202030204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 rot="10800000">
            <a:off x="3640736" y="4993761"/>
            <a:ext cx="172480" cy="245611"/>
            <a:chOff x="7968135" y="2291546"/>
            <a:chExt cx="286113" cy="965199"/>
          </a:xfrm>
        </p:grpSpPr>
        <p:sp>
          <p:nvSpPr>
            <p:cNvPr id="41" name="Нашивка 40"/>
            <p:cNvSpPr/>
            <p:nvPr/>
          </p:nvSpPr>
          <p:spPr>
            <a:xfrm>
              <a:off x="7968135" y="2291546"/>
              <a:ext cx="238307" cy="965199"/>
            </a:xfrm>
            <a:prstGeom prst="chevron">
              <a:avLst>
                <a:gd name="adj" fmla="val 57125"/>
              </a:avLst>
            </a:prstGeom>
            <a:solidFill>
              <a:srgbClr val="00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endParaRPr lang="ru-RU" sz="120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2" name="Нашивка 41"/>
            <p:cNvSpPr/>
            <p:nvPr/>
          </p:nvSpPr>
          <p:spPr>
            <a:xfrm>
              <a:off x="8015941" y="2291546"/>
              <a:ext cx="238307" cy="965199"/>
            </a:xfrm>
            <a:prstGeom prst="chevron">
              <a:avLst>
                <a:gd name="adj" fmla="val 57125"/>
              </a:avLst>
            </a:prstGeom>
            <a:solidFill>
              <a:srgbClr val="C0000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541338" algn="ctr">
                <a:lnSpc>
                  <a:spcPts val="1000"/>
                </a:lnSpc>
              </a:pPr>
              <a:endParaRPr lang="ru-RU" sz="1200" b="1">
                <a:latin typeface="Arial Narrow" panose="020B0606020202030204" pitchFamily="34" charset="0"/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1275346" y="2968800"/>
            <a:ext cx="810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600" dirty="0">
                <a:latin typeface="Arial Narrow" panose="020B0606020202030204" pitchFamily="34" charset="0"/>
              </a:rPr>
              <a:t>Основным видом деятельности компании является предоставление подвижного состава под перевозки грузов, а также оказание транспортно-экспедиционных услуг и комплексное транспортное обслуживание клиентов. Общий вагонный парк АО «ФГК» составляет 135 тыс. единиц подвижного состава. На полигоне российских железных дорог работают 15 филиалов и агентств транспортного обслуживания АО «ФГК», а также представительства в Москве и Республике </a:t>
            </a:r>
            <a:r>
              <a:rPr lang="ru-RU" sz="1600" dirty="0" smtClean="0">
                <a:latin typeface="Arial Narrow" panose="020B0606020202030204" pitchFamily="34" charset="0"/>
              </a:rPr>
              <a:t>Казахстан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 rot="10800000">
            <a:off x="1187519" y="3044367"/>
            <a:ext cx="172480" cy="245611"/>
            <a:chOff x="7968135" y="2291546"/>
            <a:chExt cx="286113" cy="965199"/>
          </a:xfrm>
        </p:grpSpPr>
        <p:sp>
          <p:nvSpPr>
            <p:cNvPr id="31" name="Нашивка 30"/>
            <p:cNvSpPr/>
            <p:nvPr/>
          </p:nvSpPr>
          <p:spPr>
            <a:xfrm>
              <a:off x="7968135" y="2291546"/>
              <a:ext cx="238307" cy="965199"/>
            </a:xfrm>
            <a:prstGeom prst="chevron">
              <a:avLst>
                <a:gd name="adj" fmla="val 57125"/>
              </a:avLst>
            </a:prstGeom>
            <a:solidFill>
              <a:srgbClr val="00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endParaRPr lang="ru-RU" sz="120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2" name="Нашивка 31"/>
            <p:cNvSpPr/>
            <p:nvPr/>
          </p:nvSpPr>
          <p:spPr>
            <a:xfrm>
              <a:off x="8015941" y="2291546"/>
              <a:ext cx="238307" cy="965199"/>
            </a:xfrm>
            <a:prstGeom prst="chevron">
              <a:avLst>
                <a:gd name="adj" fmla="val 57125"/>
              </a:avLst>
            </a:prstGeom>
            <a:solidFill>
              <a:srgbClr val="C0000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541338" algn="ctr">
                <a:lnSpc>
                  <a:spcPts val="1000"/>
                </a:lnSpc>
              </a:pPr>
              <a:endParaRPr lang="ru-RU" sz="1200" b="1">
                <a:latin typeface="Arial Narrow" panose="020B0606020202030204" pitchFamily="34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 rot="10800000" flipH="1">
            <a:off x="8246140" y="4212164"/>
            <a:ext cx="172480" cy="245611"/>
            <a:chOff x="7968135" y="2291546"/>
            <a:chExt cx="286113" cy="965199"/>
          </a:xfrm>
        </p:grpSpPr>
        <p:sp>
          <p:nvSpPr>
            <p:cNvPr id="34" name="Нашивка 33"/>
            <p:cNvSpPr/>
            <p:nvPr/>
          </p:nvSpPr>
          <p:spPr>
            <a:xfrm>
              <a:off x="7968135" y="2291546"/>
              <a:ext cx="238307" cy="965199"/>
            </a:xfrm>
            <a:prstGeom prst="chevron">
              <a:avLst>
                <a:gd name="adj" fmla="val 57125"/>
              </a:avLst>
            </a:prstGeom>
            <a:solidFill>
              <a:srgbClr val="00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endParaRPr lang="ru-RU" sz="120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6" name="Нашивка 35"/>
            <p:cNvSpPr/>
            <p:nvPr/>
          </p:nvSpPr>
          <p:spPr>
            <a:xfrm>
              <a:off x="8015941" y="2291546"/>
              <a:ext cx="238307" cy="965199"/>
            </a:xfrm>
            <a:prstGeom prst="chevron">
              <a:avLst>
                <a:gd name="adj" fmla="val 57125"/>
              </a:avLst>
            </a:prstGeom>
            <a:solidFill>
              <a:srgbClr val="C0000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541338" algn="ctr">
                <a:lnSpc>
                  <a:spcPts val="1000"/>
                </a:lnSpc>
              </a:pPr>
              <a:endParaRPr lang="ru-RU" sz="1200" b="1"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452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186"/>
            <a:ext cx="12192000" cy="6862186"/>
          </a:xfrm>
          <a:prstGeom prst="rect">
            <a:avLst/>
          </a:prstGeom>
        </p:spPr>
      </p:pic>
      <p:sp>
        <p:nvSpPr>
          <p:cNvPr id="5" name="Freeform 17"/>
          <p:cNvSpPr>
            <a:spLocks/>
          </p:cNvSpPr>
          <p:nvPr/>
        </p:nvSpPr>
        <p:spPr bwMode="auto">
          <a:xfrm>
            <a:off x="1046163" y="-14436"/>
            <a:ext cx="11145838" cy="6872436"/>
          </a:xfrm>
          <a:custGeom>
            <a:avLst/>
            <a:gdLst>
              <a:gd name="T0" fmla="*/ 0 w 7021"/>
              <a:gd name="T1" fmla="*/ 4301 h 4301"/>
              <a:gd name="T2" fmla="*/ 7021 w 7021"/>
              <a:gd name="T3" fmla="*/ 4301 h 4301"/>
              <a:gd name="T4" fmla="*/ 7021 w 7021"/>
              <a:gd name="T5" fmla="*/ 0 h 4301"/>
              <a:gd name="T6" fmla="*/ 536 w 7021"/>
              <a:gd name="T7" fmla="*/ 0 h 4301"/>
              <a:gd name="T8" fmla="*/ 0 w 7021"/>
              <a:gd name="T9" fmla="*/ 659 h 4301"/>
              <a:gd name="T10" fmla="*/ 0 w 7021"/>
              <a:gd name="T11" fmla="*/ 4301 h 4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21" h="4301">
                <a:moveTo>
                  <a:pt x="0" y="4301"/>
                </a:moveTo>
                <a:lnTo>
                  <a:pt x="7021" y="4301"/>
                </a:lnTo>
                <a:lnTo>
                  <a:pt x="7021" y="0"/>
                </a:lnTo>
                <a:lnTo>
                  <a:pt x="536" y="0"/>
                </a:lnTo>
                <a:lnTo>
                  <a:pt x="0" y="659"/>
                </a:lnTo>
                <a:lnTo>
                  <a:pt x="0" y="4301"/>
                </a:lnTo>
                <a:close/>
              </a:path>
            </a:pathLst>
          </a:custGeom>
          <a:solidFill>
            <a:srgbClr val="FFFFFF">
              <a:alpha val="85098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auto">
          <a:xfrm>
            <a:off x="1038225" y="257027"/>
            <a:ext cx="9891713" cy="901700"/>
          </a:xfrm>
          <a:custGeom>
            <a:avLst/>
            <a:gdLst>
              <a:gd name="T0" fmla="*/ 0 w 6231"/>
              <a:gd name="T1" fmla="*/ 568 h 568"/>
              <a:gd name="T2" fmla="*/ 5803 w 6231"/>
              <a:gd name="T3" fmla="*/ 568 h 568"/>
              <a:gd name="T4" fmla="*/ 6231 w 6231"/>
              <a:gd name="T5" fmla="*/ 0 h 568"/>
              <a:gd name="T6" fmla="*/ 428 w 6231"/>
              <a:gd name="T7" fmla="*/ 0 h 568"/>
              <a:gd name="T8" fmla="*/ 0 w 6231"/>
              <a:gd name="T9" fmla="*/ 568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31" h="568">
                <a:moveTo>
                  <a:pt x="0" y="568"/>
                </a:moveTo>
                <a:lnTo>
                  <a:pt x="5803" y="568"/>
                </a:lnTo>
                <a:lnTo>
                  <a:pt x="6231" y="0"/>
                </a:lnTo>
                <a:lnTo>
                  <a:pt x="428" y="0"/>
                </a:lnTo>
                <a:lnTo>
                  <a:pt x="0" y="568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shade val="30000"/>
                  <a:satMod val="115000"/>
                  <a:alpha val="90000"/>
                </a:srgbClr>
              </a:gs>
              <a:gs pos="17000">
                <a:srgbClr val="C00000">
                  <a:shade val="67500"/>
                  <a:satMod val="115000"/>
                  <a:alpha val="90000"/>
                </a:srgbClr>
              </a:gs>
              <a:gs pos="100000">
                <a:srgbClr val="C00000">
                  <a:shade val="100000"/>
                  <a:satMod val="115000"/>
                  <a:alpha val="8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Freeform 19"/>
          <p:cNvSpPr>
            <a:spLocks noEditPoints="1"/>
          </p:cNvSpPr>
          <p:nvPr/>
        </p:nvSpPr>
        <p:spPr bwMode="auto">
          <a:xfrm>
            <a:off x="10167938" y="-1736"/>
            <a:ext cx="2024063" cy="901700"/>
          </a:xfrm>
          <a:custGeom>
            <a:avLst/>
            <a:gdLst>
              <a:gd name="T0" fmla="*/ 1152 w 1275"/>
              <a:gd name="T1" fmla="*/ 162 h 568"/>
              <a:gd name="T2" fmla="*/ 1275 w 1275"/>
              <a:gd name="T3" fmla="*/ 0 h 568"/>
              <a:gd name="T4" fmla="*/ 750 w 1275"/>
              <a:gd name="T5" fmla="*/ 0 h 568"/>
              <a:gd name="T6" fmla="*/ 627 w 1275"/>
              <a:gd name="T7" fmla="*/ 162 h 568"/>
              <a:gd name="T8" fmla="*/ 1152 w 1275"/>
              <a:gd name="T9" fmla="*/ 162 h 568"/>
              <a:gd name="T10" fmla="*/ 968 w 1275"/>
              <a:gd name="T11" fmla="*/ 406 h 568"/>
              <a:gd name="T12" fmla="*/ 1091 w 1275"/>
              <a:gd name="T13" fmla="*/ 244 h 568"/>
              <a:gd name="T14" fmla="*/ 566 w 1275"/>
              <a:gd name="T15" fmla="*/ 244 h 568"/>
              <a:gd name="T16" fmla="*/ 322 w 1275"/>
              <a:gd name="T17" fmla="*/ 568 h 568"/>
              <a:gd name="T18" fmla="*/ 526 w 1275"/>
              <a:gd name="T19" fmla="*/ 568 h 568"/>
              <a:gd name="T20" fmla="*/ 648 w 1275"/>
              <a:gd name="T21" fmla="*/ 406 h 568"/>
              <a:gd name="T22" fmla="*/ 968 w 1275"/>
              <a:gd name="T23" fmla="*/ 406 h 568"/>
              <a:gd name="T24" fmla="*/ 626 w 1275"/>
              <a:gd name="T25" fmla="*/ 568 h 568"/>
              <a:gd name="T26" fmla="*/ 847 w 1275"/>
              <a:gd name="T27" fmla="*/ 568 h 568"/>
              <a:gd name="T28" fmla="*/ 928 w 1275"/>
              <a:gd name="T29" fmla="*/ 461 h 568"/>
              <a:gd name="T30" fmla="*/ 707 w 1275"/>
              <a:gd name="T31" fmla="*/ 461 h 568"/>
              <a:gd name="T32" fmla="*/ 626 w 1275"/>
              <a:gd name="T33" fmla="*/ 568 h 568"/>
              <a:gd name="T34" fmla="*/ 632 w 1275"/>
              <a:gd name="T35" fmla="*/ 0 h 568"/>
              <a:gd name="T36" fmla="*/ 428 w 1275"/>
              <a:gd name="T37" fmla="*/ 0 h 568"/>
              <a:gd name="T38" fmla="*/ 0 w 1275"/>
              <a:gd name="T39" fmla="*/ 568 h 568"/>
              <a:gd name="T40" fmla="*/ 204 w 1275"/>
              <a:gd name="T41" fmla="*/ 568 h 568"/>
              <a:gd name="T42" fmla="*/ 632 w 1275"/>
              <a:gd name="T43" fmla="*/ 0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75" h="568">
                <a:moveTo>
                  <a:pt x="1152" y="162"/>
                </a:moveTo>
                <a:lnTo>
                  <a:pt x="1275" y="0"/>
                </a:lnTo>
                <a:lnTo>
                  <a:pt x="750" y="0"/>
                </a:lnTo>
                <a:lnTo>
                  <a:pt x="627" y="162"/>
                </a:lnTo>
                <a:lnTo>
                  <a:pt x="1152" y="162"/>
                </a:lnTo>
                <a:close/>
                <a:moveTo>
                  <a:pt x="968" y="406"/>
                </a:moveTo>
                <a:lnTo>
                  <a:pt x="1091" y="244"/>
                </a:lnTo>
                <a:lnTo>
                  <a:pt x="566" y="244"/>
                </a:lnTo>
                <a:lnTo>
                  <a:pt x="322" y="568"/>
                </a:lnTo>
                <a:lnTo>
                  <a:pt x="526" y="568"/>
                </a:lnTo>
                <a:lnTo>
                  <a:pt x="648" y="406"/>
                </a:lnTo>
                <a:lnTo>
                  <a:pt x="968" y="406"/>
                </a:lnTo>
                <a:close/>
                <a:moveTo>
                  <a:pt x="626" y="568"/>
                </a:moveTo>
                <a:lnTo>
                  <a:pt x="847" y="568"/>
                </a:lnTo>
                <a:lnTo>
                  <a:pt x="928" y="461"/>
                </a:lnTo>
                <a:lnTo>
                  <a:pt x="707" y="461"/>
                </a:lnTo>
                <a:lnTo>
                  <a:pt x="626" y="568"/>
                </a:lnTo>
                <a:close/>
                <a:moveTo>
                  <a:pt x="632" y="0"/>
                </a:moveTo>
                <a:lnTo>
                  <a:pt x="428" y="0"/>
                </a:lnTo>
                <a:lnTo>
                  <a:pt x="0" y="568"/>
                </a:lnTo>
                <a:lnTo>
                  <a:pt x="204" y="568"/>
                </a:lnTo>
                <a:lnTo>
                  <a:pt x="632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Freeform 20"/>
          <p:cNvSpPr>
            <a:spLocks/>
          </p:cNvSpPr>
          <p:nvPr/>
        </p:nvSpPr>
        <p:spPr bwMode="auto">
          <a:xfrm>
            <a:off x="10167938" y="899964"/>
            <a:ext cx="323850" cy="258763"/>
          </a:xfrm>
          <a:custGeom>
            <a:avLst/>
            <a:gdLst>
              <a:gd name="T0" fmla="*/ 52 w 204"/>
              <a:gd name="T1" fmla="*/ 163 h 163"/>
              <a:gd name="T2" fmla="*/ 0 w 204"/>
              <a:gd name="T3" fmla="*/ 0 h 163"/>
              <a:gd name="T4" fmla="*/ 204 w 204"/>
              <a:gd name="T5" fmla="*/ 0 h 163"/>
              <a:gd name="T6" fmla="*/ 52 w 204"/>
              <a:gd name="T7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" h="163">
                <a:moveTo>
                  <a:pt x="52" y="163"/>
                </a:moveTo>
                <a:lnTo>
                  <a:pt x="0" y="0"/>
                </a:lnTo>
                <a:lnTo>
                  <a:pt x="204" y="0"/>
                </a:lnTo>
                <a:lnTo>
                  <a:pt x="52" y="163"/>
                </a:lnTo>
                <a:close/>
              </a:path>
            </a:pathLst>
          </a:custGeom>
          <a:solidFill>
            <a:srgbClr val="48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Freeform 21"/>
          <p:cNvSpPr>
            <a:spLocks/>
          </p:cNvSpPr>
          <p:nvPr/>
        </p:nvSpPr>
        <p:spPr bwMode="auto">
          <a:xfrm>
            <a:off x="1588" y="258614"/>
            <a:ext cx="1709738" cy="901700"/>
          </a:xfrm>
          <a:custGeom>
            <a:avLst/>
            <a:gdLst>
              <a:gd name="T0" fmla="*/ 0 w 1077"/>
              <a:gd name="T1" fmla="*/ 0 h 568"/>
              <a:gd name="T2" fmla="*/ 0 w 1077"/>
              <a:gd name="T3" fmla="*/ 568 h 568"/>
              <a:gd name="T4" fmla="*/ 648 w 1077"/>
              <a:gd name="T5" fmla="*/ 568 h 568"/>
              <a:gd name="T6" fmla="*/ 1077 w 1077"/>
              <a:gd name="T7" fmla="*/ 0 h 568"/>
              <a:gd name="T8" fmla="*/ 0 w 1077"/>
              <a:gd name="T9" fmla="*/ 0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7" h="568">
                <a:moveTo>
                  <a:pt x="0" y="0"/>
                </a:moveTo>
                <a:lnTo>
                  <a:pt x="0" y="568"/>
                </a:lnTo>
                <a:lnTo>
                  <a:pt x="648" y="568"/>
                </a:lnTo>
                <a:lnTo>
                  <a:pt x="1077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2F2">
              <a:alpha val="89804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Freeform 22"/>
          <p:cNvSpPr>
            <a:spLocks/>
          </p:cNvSpPr>
          <p:nvPr/>
        </p:nvSpPr>
        <p:spPr bwMode="auto">
          <a:xfrm>
            <a:off x="1008063" y="-17611"/>
            <a:ext cx="868363" cy="1162451"/>
          </a:xfrm>
          <a:custGeom>
            <a:avLst/>
            <a:gdLst>
              <a:gd name="T0" fmla="*/ 546 w 547"/>
              <a:gd name="T1" fmla="*/ 0 h 727"/>
              <a:gd name="T2" fmla="*/ 0 w 547"/>
              <a:gd name="T3" fmla="*/ 725 h 727"/>
              <a:gd name="T4" fmla="*/ 0 w 547"/>
              <a:gd name="T5" fmla="*/ 727 h 727"/>
              <a:gd name="T6" fmla="*/ 547 w 547"/>
              <a:gd name="T7" fmla="*/ 0 h 727"/>
              <a:gd name="T8" fmla="*/ 546 w 547"/>
              <a:gd name="T9" fmla="*/ 0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7" h="727">
                <a:moveTo>
                  <a:pt x="546" y="0"/>
                </a:moveTo>
                <a:lnTo>
                  <a:pt x="0" y="725"/>
                </a:lnTo>
                <a:lnTo>
                  <a:pt x="0" y="727"/>
                </a:lnTo>
                <a:lnTo>
                  <a:pt x="547" y="0"/>
                </a:lnTo>
                <a:lnTo>
                  <a:pt x="546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Freeform 23"/>
          <p:cNvSpPr>
            <a:spLocks/>
          </p:cNvSpPr>
          <p:nvPr/>
        </p:nvSpPr>
        <p:spPr bwMode="auto">
          <a:xfrm>
            <a:off x="1008063" y="-17611"/>
            <a:ext cx="868363" cy="1162451"/>
          </a:xfrm>
          <a:custGeom>
            <a:avLst/>
            <a:gdLst>
              <a:gd name="T0" fmla="*/ 546 w 547"/>
              <a:gd name="T1" fmla="*/ 0 h 727"/>
              <a:gd name="T2" fmla="*/ 0 w 547"/>
              <a:gd name="T3" fmla="*/ 725 h 727"/>
              <a:gd name="T4" fmla="*/ 0 w 547"/>
              <a:gd name="T5" fmla="*/ 727 h 727"/>
              <a:gd name="T6" fmla="*/ 547 w 547"/>
              <a:gd name="T7" fmla="*/ 0 h 727"/>
              <a:gd name="T8" fmla="*/ 546 w 547"/>
              <a:gd name="T9" fmla="*/ 0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7" h="727">
                <a:moveTo>
                  <a:pt x="546" y="0"/>
                </a:moveTo>
                <a:lnTo>
                  <a:pt x="0" y="725"/>
                </a:lnTo>
                <a:lnTo>
                  <a:pt x="0" y="727"/>
                </a:lnTo>
                <a:lnTo>
                  <a:pt x="547" y="0"/>
                </a:lnTo>
                <a:lnTo>
                  <a:pt x="546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5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Freeform 24"/>
          <p:cNvSpPr>
            <a:spLocks/>
          </p:cNvSpPr>
          <p:nvPr/>
        </p:nvSpPr>
        <p:spPr bwMode="auto">
          <a:xfrm>
            <a:off x="1042988" y="-17612"/>
            <a:ext cx="915988" cy="6881961"/>
          </a:xfrm>
          <a:custGeom>
            <a:avLst/>
            <a:gdLst>
              <a:gd name="T0" fmla="*/ 0 w 577"/>
              <a:gd name="T1" fmla="*/ 4304 h 4304"/>
              <a:gd name="T2" fmla="*/ 21 w 577"/>
              <a:gd name="T3" fmla="*/ 4304 h 4304"/>
              <a:gd name="T4" fmla="*/ 21 w 577"/>
              <a:gd name="T5" fmla="*/ 739 h 4304"/>
              <a:gd name="T6" fmla="*/ 577 w 577"/>
              <a:gd name="T7" fmla="*/ 0 h 4304"/>
              <a:gd name="T8" fmla="*/ 551 w 577"/>
              <a:gd name="T9" fmla="*/ 0 h 4304"/>
              <a:gd name="T10" fmla="*/ 0 w 577"/>
              <a:gd name="T11" fmla="*/ 733 h 4304"/>
              <a:gd name="T12" fmla="*/ 0 w 577"/>
              <a:gd name="T13" fmla="*/ 4304 h 4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7" h="4304">
                <a:moveTo>
                  <a:pt x="0" y="4304"/>
                </a:moveTo>
                <a:lnTo>
                  <a:pt x="21" y="4304"/>
                </a:lnTo>
                <a:lnTo>
                  <a:pt x="21" y="739"/>
                </a:lnTo>
                <a:lnTo>
                  <a:pt x="577" y="0"/>
                </a:lnTo>
                <a:lnTo>
                  <a:pt x="551" y="0"/>
                </a:lnTo>
                <a:lnTo>
                  <a:pt x="0" y="733"/>
                </a:lnTo>
                <a:lnTo>
                  <a:pt x="0" y="430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Freeform 26"/>
          <p:cNvSpPr>
            <a:spLocks/>
          </p:cNvSpPr>
          <p:nvPr/>
        </p:nvSpPr>
        <p:spPr bwMode="auto">
          <a:xfrm>
            <a:off x="1008063" y="-17612"/>
            <a:ext cx="908050" cy="6881961"/>
          </a:xfrm>
          <a:custGeom>
            <a:avLst/>
            <a:gdLst>
              <a:gd name="T0" fmla="*/ 21 w 572"/>
              <a:gd name="T1" fmla="*/ 4304 h 4304"/>
              <a:gd name="T2" fmla="*/ 21 w 572"/>
              <a:gd name="T3" fmla="*/ 731 h 4304"/>
              <a:gd name="T4" fmla="*/ 572 w 572"/>
              <a:gd name="T5" fmla="*/ 0 h 4304"/>
              <a:gd name="T6" fmla="*/ 547 w 572"/>
              <a:gd name="T7" fmla="*/ 0 h 4304"/>
              <a:gd name="T8" fmla="*/ 0 w 572"/>
              <a:gd name="T9" fmla="*/ 727 h 4304"/>
              <a:gd name="T10" fmla="*/ 0 w 572"/>
              <a:gd name="T11" fmla="*/ 4304 h 4304"/>
              <a:gd name="T12" fmla="*/ 21 w 572"/>
              <a:gd name="T13" fmla="*/ 4304 h 4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2" h="4304">
                <a:moveTo>
                  <a:pt x="21" y="4304"/>
                </a:moveTo>
                <a:lnTo>
                  <a:pt x="21" y="731"/>
                </a:lnTo>
                <a:lnTo>
                  <a:pt x="572" y="0"/>
                </a:lnTo>
                <a:lnTo>
                  <a:pt x="547" y="0"/>
                </a:lnTo>
                <a:lnTo>
                  <a:pt x="0" y="727"/>
                </a:lnTo>
                <a:lnTo>
                  <a:pt x="0" y="4304"/>
                </a:lnTo>
                <a:lnTo>
                  <a:pt x="21" y="430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11327" y="258612"/>
            <a:ext cx="8456612" cy="8897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dirty="0"/>
              <a:t>Бизнес-контекст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266079"/>
            <a:ext cx="1046162" cy="887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3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58976" y="2979"/>
            <a:ext cx="8696953" cy="2660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pc="1400" dirty="0" smtClean="0">
                <a:solidFill>
                  <a:srgbClr val="C00000"/>
                </a:solidFill>
              </a:rPr>
              <a:t>Федеральная грузовая компания</a:t>
            </a:r>
            <a:endParaRPr lang="ru-RU" spc="1400" dirty="0">
              <a:solidFill>
                <a:srgbClr val="C00000"/>
              </a:solidFill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1210088" y="1319210"/>
            <a:ext cx="3274581" cy="658811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625475" algn="ctr"/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До автоматизации</a:t>
            </a:r>
          </a:p>
        </p:txBody>
      </p:sp>
      <p:sp>
        <p:nvSpPr>
          <p:cNvPr id="140" name="Прямоугольник 139"/>
          <p:cNvSpPr/>
          <p:nvPr/>
        </p:nvSpPr>
        <p:spPr>
          <a:xfrm>
            <a:off x="8782266" y="1337165"/>
            <a:ext cx="3283673" cy="640856"/>
          </a:xfrm>
          <a:prstGeom prst="rect">
            <a:avLst/>
          </a:prstGeom>
          <a:solidFill>
            <a:srgbClr val="C00000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625475" algn="ctr"/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Цель автоматизации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210089" y="2129967"/>
            <a:ext cx="3219179" cy="975183"/>
          </a:xfrm>
          <a:prstGeom prst="rect">
            <a:avLst/>
          </a:prstGeom>
          <a:solidFill>
            <a:srgbClr val="2F5597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76000" algn="just"/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Создание документов в системе производится в ручном режиме, поэтому требуется согласование любого документа со всеми причастными подразделениями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412671" y="2129968"/>
            <a:ext cx="72000" cy="97478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41338" algn="ctr">
              <a:lnSpc>
                <a:spcPts val="1000"/>
              </a:lnSpc>
            </a:pPr>
            <a:endParaRPr lang="en-US" sz="1200" b="1" dirty="0">
              <a:latin typeface="Arial Narrow" panose="020B0606020202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210089" y="3253752"/>
            <a:ext cx="3219179" cy="975183"/>
          </a:xfrm>
          <a:prstGeom prst="rect">
            <a:avLst/>
          </a:prstGeom>
          <a:solidFill>
            <a:srgbClr val="2F5597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76000" algn="just"/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Подписание документов производится на бумажном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носител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е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собственноручной подписью руководителя, что увеличивает время ожидания подписания документа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412671" y="3253753"/>
            <a:ext cx="72000" cy="9747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41338" algn="ctr">
              <a:lnSpc>
                <a:spcPts val="1000"/>
              </a:lnSpc>
            </a:pPr>
            <a:endParaRPr lang="en-US" sz="1200" b="1" dirty="0">
              <a:latin typeface="Arial Narrow" panose="020B060602020203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210089" y="4341484"/>
            <a:ext cx="3219179" cy="975183"/>
          </a:xfrm>
          <a:prstGeom prst="rect">
            <a:avLst/>
          </a:prstGeom>
          <a:solidFill>
            <a:srgbClr val="2F5597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76000" algn="just"/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Обмен с клиентом оригиналами документов производится посредством сервиса доставки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412671" y="4341485"/>
            <a:ext cx="72000" cy="9747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41338" algn="ctr">
              <a:lnSpc>
                <a:spcPts val="1000"/>
              </a:lnSpc>
            </a:pPr>
            <a:endParaRPr lang="en-US" sz="1200" b="1" dirty="0">
              <a:latin typeface="Arial Narrow" panose="020B060602020203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210089" y="5451500"/>
            <a:ext cx="3219179" cy="975183"/>
          </a:xfrm>
          <a:prstGeom prst="rect">
            <a:avLst/>
          </a:prstGeom>
          <a:solidFill>
            <a:srgbClr val="2F5597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76000" algn="just"/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Единственный способ взаимодействия клиента с компанией –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менеджер. 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412671" y="5451501"/>
            <a:ext cx="72000" cy="9747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41338" algn="ctr">
              <a:lnSpc>
                <a:spcPts val="1000"/>
              </a:lnSpc>
            </a:pPr>
            <a:endParaRPr lang="en-US" sz="1200" b="1" dirty="0">
              <a:latin typeface="Arial Narrow" panose="020B0606020202030204" pitchFamily="34" charset="0"/>
            </a:endParaRPr>
          </a:p>
        </p:txBody>
      </p:sp>
      <p:sp>
        <p:nvSpPr>
          <p:cNvPr id="86" name="Freeform 17"/>
          <p:cNvSpPr>
            <a:spLocks noChangeAspect="1" noEditPoints="1"/>
          </p:cNvSpPr>
          <p:nvPr/>
        </p:nvSpPr>
        <p:spPr bwMode="auto">
          <a:xfrm>
            <a:off x="1269656" y="4650091"/>
            <a:ext cx="540000" cy="386608"/>
          </a:xfrm>
          <a:custGeom>
            <a:avLst/>
            <a:gdLst>
              <a:gd name="T0" fmla="*/ 345 w 345"/>
              <a:gd name="T1" fmla="*/ 0 h 247"/>
              <a:gd name="T2" fmla="*/ 0 w 345"/>
              <a:gd name="T3" fmla="*/ 0 h 247"/>
              <a:gd name="T4" fmla="*/ 0 w 345"/>
              <a:gd name="T5" fmla="*/ 247 h 247"/>
              <a:gd name="T6" fmla="*/ 345 w 345"/>
              <a:gd name="T7" fmla="*/ 247 h 247"/>
              <a:gd name="T8" fmla="*/ 345 w 345"/>
              <a:gd name="T9" fmla="*/ 0 h 247"/>
              <a:gd name="T10" fmla="*/ 338 w 345"/>
              <a:gd name="T11" fmla="*/ 240 h 247"/>
              <a:gd name="T12" fmla="*/ 212 w 345"/>
              <a:gd name="T13" fmla="*/ 123 h 247"/>
              <a:gd name="T14" fmla="*/ 338 w 345"/>
              <a:gd name="T15" fmla="*/ 6 h 247"/>
              <a:gd name="T16" fmla="*/ 338 w 345"/>
              <a:gd name="T17" fmla="*/ 240 h 247"/>
              <a:gd name="T18" fmla="*/ 208 w 345"/>
              <a:gd name="T19" fmla="*/ 120 h 247"/>
              <a:gd name="T20" fmla="*/ 173 w 345"/>
              <a:gd name="T21" fmla="*/ 152 h 247"/>
              <a:gd name="T22" fmla="*/ 15 w 345"/>
              <a:gd name="T23" fmla="*/ 6 h 247"/>
              <a:gd name="T24" fmla="*/ 330 w 345"/>
              <a:gd name="T25" fmla="*/ 6 h 247"/>
              <a:gd name="T26" fmla="*/ 208 w 345"/>
              <a:gd name="T27" fmla="*/ 120 h 247"/>
              <a:gd name="T28" fmla="*/ 134 w 345"/>
              <a:gd name="T29" fmla="*/ 123 h 247"/>
              <a:gd name="T30" fmla="*/ 8 w 345"/>
              <a:gd name="T31" fmla="*/ 240 h 247"/>
              <a:gd name="T32" fmla="*/ 8 w 345"/>
              <a:gd name="T33" fmla="*/ 6 h 247"/>
              <a:gd name="T34" fmla="*/ 134 w 345"/>
              <a:gd name="T35" fmla="*/ 123 h 247"/>
              <a:gd name="T36" fmla="*/ 137 w 345"/>
              <a:gd name="T37" fmla="*/ 126 h 247"/>
              <a:gd name="T38" fmla="*/ 173 w 345"/>
              <a:gd name="T39" fmla="*/ 159 h 247"/>
              <a:gd name="T40" fmla="*/ 208 w 345"/>
              <a:gd name="T41" fmla="*/ 126 h 247"/>
              <a:gd name="T42" fmla="*/ 330 w 345"/>
              <a:gd name="T43" fmla="*/ 239 h 247"/>
              <a:gd name="T44" fmla="*/ 15 w 345"/>
              <a:gd name="T45" fmla="*/ 239 h 247"/>
              <a:gd name="T46" fmla="*/ 137 w 345"/>
              <a:gd name="T47" fmla="*/ 126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45" h="247">
                <a:moveTo>
                  <a:pt x="345" y="0"/>
                </a:moveTo>
                <a:lnTo>
                  <a:pt x="0" y="0"/>
                </a:lnTo>
                <a:lnTo>
                  <a:pt x="0" y="247"/>
                </a:lnTo>
                <a:lnTo>
                  <a:pt x="345" y="247"/>
                </a:lnTo>
                <a:lnTo>
                  <a:pt x="345" y="0"/>
                </a:lnTo>
                <a:close/>
                <a:moveTo>
                  <a:pt x="338" y="240"/>
                </a:moveTo>
                <a:lnTo>
                  <a:pt x="212" y="123"/>
                </a:lnTo>
                <a:lnTo>
                  <a:pt x="338" y="6"/>
                </a:lnTo>
                <a:lnTo>
                  <a:pt x="338" y="240"/>
                </a:lnTo>
                <a:close/>
                <a:moveTo>
                  <a:pt x="208" y="120"/>
                </a:moveTo>
                <a:lnTo>
                  <a:pt x="173" y="152"/>
                </a:lnTo>
                <a:lnTo>
                  <a:pt x="15" y="6"/>
                </a:lnTo>
                <a:lnTo>
                  <a:pt x="330" y="6"/>
                </a:lnTo>
                <a:lnTo>
                  <a:pt x="208" y="120"/>
                </a:lnTo>
                <a:close/>
                <a:moveTo>
                  <a:pt x="134" y="123"/>
                </a:moveTo>
                <a:lnTo>
                  <a:pt x="8" y="240"/>
                </a:lnTo>
                <a:lnTo>
                  <a:pt x="8" y="6"/>
                </a:lnTo>
                <a:lnTo>
                  <a:pt x="134" y="123"/>
                </a:lnTo>
                <a:close/>
                <a:moveTo>
                  <a:pt x="137" y="126"/>
                </a:moveTo>
                <a:lnTo>
                  <a:pt x="173" y="159"/>
                </a:lnTo>
                <a:lnTo>
                  <a:pt x="208" y="126"/>
                </a:lnTo>
                <a:lnTo>
                  <a:pt x="330" y="239"/>
                </a:lnTo>
                <a:lnTo>
                  <a:pt x="15" y="239"/>
                </a:lnTo>
                <a:lnTo>
                  <a:pt x="137" y="126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190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9" name="Freeform 60"/>
          <p:cNvSpPr>
            <a:spLocks noChangeAspect="1" noEditPoints="1"/>
          </p:cNvSpPr>
          <p:nvPr/>
        </p:nvSpPr>
        <p:spPr bwMode="auto">
          <a:xfrm>
            <a:off x="1251656" y="5669942"/>
            <a:ext cx="576000" cy="576000"/>
          </a:xfrm>
          <a:custGeom>
            <a:avLst/>
            <a:gdLst>
              <a:gd name="T0" fmla="*/ 1600 w 1815"/>
              <a:gd name="T1" fmla="*/ 819 h 1815"/>
              <a:gd name="T2" fmla="*/ 1223 w 1815"/>
              <a:gd name="T3" fmla="*/ 745 h 1815"/>
              <a:gd name="T4" fmla="*/ 1223 w 1815"/>
              <a:gd name="T5" fmla="*/ 934 h 1815"/>
              <a:gd name="T6" fmla="*/ 1600 w 1815"/>
              <a:gd name="T7" fmla="*/ 860 h 1815"/>
              <a:gd name="T8" fmla="*/ 1223 w 1815"/>
              <a:gd name="T9" fmla="*/ 934 h 1815"/>
              <a:gd name="T10" fmla="*/ 865 w 1815"/>
              <a:gd name="T11" fmla="*/ 460 h 1815"/>
              <a:gd name="T12" fmla="*/ 656 w 1815"/>
              <a:gd name="T13" fmla="*/ 514 h 1815"/>
              <a:gd name="T14" fmla="*/ 1160 w 1815"/>
              <a:gd name="T15" fmla="*/ 861 h 1815"/>
              <a:gd name="T16" fmla="*/ 987 w 1815"/>
              <a:gd name="T17" fmla="*/ 447 h 1815"/>
              <a:gd name="T18" fmla="*/ 908 w 1815"/>
              <a:gd name="T19" fmla="*/ 514 h 1815"/>
              <a:gd name="T20" fmla="*/ 908 w 1815"/>
              <a:gd name="T21" fmla="*/ 808 h 1815"/>
              <a:gd name="T22" fmla="*/ 908 w 1815"/>
              <a:gd name="T23" fmla="*/ 514 h 1815"/>
              <a:gd name="T24" fmla="*/ 908 w 1815"/>
              <a:gd name="T25" fmla="*/ 0 h 1815"/>
              <a:gd name="T26" fmla="*/ 908 w 1815"/>
              <a:gd name="T27" fmla="*/ 441 h 1815"/>
              <a:gd name="T28" fmla="*/ 202 w 1815"/>
              <a:gd name="T29" fmla="*/ 590 h 1815"/>
              <a:gd name="T30" fmla="*/ 580 w 1815"/>
              <a:gd name="T31" fmla="*/ 516 h 1815"/>
              <a:gd name="T32" fmla="*/ 202 w 1815"/>
              <a:gd name="T33" fmla="*/ 590 h 1815"/>
              <a:gd name="T34" fmla="*/ 580 w 1815"/>
              <a:gd name="T35" fmla="*/ 705 h 1815"/>
              <a:gd name="T36" fmla="*/ 202 w 1815"/>
              <a:gd name="T37" fmla="*/ 631 h 1815"/>
              <a:gd name="T38" fmla="*/ 202 w 1815"/>
              <a:gd name="T39" fmla="*/ 820 h 1815"/>
              <a:gd name="T40" fmla="*/ 580 w 1815"/>
              <a:gd name="T41" fmla="*/ 746 h 1815"/>
              <a:gd name="T42" fmla="*/ 202 w 1815"/>
              <a:gd name="T43" fmla="*/ 820 h 1815"/>
              <a:gd name="T44" fmla="*/ 580 w 1815"/>
              <a:gd name="T45" fmla="*/ 935 h 1815"/>
              <a:gd name="T46" fmla="*/ 202 w 1815"/>
              <a:gd name="T47" fmla="*/ 861 h 1815"/>
              <a:gd name="T48" fmla="*/ 78 w 1815"/>
              <a:gd name="T49" fmla="*/ 1030 h 1815"/>
              <a:gd name="T50" fmla="*/ 4 w 1815"/>
              <a:gd name="T51" fmla="*/ 1030 h 1815"/>
              <a:gd name="T52" fmla="*/ 0 w 1815"/>
              <a:gd name="T53" fmla="*/ 1128 h 1815"/>
              <a:gd name="T54" fmla="*/ 177 w 1815"/>
              <a:gd name="T55" fmla="*/ 1815 h 1815"/>
              <a:gd name="T56" fmla="*/ 1638 w 1815"/>
              <a:gd name="T57" fmla="*/ 1128 h 1815"/>
              <a:gd name="T58" fmla="*/ 1815 w 1815"/>
              <a:gd name="T59" fmla="*/ 1030 h 1815"/>
              <a:gd name="T60" fmla="*/ 1610 w 1815"/>
              <a:gd name="T61" fmla="*/ 861 h 1815"/>
              <a:gd name="T62" fmla="*/ 78 w 1815"/>
              <a:gd name="T63" fmla="*/ 103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15" h="1815">
                <a:moveTo>
                  <a:pt x="1223" y="819"/>
                </a:moveTo>
                <a:lnTo>
                  <a:pt x="1600" y="819"/>
                </a:lnTo>
                <a:lnTo>
                  <a:pt x="1600" y="745"/>
                </a:lnTo>
                <a:lnTo>
                  <a:pt x="1223" y="745"/>
                </a:lnTo>
                <a:lnTo>
                  <a:pt x="1223" y="819"/>
                </a:lnTo>
                <a:close/>
                <a:moveTo>
                  <a:pt x="1223" y="934"/>
                </a:moveTo>
                <a:lnTo>
                  <a:pt x="1600" y="934"/>
                </a:lnTo>
                <a:lnTo>
                  <a:pt x="1600" y="860"/>
                </a:lnTo>
                <a:lnTo>
                  <a:pt x="1223" y="860"/>
                </a:lnTo>
                <a:lnTo>
                  <a:pt x="1223" y="934"/>
                </a:lnTo>
                <a:close/>
                <a:moveTo>
                  <a:pt x="908" y="514"/>
                </a:moveTo>
                <a:lnTo>
                  <a:pt x="865" y="460"/>
                </a:lnTo>
                <a:cubicBezTo>
                  <a:pt x="853" y="457"/>
                  <a:pt x="840" y="452"/>
                  <a:pt x="828" y="447"/>
                </a:cubicBezTo>
                <a:lnTo>
                  <a:pt x="656" y="514"/>
                </a:lnTo>
                <a:lnTo>
                  <a:pt x="656" y="861"/>
                </a:lnTo>
                <a:lnTo>
                  <a:pt x="1160" y="861"/>
                </a:lnTo>
                <a:lnTo>
                  <a:pt x="1160" y="514"/>
                </a:lnTo>
                <a:lnTo>
                  <a:pt x="987" y="447"/>
                </a:lnTo>
                <a:cubicBezTo>
                  <a:pt x="975" y="452"/>
                  <a:pt x="962" y="457"/>
                  <a:pt x="950" y="460"/>
                </a:cubicBezTo>
                <a:lnTo>
                  <a:pt x="908" y="514"/>
                </a:lnTo>
                <a:lnTo>
                  <a:pt x="983" y="724"/>
                </a:lnTo>
                <a:lnTo>
                  <a:pt x="908" y="808"/>
                </a:lnTo>
                <a:lnTo>
                  <a:pt x="832" y="724"/>
                </a:lnTo>
                <a:lnTo>
                  <a:pt x="908" y="514"/>
                </a:lnTo>
                <a:close/>
                <a:moveTo>
                  <a:pt x="1097" y="221"/>
                </a:moveTo>
                <a:cubicBezTo>
                  <a:pt x="1097" y="99"/>
                  <a:pt x="1012" y="0"/>
                  <a:pt x="908" y="0"/>
                </a:cubicBezTo>
                <a:cubicBezTo>
                  <a:pt x="803" y="0"/>
                  <a:pt x="719" y="99"/>
                  <a:pt x="719" y="221"/>
                </a:cubicBezTo>
                <a:cubicBezTo>
                  <a:pt x="719" y="342"/>
                  <a:pt x="803" y="441"/>
                  <a:pt x="908" y="441"/>
                </a:cubicBezTo>
                <a:cubicBezTo>
                  <a:pt x="1012" y="441"/>
                  <a:pt x="1097" y="342"/>
                  <a:pt x="1097" y="221"/>
                </a:cubicBezTo>
                <a:close/>
                <a:moveTo>
                  <a:pt x="202" y="590"/>
                </a:moveTo>
                <a:lnTo>
                  <a:pt x="580" y="590"/>
                </a:lnTo>
                <a:lnTo>
                  <a:pt x="580" y="516"/>
                </a:lnTo>
                <a:lnTo>
                  <a:pt x="202" y="516"/>
                </a:lnTo>
                <a:lnTo>
                  <a:pt x="202" y="590"/>
                </a:lnTo>
                <a:close/>
                <a:moveTo>
                  <a:pt x="202" y="705"/>
                </a:moveTo>
                <a:lnTo>
                  <a:pt x="580" y="705"/>
                </a:lnTo>
                <a:lnTo>
                  <a:pt x="580" y="631"/>
                </a:lnTo>
                <a:lnTo>
                  <a:pt x="202" y="631"/>
                </a:lnTo>
                <a:lnTo>
                  <a:pt x="202" y="705"/>
                </a:lnTo>
                <a:close/>
                <a:moveTo>
                  <a:pt x="202" y="820"/>
                </a:moveTo>
                <a:lnTo>
                  <a:pt x="580" y="820"/>
                </a:lnTo>
                <a:lnTo>
                  <a:pt x="580" y="746"/>
                </a:lnTo>
                <a:lnTo>
                  <a:pt x="202" y="746"/>
                </a:lnTo>
                <a:lnTo>
                  <a:pt x="202" y="820"/>
                </a:lnTo>
                <a:close/>
                <a:moveTo>
                  <a:pt x="202" y="935"/>
                </a:moveTo>
                <a:lnTo>
                  <a:pt x="580" y="935"/>
                </a:lnTo>
                <a:lnTo>
                  <a:pt x="580" y="861"/>
                </a:lnTo>
                <a:lnTo>
                  <a:pt x="202" y="861"/>
                </a:lnTo>
                <a:lnTo>
                  <a:pt x="202" y="935"/>
                </a:lnTo>
                <a:close/>
                <a:moveTo>
                  <a:pt x="78" y="1030"/>
                </a:moveTo>
                <a:lnTo>
                  <a:pt x="202" y="861"/>
                </a:lnTo>
                <a:lnTo>
                  <a:pt x="4" y="1030"/>
                </a:lnTo>
                <a:lnTo>
                  <a:pt x="0" y="1030"/>
                </a:lnTo>
                <a:lnTo>
                  <a:pt x="0" y="1128"/>
                </a:lnTo>
                <a:lnTo>
                  <a:pt x="177" y="1128"/>
                </a:lnTo>
                <a:lnTo>
                  <a:pt x="177" y="1815"/>
                </a:lnTo>
                <a:lnTo>
                  <a:pt x="1638" y="1815"/>
                </a:lnTo>
                <a:lnTo>
                  <a:pt x="1638" y="1128"/>
                </a:lnTo>
                <a:lnTo>
                  <a:pt x="1815" y="1128"/>
                </a:lnTo>
                <a:lnTo>
                  <a:pt x="1815" y="1030"/>
                </a:lnTo>
                <a:lnTo>
                  <a:pt x="1808" y="1030"/>
                </a:lnTo>
                <a:lnTo>
                  <a:pt x="1610" y="861"/>
                </a:lnTo>
                <a:lnTo>
                  <a:pt x="1734" y="1030"/>
                </a:lnTo>
                <a:lnTo>
                  <a:pt x="78" y="103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" name="Freeform 64"/>
          <p:cNvSpPr>
            <a:spLocks noChangeAspect="1" noEditPoints="1"/>
          </p:cNvSpPr>
          <p:nvPr/>
        </p:nvSpPr>
        <p:spPr bwMode="auto">
          <a:xfrm>
            <a:off x="1251656" y="3462162"/>
            <a:ext cx="576000" cy="576000"/>
          </a:xfrm>
          <a:custGeom>
            <a:avLst/>
            <a:gdLst>
              <a:gd name="T0" fmla="*/ 84 w 312"/>
              <a:gd name="T1" fmla="*/ 13 h 315"/>
              <a:gd name="T2" fmla="*/ 230 w 312"/>
              <a:gd name="T3" fmla="*/ 13 h 315"/>
              <a:gd name="T4" fmla="*/ 230 w 312"/>
              <a:gd name="T5" fmla="*/ 92 h 315"/>
              <a:gd name="T6" fmla="*/ 195 w 312"/>
              <a:gd name="T7" fmla="*/ 127 h 315"/>
              <a:gd name="T8" fmla="*/ 228 w 312"/>
              <a:gd name="T9" fmla="*/ 161 h 315"/>
              <a:gd name="T10" fmla="*/ 230 w 312"/>
              <a:gd name="T11" fmla="*/ 159 h 315"/>
              <a:gd name="T12" fmla="*/ 230 w 312"/>
              <a:gd name="T13" fmla="*/ 303 h 315"/>
              <a:gd name="T14" fmla="*/ 13 w 312"/>
              <a:gd name="T15" fmla="*/ 303 h 315"/>
              <a:gd name="T16" fmla="*/ 13 w 312"/>
              <a:gd name="T17" fmla="*/ 84 h 315"/>
              <a:gd name="T18" fmla="*/ 84 w 312"/>
              <a:gd name="T19" fmla="*/ 84 h 315"/>
              <a:gd name="T20" fmla="*/ 84 w 312"/>
              <a:gd name="T21" fmla="*/ 13 h 315"/>
              <a:gd name="T22" fmla="*/ 242 w 312"/>
              <a:gd name="T23" fmla="*/ 147 h 315"/>
              <a:gd name="T24" fmla="*/ 295 w 312"/>
              <a:gd name="T25" fmla="*/ 94 h 315"/>
              <a:gd name="T26" fmla="*/ 295 w 312"/>
              <a:gd name="T27" fmla="*/ 103 h 315"/>
              <a:gd name="T28" fmla="*/ 242 w 312"/>
              <a:gd name="T29" fmla="*/ 156 h 315"/>
              <a:gd name="T30" fmla="*/ 242 w 312"/>
              <a:gd name="T31" fmla="*/ 147 h 315"/>
              <a:gd name="T32" fmla="*/ 93 w 312"/>
              <a:gd name="T33" fmla="*/ 0 h 315"/>
              <a:gd name="T34" fmla="*/ 76 w 312"/>
              <a:gd name="T35" fmla="*/ 0 h 315"/>
              <a:gd name="T36" fmla="*/ 0 w 312"/>
              <a:gd name="T37" fmla="*/ 76 h 315"/>
              <a:gd name="T38" fmla="*/ 0 w 312"/>
              <a:gd name="T39" fmla="*/ 315 h 315"/>
              <a:gd name="T40" fmla="*/ 242 w 312"/>
              <a:gd name="T41" fmla="*/ 315 h 315"/>
              <a:gd name="T42" fmla="*/ 242 w 312"/>
              <a:gd name="T43" fmla="*/ 158 h 315"/>
              <a:gd name="T44" fmla="*/ 245 w 312"/>
              <a:gd name="T45" fmla="*/ 161 h 315"/>
              <a:gd name="T46" fmla="*/ 301 w 312"/>
              <a:gd name="T47" fmla="*/ 105 h 315"/>
              <a:gd name="T48" fmla="*/ 301 w 312"/>
              <a:gd name="T49" fmla="*/ 88 h 315"/>
              <a:gd name="T50" fmla="*/ 305 w 312"/>
              <a:gd name="T51" fmla="*/ 85 h 315"/>
              <a:gd name="T52" fmla="*/ 300 w 312"/>
              <a:gd name="T53" fmla="*/ 55 h 315"/>
              <a:gd name="T54" fmla="*/ 271 w 312"/>
              <a:gd name="T55" fmla="*/ 51 h 315"/>
              <a:gd name="T56" fmla="*/ 242 w 312"/>
              <a:gd name="T57" fmla="*/ 80 h 315"/>
              <a:gd name="T58" fmla="*/ 242 w 312"/>
              <a:gd name="T59" fmla="*/ 0 h 315"/>
              <a:gd name="T60" fmla="*/ 93 w 312"/>
              <a:gd name="T61" fmla="*/ 0 h 315"/>
              <a:gd name="T62" fmla="*/ 21 w 312"/>
              <a:gd name="T63" fmla="*/ 72 h 315"/>
              <a:gd name="T64" fmla="*/ 72 w 312"/>
              <a:gd name="T65" fmla="*/ 22 h 315"/>
              <a:gd name="T66" fmla="*/ 72 w 312"/>
              <a:gd name="T67" fmla="*/ 72 h 315"/>
              <a:gd name="T68" fmla="*/ 21 w 312"/>
              <a:gd name="T69" fmla="*/ 72 h 315"/>
              <a:gd name="T70" fmla="*/ 92 w 312"/>
              <a:gd name="T71" fmla="*/ 269 h 315"/>
              <a:gd name="T72" fmla="*/ 144 w 312"/>
              <a:gd name="T73" fmla="*/ 238 h 315"/>
              <a:gd name="T74" fmla="*/ 220 w 312"/>
              <a:gd name="T75" fmla="*/ 161 h 315"/>
              <a:gd name="T76" fmla="*/ 195 w 312"/>
              <a:gd name="T77" fmla="*/ 136 h 315"/>
              <a:gd name="T78" fmla="*/ 118 w 312"/>
              <a:gd name="T79" fmla="*/ 212 h 315"/>
              <a:gd name="T80" fmla="*/ 87 w 312"/>
              <a:gd name="T81" fmla="*/ 264 h 315"/>
              <a:gd name="T82" fmla="*/ 82 w 312"/>
              <a:gd name="T83" fmla="*/ 269 h 315"/>
              <a:gd name="T84" fmla="*/ 82 w 312"/>
              <a:gd name="T85" fmla="*/ 274 h 315"/>
              <a:gd name="T86" fmla="*/ 87 w 312"/>
              <a:gd name="T87" fmla="*/ 274 h 315"/>
              <a:gd name="T88" fmla="*/ 92 w 312"/>
              <a:gd name="T89" fmla="*/ 269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12" h="315">
                <a:moveTo>
                  <a:pt x="84" y="13"/>
                </a:moveTo>
                <a:lnTo>
                  <a:pt x="230" y="13"/>
                </a:lnTo>
                <a:lnTo>
                  <a:pt x="230" y="92"/>
                </a:lnTo>
                <a:lnTo>
                  <a:pt x="195" y="127"/>
                </a:lnTo>
                <a:lnTo>
                  <a:pt x="228" y="161"/>
                </a:lnTo>
                <a:lnTo>
                  <a:pt x="230" y="159"/>
                </a:lnTo>
                <a:lnTo>
                  <a:pt x="230" y="303"/>
                </a:lnTo>
                <a:lnTo>
                  <a:pt x="13" y="303"/>
                </a:lnTo>
                <a:lnTo>
                  <a:pt x="13" y="84"/>
                </a:lnTo>
                <a:lnTo>
                  <a:pt x="84" y="84"/>
                </a:lnTo>
                <a:lnTo>
                  <a:pt x="84" y="13"/>
                </a:lnTo>
                <a:close/>
                <a:moveTo>
                  <a:pt x="242" y="147"/>
                </a:moveTo>
                <a:lnTo>
                  <a:pt x="295" y="94"/>
                </a:lnTo>
                <a:lnTo>
                  <a:pt x="295" y="103"/>
                </a:lnTo>
                <a:lnTo>
                  <a:pt x="242" y="156"/>
                </a:lnTo>
                <a:lnTo>
                  <a:pt x="242" y="147"/>
                </a:lnTo>
                <a:close/>
                <a:moveTo>
                  <a:pt x="93" y="0"/>
                </a:moveTo>
                <a:lnTo>
                  <a:pt x="76" y="0"/>
                </a:lnTo>
                <a:lnTo>
                  <a:pt x="0" y="76"/>
                </a:lnTo>
                <a:lnTo>
                  <a:pt x="0" y="315"/>
                </a:lnTo>
                <a:lnTo>
                  <a:pt x="242" y="315"/>
                </a:lnTo>
                <a:lnTo>
                  <a:pt x="242" y="158"/>
                </a:lnTo>
                <a:lnTo>
                  <a:pt x="245" y="161"/>
                </a:lnTo>
                <a:lnTo>
                  <a:pt x="301" y="105"/>
                </a:lnTo>
                <a:lnTo>
                  <a:pt x="301" y="88"/>
                </a:lnTo>
                <a:lnTo>
                  <a:pt x="305" y="85"/>
                </a:lnTo>
                <a:cubicBezTo>
                  <a:pt x="312" y="78"/>
                  <a:pt x="310" y="65"/>
                  <a:pt x="300" y="55"/>
                </a:cubicBezTo>
                <a:cubicBezTo>
                  <a:pt x="291" y="46"/>
                  <a:pt x="278" y="44"/>
                  <a:pt x="271" y="51"/>
                </a:cubicBezTo>
                <a:lnTo>
                  <a:pt x="242" y="80"/>
                </a:lnTo>
                <a:lnTo>
                  <a:pt x="242" y="0"/>
                </a:lnTo>
                <a:lnTo>
                  <a:pt x="93" y="0"/>
                </a:lnTo>
                <a:close/>
                <a:moveTo>
                  <a:pt x="21" y="72"/>
                </a:moveTo>
                <a:lnTo>
                  <a:pt x="72" y="22"/>
                </a:lnTo>
                <a:lnTo>
                  <a:pt x="72" y="72"/>
                </a:lnTo>
                <a:lnTo>
                  <a:pt x="21" y="72"/>
                </a:lnTo>
                <a:close/>
                <a:moveTo>
                  <a:pt x="92" y="269"/>
                </a:moveTo>
                <a:cubicBezTo>
                  <a:pt x="101" y="271"/>
                  <a:pt x="123" y="258"/>
                  <a:pt x="144" y="238"/>
                </a:cubicBezTo>
                <a:lnTo>
                  <a:pt x="220" y="161"/>
                </a:lnTo>
                <a:lnTo>
                  <a:pt x="195" y="136"/>
                </a:lnTo>
                <a:lnTo>
                  <a:pt x="118" y="212"/>
                </a:lnTo>
                <a:cubicBezTo>
                  <a:pt x="98" y="233"/>
                  <a:pt x="84" y="255"/>
                  <a:pt x="87" y="264"/>
                </a:cubicBezTo>
                <a:lnTo>
                  <a:pt x="82" y="269"/>
                </a:lnTo>
                <a:cubicBezTo>
                  <a:pt x="81" y="270"/>
                  <a:pt x="81" y="272"/>
                  <a:pt x="82" y="274"/>
                </a:cubicBezTo>
                <a:cubicBezTo>
                  <a:pt x="84" y="275"/>
                  <a:pt x="86" y="275"/>
                  <a:pt x="87" y="274"/>
                </a:cubicBezTo>
                <a:lnTo>
                  <a:pt x="92" y="269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8" name="Freeform 68"/>
          <p:cNvSpPr>
            <a:spLocks noChangeAspect="1" noEditPoints="1"/>
          </p:cNvSpPr>
          <p:nvPr/>
        </p:nvSpPr>
        <p:spPr bwMode="auto">
          <a:xfrm>
            <a:off x="1298357" y="2345602"/>
            <a:ext cx="482598" cy="576000"/>
          </a:xfrm>
          <a:custGeom>
            <a:avLst/>
            <a:gdLst>
              <a:gd name="T0" fmla="*/ 0 w 247"/>
              <a:gd name="T1" fmla="*/ 262 h 307"/>
              <a:gd name="T2" fmla="*/ 0 w 247"/>
              <a:gd name="T3" fmla="*/ 266 h 307"/>
              <a:gd name="T4" fmla="*/ 21 w 247"/>
              <a:gd name="T5" fmla="*/ 266 h 307"/>
              <a:gd name="T6" fmla="*/ 21 w 247"/>
              <a:gd name="T7" fmla="*/ 286 h 307"/>
              <a:gd name="T8" fmla="*/ 42 w 247"/>
              <a:gd name="T9" fmla="*/ 286 h 307"/>
              <a:gd name="T10" fmla="*/ 42 w 247"/>
              <a:gd name="T11" fmla="*/ 307 h 307"/>
              <a:gd name="T12" fmla="*/ 247 w 247"/>
              <a:gd name="T13" fmla="*/ 307 h 307"/>
              <a:gd name="T14" fmla="*/ 247 w 247"/>
              <a:gd name="T15" fmla="*/ 41 h 307"/>
              <a:gd name="T16" fmla="*/ 226 w 247"/>
              <a:gd name="T17" fmla="*/ 41 h 307"/>
              <a:gd name="T18" fmla="*/ 226 w 247"/>
              <a:gd name="T19" fmla="*/ 21 h 307"/>
              <a:gd name="T20" fmla="*/ 206 w 247"/>
              <a:gd name="T21" fmla="*/ 21 h 307"/>
              <a:gd name="T22" fmla="*/ 206 w 247"/>
              <a:gd name="T23" fmla="*/ 0 h 307"/>
              <a:gd name="T24" fmla="*/ 73 w 247"/>
              <a:gd name="T25" fmla="*/ 0 h 307"/>
              <a:gd name="T26" fmla="*/ 73 w 247"/>
              <a:gd name="T27" fmla="*/ 75 h 307"/>
              <a:gd name="T28" fmla="*/ 0 w 247"/>
              <a:gd name="T29" fmla="*/ 75 h 307"/>
              <a:gd name="T30" fmla="*/ 0 w 247"/>
              <a:gd name="T31" fmla="*/ 262 h 307"/>
              <a:gd name="T32" fmla="*/ 181 w 247"/>
              <a:gd name="T33" fmla="*/ 242 h 307"/>
              <a:gd name="T34" fmla="*/ 27 w 247"/>
              <a:gd name="T35" fmla="*/ 242 h 307"/>
              <a:gd name="T36" fmla="*/ 27 w 247"/>
              <a:gd name="T37" fmla="*/ 230 h 307"/>
              <a:gd name="T38" fmla="*/ 181 w 247"/>
              <a:gd name="T39" fmla="*/ 230 h 307"/>
              <a:gd name="T40" fmla="*/ 181 w 247"/>
              <a:gd name="T41" fmla="*/ 242 h 307"/>
              <a:gd name="T42" fmla="*/ 181 w 247"/>
              <a:gd name="T43" fmla="*/ 195 h 307"/>
              <a:gd name="T44" fmla="*/ 181 w 247"/>
              <a:gd name="T45" fmla="*/ 207 h 307"/>
              <a:gd name="T46" fmla="*/ 27 w 247"/>
              <a:gd name="T47" fmla="*/ 207 h 307"/>
              <a:gd name="T48" fmla="*/ 27 w 247"/>
              <a:gd name="T49" fmla="*/ 195 h 307"/>
              <a:gd name="T50" fmla="*/ 181 w 247"/>
              <a:gd name="T51" fmla="*/ 195 h 307"/>
              <a:gd name="T52" fmla="*/ 181 w 247"/>
              <a:gd name="T53" fmla="*/ 171 h 307"/>
              <a:gd name="T54" fmla="*/ 27 w 247"/>
              <a:gd name="T55" fmla="*/ 171 h 307"/>
              <a:gd name="T56" fmla="*/ 27 w 247"/>
              <a:gd name="T57" fmla="*/ 160 h 307"/>
              <a:gd name="T58" fmla="*/ 181 w 247"/>
              <a:gd name="T59" fmla="*/ 160 h 307"/>
              <a:gd name="T60" fmla="*/ 181 w 247"/>
              <a:gd name="T61" fmla="*/ 171 h 307"/>
              <a:gd name="T62" fmla="*/ 181 w 247"/>
              <a:gd name="T63" fmla="*/ 124 h 307"/>
              <a:gd name="T64" fmla="*/ 181 w 247"/>
              <a:gd name="T65" fmla="*/ 136 h 307"/>
              <a:gd name="T66" fmla="*/ 27 w 247"/>
              <a:gd name="T67" fmla="*/ 136 h 307"/>
              <a:gd name="T68" fmla="*/ 27 w 247"/>
              <a:gd name="T69" fmla="*/ 124 h 307"/>
              <a:gd name="T70" fmla="*/ 181 w 247"/>
              <a:gd name="T71" fmla="*/ 124 h 307"/>
              <a:gd name="T72" fmla="*/ 181 w 247"/>
              <a:gd name="T73" fmla="*/ 101 h 307"/>
              <a:gd name="T74" fmla="*/ 27 w 247"/>
              <a:gd name="T75" fmla="*/ 101 h 307"/>
              <a:gd name="T76" fmla="*/ 27 w 247"/>
              <a:gd name="T77" fmla="*/ 89 h 307"/>
              <a:gd name="T78" fmla="*/ 181 w 247"/>
              <a:gd name="T79" fmla="*/ 89 h 307"/>
              <a:gd name="T80" fmla="*/ 181 w 247"/>
              <a:gd name="T81" fmla="*/ 101 h 307"/>
              <a:gd name="T82" fmla="*/ 61 w 247"/>
              <a:gd name="T83" fmla="*/ 63 h 307"/>
              <a:gd name="T84" fmla="*/ 61 w 247"/>
              <a:gd name="T85" fmla="*/ 4 h 307"/>
              <a:gd name="T86" fmla="*/ 1 w 247"/>
              <a:gd name="T87" fmla="*/ 63 h 307"/>
              <a:gd name="T88" fmla="*/ 61 w 247"/>
              <a:gd name="T89" fmla="*/ 63 h 307"/>
              <a:gd name="T90" fmla="*/ 52 w 247"/>
              <a:gd name="T91" fmla="*/ 276 h 307"/>
              <a:gd name="T92" fmla="*/ 31 w 247"/>
              <a:gd name="T93" fmla="*/ 276 h 307"/>
              <a:gd name="T94" fmla="*/ 31 w 247"/>
              <a:gd name="T95" fmla="*/ 266 h 307"/>
              <a:gd name="T96" fmla="*/ 206 w 247"/>
              <a:gd name="T97" fmla="*/ 266 h 307"/>
              <a:gd name="T98" fmla="*/ 206 w 247"/>
              <a:gd name="T99" fmla="*/ 31 h 307"/>
              <a:gd name="T100" fmla="*/ 216 w 247"/>
              <a:gd name="T101" fmla="*/ 31 h 307"/>
              <a:gd name="T102" fmla="*/ 216 w 247"/>
              <a:gd name="T103" fmla="*/ 276 h 307"/>
              <a:gd name="T104" fmla="*/ 52 w 247"/>
              <a:gd name="T105" fmla="*/ 276 h 307"/>
              <a:gd name="T106" fmla="*/ 226 w 247"/>
              <a:gd name="T107" fmla="*/ 51 h 307"/>
              <a:gd name="T108" fmla="*/ 236 w 247"/>
              <a:gd name="T109" fmla="*/ 51 h 307"/>
              <a:gd name="T110" fmla="*/ 236 w 247"/>
              <a:gd name="T111" fmla="*/ 296 h 307"/>
              <a:gd name="T112" fmla="*/ 52 w 247"/>
              <a:gd name="T113" fmla="*/ 296 h 307"/>
              <a:gd name="T114" fmla="*/ 52 w 247"/>
              <a:gd name="T115" fmla="*/ 286 h 307"/>
              <a:gd name="T116" fmla="*/ 226 w 247"/>
              <a:gd name="T117" fmla="*/ 286 h 307"/>
              <a:gd name="T118" fmla="*/ 226 w 247"/>
              <a:gd name="T119" fmla="*/ 51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7" h="307">
                <a:moveTo>
                  <a:pt x="0" y="262"/>
                </a:moveTo>
                <a:lnTo>
                  <a:pt x="0" y="266"/>
                </a:lnTo>
                <a:lnTo>
                  <a:pt x="21" y="266"/>
                </a:lnTo>
                <a:lnTo>
                  <a:pt x="21" y="286"/>
                </a:lnTo>
                <a:lnTo>
                  <a:pt x="42" y="286"/>
                </a:lnTo>
                <a:lnTo>
                  <a:pt x="42" y="307"/>
                </a:lnTo>
                <a:lnTo>
                  <a:pt x="247" y="307"/>
                </a:lnTo>
                <a:lnTo>
                  <a:pt x="247" y="41"/>
                </a:lnTo>
                <a:lnTo>
                  <a:pt x="226" y="41"/>
                </a:lnTo>
                <a:lnTo>
                  <a:pt x="226" y="21"/>
                </a:lnTo>
                <a:lnTo>
                  <a:pt x="206" y="21"/>
                </a:lnTo>
                <a:lnTo>
                  <a:pt x="206" y="0"/>
                </a:lnTo>
                <a:lnTo>
                  <a:pt x="73" y="0"/>
                </a:lnTo>
                <a:lnTo>
                  <a:pt x="73" y="75"/>
                </a:lnTo>
                <a:lnTo>
                  <a:pt x="0" y="75"/>
                </a:lnTo>
                <a:lnTo>
                  <a:pt x="0" y="262"/>
                </a:lnTo>
                <a:close/>
                <a:moveTo>
                  <a:pt x="181" y="242"/>
                </a:moveTo>
                <a:lnTo>
                  <a:pt x="27" y="242"/>
                </a:lnTo>
                <a:lnTo>
                  <a:pt x="27" y="230"/>
                </a:lnTo>
                <a:lnTo>
                  <a:pt x="181" y="230"/>
                </a:lnTo>
                <a:lnTo>
                  <a:pt x="181" y="242"/>
                </a:lnTo>
                <a:close/>
                <a:moveTo>
                  <a:pt x="181" y="195"/>
                </a:moveTo>
                <a:lnTo>
                  <a:pt x="181" y="207"/>
                </a:lnTo>
                <a:lnTo>
                  <a:pt x="27" y="207"/>
                </a:lnTo>
                <a:lnTo>
                  <a:pt x="27" y="195"/>
                </a:lnTo>
                <a:lnTo>
                  <a:pt x="181" y="195"/>
                </a:lnTo>
                <a:close/>
                <a:moveTo>
                  <a:pt x="181" y="171"/>
                </a:moveTo>
                <a:lnTo>
                  <a:pt x="27" y="171"/>
                </a:lnTo>
                <a:lnTo>
                  <a:pt x="27" y="160"/>
                </a:lnTo>
                <a:lnTo>
                  <a:pt x="181" y="160"/>
                </a:lnTo>
                <a:lnTo>
                  <a:pt x="181" y="171"/>
                </a:lnTo>
                <a:close/>
                <a:moveTo>
                  <a:pt x="181" y="124"/>
                </a:moveTo>
                <a:lnTo>
                  <a:pt x="181" y="136"/>
                </a:lnTo>
                <a:lnTo>
                  <a:pt x="27" y="136"/>
                </a:lnTo>
                <a:lnTo>
                  <a:pt x="27" y="124"/>
                </a:lnTo>
                <a:lnTo>
                  <a:pt x="181" y="124"/>
                </a:lnTo>
                <a:close/>
                <a:moveTo>
                  <a:pt x="181" y="101"/>
                </a:moveTo>
                <a:lnTo>
                  <a:pt x="27" y="101"/>
                </a:lnTo>
                <a:lnTo>
                  <a:pt x="27" y="89"/>
                </a:lnTo>
                <a:lnTo>
                  <a:pt x="181" y="89"/>
                </a:lnTo>
                <a:lnTo>
                  <a:pt x="181" y="101"/>
                </a:lnTo>
                <a:close/>
                <a:moveTo>
                  <a:pt x="61" y="63"/>
                </a:moveTo>
                <a:lnTo>
                  <a:pt x="61" y="4"/>
                </a:lnTo>
                <a:lnTo>
                  <a:pt x="1" y="63"/>
                </a:lnTo>
                <a:lnTo>
                  <a:pt x="61" y="63"/>
                </a:lnTo>
                <a:close/>
                <a:moveTo>
                  <a:pt x="52" y="276"/>
                </a:moveTo>
                <a:lnTo>
                  <a:pt x="31" y="276"/>
                </a:lnTo>
                <a:lnTo>
                  <a:pt x="31" y="266"/>
                </a:lnTo>
                <a:lnTo>
                  <a:pt x="206" y="266"/>
                </a:lnTo>
                <a:lnTo>
                  <a:pt x="206" y="31"/>
                </a:lnTo>
                <a:lnTo>
                  <a:pt x="216" y="31"/>
                </a:lnTo>
                <a:lnTo>
                  <a:pt x="216" y="276"/>
                </a:lnTo>
                <a:lnTo>
                  <a:pt x="52" y="276"/>
                </a:lnTo>
                <a:close/>
                <a:moveTo>
                  <a:pt x="226" y="51"/>
                </a:moveTo>
                <a:lnTo>
                  <a:pt x="236" y="51"/>
                </a:lnTo>
                <a:lnTo>
                  <a:pt x="236" y="296"/>
                </a:lnTo>
                <a:lnTo>
                  <a:pt x="52" y="296"/>
                </a:lnTo>
                <a:lnTo>
                  <a:pt x="52" y="286"/>
                </a:lnTo>
                <a:lnTo>
                  <a:pt x="226" y="286"/>
                </a:lnTo>
                <a:lnTo>
                  <a:pt x="226" y="5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8846760" y="2127024"/>
            <a:ext cx="3219179" cy="975183"/>
          </a:xfrm>
          <a:prstGeom prst="rect">
            <a:avLst/>
          </a:prstGeom>
          <a:solidFill>
            <a:srgbClr val="A50021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76000" algn="just"/>
            <a:r>
              <a:rPr lang="ru-RU" sz="1200" dirty="0" smtClean="0">
                <a:solidFill>
                  <a:srgbClr val="5C0012"/>
                </a:solidFill>
                <a:latin typeface="Arial Narrow" panose="020B0606020202030204" pitchFamily="34" charset="0"/>
              </a:rPr>
              <a:t>Обеспечение </a:t>
            </a:r>
            <a:r>
              <a:rPr lang="ru-RU" sz="1200" dirty="0">
                <a:solidFill>
                  <a:srgbClr val="5C0012"/>
                </a:solidFill>
                <a:latin typeface="Arial Narrow" panose="020B0606020202030204" pitchFamily="34" charset="0"/>
              </a:rPr>
              <a:t>прозрачности бизнес-процесса за счет автоматизации всех этапов процесса оказания услуг оперирования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8782267" y="2127025"/>
            <a:ext cx="72000" cy="9747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41338" algn="ctr">
              <a:lnSpc>
                <a:spcPts val="1000"/>
              </a:lnSpc>
            </a:pPr>
            <a:endParaRPr lang="en-US" sz="1200" b="1" dirty="0"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8846760" y="3250809"/>
            <a:ext cx="3219179" cy="975183"/>
          </a:xfrm>
          <a:prstGeom prst="rect">
            <a:avLst/>
          </a:prstGeom>
          <a:solidFill>
            <a:srgbClr val="A50021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76000" algn="just"/>
            <a:r>
              <a:rPr lang="ru-RU" sz="1200" dirty="0">
                <a:solidFill>
                  <a:srgbClr val="5C0012"/>
                </a:solidFill>
                <a:latin typeface="Arial Narrow" panose="020B0606020202030204" pitchFamily="34" charset="0"/>
              </a:rPr>
              <a:t>Предоставление клиенту инструмента для самостоятельного управления услугами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8782267" y="3250810"/>
            <a:ext cx="72000" cy="9747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41338" algn="ctr">
              <a:lnSpc>
                <a:spcPts val="1000"/>
              </a:lnSpc>
            </a:pPr>
            <a:endParaRPr lang="en-US" sz="1200" b="1" dirty="0">
              <a:latin typeface="Arial Narrow" panose="020B060602020203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846760" y="4338541"/>
            <a:ext cx="3219179" cy="975183"/>
          </a:xfrm>
          <a:prstGeom prst="rect">
            <a:avLst/>
          </a:prstGeom>
          <a:solidFill>
            <a:srgbClr val="A50021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76000" algn="just">
              <a:lnSpc>
                <a:spcPts val="1200"/>
              </a:lnSpc>
            </a:pPr>
            <a:r>
              <a:rPr lang="ru-RU" sz="1200" dirty="0">
                <a:solidFill>
                  <a:srgbClr val="5C0012"/>
                </a:solidFill>
                <a:latin typeface="Arial Narrow" panose="020B0606020202030204" pitchFamily="34" charset="0"/>
              </a:rPr>
              <a:t>Внедрение ЭЦП для максимального количества </a:t>
            </a:r>
            <a:r>
              <a:rPr lang="ru-RU" sz="1200" dirty="0" smtClean="0">
                <a:solidFill>
                  <a:srgbClr val="5C0012"/>
                </a:solidFill>
                <a:latin typeface="Arial Narrow" panose="020B0606020202030204" pitchFamily="34" charset="0"/>
              </a:rPr>
              <a:t>документов с целью </a:t>
            </a:r>
            <a:r>
              <a:rPr lang="ru-RU" sz="1200" dirty="0">
                <a:solidFill>
                  <a:srgbClr val="5C0012"/>
                </a:solidFill>
                <a:latin typeface="Arial Narrow" panose="020B0606020202030204" pitchFamily="34" charset="0"/>
              </a:rPr>
              <a:t>сокращения трудозатрат </a:t>
            </a:r>
            <a:r>
              <a:rPr lang="ru-RU" sz="1200" dirty="0" smtClean="0">
                <a:solidFill>
                  <a:srgbClr val="5C0012"/>
                </a:solidFill>
                <a:latin typeface="Arial Narrow" panose="020B0606020202030204" pitchFamily="34" charset="0"/>
              </a:rPr>
              <a:t>работников </a:t>
            </a:r>
            <a:r>
              <a:rPr lang="ru-RU" sz="1200" dirty="0">
                <a:solidFill>
                  <a:srgbClr val="5C0012"/>
                </a:solidFill>
                <a:latin typeface="Arial Narrow" panose="020B0606020202030204" pitchFamily="34" charset="0"/>
              </a:rPr>
              <a:t>(не менее </a:t>
            </a:r>
            <a:r>
              <a:rPr lang="ru-RU" sz="1200" dirty="0" smtClean="0">
                <a:solidFill>
                  <a:srgbClr val="5C0012"/>
                </a:solidFill>
                <a:latin typeface="Arial Narrow" panose="020B0606020202030204" pitchFamily="34" charset="0"/>
              </a:rPr>
              <a:t>40%) </a:t>
            </a:r>
            <a:r>
              <a:rPr lang="ru-RU" sz="1200" dirty="0">
                <a:solidFill>
                  <a:srgbClr val="5C0012"/>
                </a:solidFill>
                <a:latin typeface="Arial Narrow" panose="020B0606020202030204" pitchFamily="34" charset="0"/>
              </a:rPr>
              <a:t>по документационному и информационному сопровождению клиентов в процессе оказания услуг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8782267" y="4338542"/>
            <a:ext cx="72000" cy="9747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41338" algn="ctr">
              <a:lnSpc>
                <a:spcPts val="1000"/>
              </a:lnSpc>
            </a:pPr>
            <a:endParaRPr lang="en-US" sz="1200" b="1" dirty="0">
              <a:latin typeface="Arial Narrow" panose="020B060602020203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846760" y="5448557"/>
            <a:ext cx="3219179" cy="975183"/>
          </a:xfrm>
          <a:prstGeom prst="rect">
            <a:avLst/>
          </a:prstGeom>
          <a:solidFill>
            <a:srgbClr val="A50021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76000" algn="just"/>
            <a:r>
              <a:rPr lang="ru-RU" sz="1200" dirty="0">
                <a:solidFill>
                  <a:srgbClr val="5C0012"/>
                </a:solidFill>
                <a:latin typeface="Arial Narrow" panose="020B0606020202030204" pitchFamily="34" charset="0"/>
              </a:rPr>
              <a:t>Уменьшение издержек (не менее </a:t>
            </a:r>
            <a:r>
              <a:rPr lang="ru-RU" sz="1200" dirty="0" smtClean="0">
                <a:solidFill>
                  <a:srgbClr val="5C0012"/>
                </a:solidFill>
                <a:latin typeface="Arial Narrow" panose="020B0606020202030204" pitchFamily="34" charset="0"/>
              </a:rPr>
              <a:t>50%) </a:t>
            </a:r>
            <a:r>
              <a:rPr lang="ru-RU" sz="1200" dirty="0">
                <a:solidFill>
                  <a:srgbClr val="5C0012"/>
                </a:solidFill>
                <a:latin typeface="Arial Narrow" panose="020B0606020202030204" pitchFamily="34" charset="0"/>
              </a:rPr>
              <a:t>на создание, согласование, пересылку и хранение документов, оформленных на бумаге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8782267" y="5448558"/>
            <a:ext cx="72000" cy="9747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41338" algn="ctr">
              <a:lnSpc>
                <a:spcPts val="1000"/>
              </a:lnSpc>
            </a:pPr>
            <a:endParaRPr lang="en-US" sz="1200" b="1" dirty="0">
              <a:latin typeface="Arial Narrow" panose="020B0606020202030204" pitchFamily="34" charset="0"/>
            </a:endParaRPr>
          </a:p>
        </p:txBody>
      </p:sp>
      <p:grpSp>
        <p:nvGrpSpPr>
          <p:cNvPr id="55" name="Группа 54"/>
          <p:cNvGrpSpPr>
            <a:grpSpLocks noChangeAspect="1"/>
          </p:cNvGrpSpPr>
          <p:nvPr/>
        </p:nvGrpSpPr>
        <p:grpSpPr>
          <a:xfrm>
            <a:off x="8894615" y="2338135"/>
            <a:ext cx="575999" cy="576000"/>
            <a:chOff x="4813301" y="2144713"/>
            <a:chExt cx="1485900" cy="1487490"/>
          </a:xfrm>
          <a:solidFill>
            <a:srgbClr val="C00000"/>
          </a:solidFill>
        </p:grpSpPr>
        <p:sp>
          <p:nvSpPr>
            <p:cNvPr id="56" name="Rectangle 5"/>
            <p:cNvSpPr>
              <a:spLocks noChangeArrowheads="1"/>
            </p:cNvSpPr>
            <p:nvPr/>
          </p:nvSpPr>
          <p:spPr bwMode="auto">
            <a:xfrm>
              <a:off x="4813301" y="3557590"/>
              <a:ext cx="1485900" cy="74613"/>
            </a:xfrm>
            <a:prstGeom prst="rect">
              <a:avLst/>
            </a:prstGeom>
            <a:solidFill>
              <a:srgbClr val="C00000">
                <a:alpha val="8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625475" algn="ctr"/>
              <a:endParaRPr lang="ru-RU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7" name="Freeform 6"/>
            <p:cNvSpPr>
              <a:spLocks/>
            </p:cNvSpPr>
            <p:nvPr/>
          </p:nvSpPr>
          <p:spPr bwMode="auto">
            <a:xfrm>
              <a:off x="4813301" y="3321052"/>
              <a:ext cx="1485900" cy="207964"/>
            </a:xfrm>
            <a:custGeom>
              <a:avLst/>
              <a:gdLst>
                <a:gd name="T0" fmla="*/ 141 w 936"/>
                <a:gd name="T1" fmla="*/ 0 h 131"/>
                <a:gd name="T2" fmla="*/ 0 w 936"/>
                <a:gd name="T3" fmla="*/ 131 h 131"/>
                <a:gd name="T4" fmla="*/ 936 w 936"/>
                <a:gd name="T5" fmla="*/ 131 h 131"/>
                <a:gd name="T6" fmla="*/ 796 w 936"/>
                <a:gd name="T7" fmla="*/ 0 h 131"/>
                <a:gd name="T8" fmla="*/ 141 w 936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6" h="131">
                  <a:moveTo>
                    <a:pt x="141" y="0"/>
                  </a:moveTo>
                  <a:lnTo>
                    <a:pt x="0" y="131"/>
                  </a:lnTo>
                  <a:lnTo>
                    <a:pt x="936" y="131"/>
                  </a:lnTo>
                  <a:lnTo>
                    <a:pt x="796" y="0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C00000">
                <a:alpha val="8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625475" algn="ctr"/>
              <a:endParaRPr lang="ru-RU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8" name="Rectangle 7"/>
            <p:cNvSpPr>
              <a:spLocks noChangeArrowheads="1"/>
            </p:cNvSpPr>
            <p:nvPr/>
          </p:nvSpPr>
          <p:spPr bwMode="auto">
            <a:xfrm>
              <a:off x="5408613" y="3208338"/>
              <a:ext cx="296864" cy="85726"/>
            </a:xfrm>
            <a:prstGeom prst="rect">
              <a:avLst/>
            </a:prstGeom>
            <a:solidFill>
              <a:srgbClr val="C00000">
                <a:alpha val="8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625475" algn="ctr"/>
              <a:endParaRPr lang="ru-RU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9" name="Freeform 8"/>
            <p:cNvSpPr>
              <a:spLocks noEditPoints="1"/>
            </p:cNvSpPr>
            <p:nvPr/>
          </p:nvSpPr>
          <p:spPr bwMode="auto">
            <a:xfrm>
              <a:off x="4813301" y="2144713"/>
              <a:ext cx="1485900" cy="1042988"/>
            </a:xfrm>
            <a:custGeom>
              <a:avLst/>
              <a:gdLst>
                <a:gd name="T0" fmla="*/ 0 w 936"/>
                <a:gd name="T1" fmla="*/ 657 h 657"/>
                <a:gd name="T2" fmla="*/ 936 w 936"/>
                <a:gd name="T3" fmla="*/ 657 h 657"/>
                <a:gd name="T4" fmla="*/ 936 w 936"/>
                <a:gd name="T5" fmla="*/ 0 h 657"/>
                <a:gd name="T6" fmla="*/ 0 w 936"/>
                <a:gd name="T7" fmla="*/ 0 h 657"/>
                <a:gd name="T8" fmla="*/ 0 w 936"/>
                <a:gd name="T9" fmla="*/ 657 h 657"/>
                <a:gd name="T10" fmla="*/ 47 w 936"/>
                <a:gd name="T11" fmla="*/ 610 h 657"/>
                <a:gd name="T12" fmla="*/ 889 w 936"/>
                <a:gd name="T13" fmla="*/ 610 h 657"/>
                <a:gd name="T14" fmla="*/ 889 w 936"/>
                <a:gd name="T15" fmla="*/ 47 h 657"/>
                <a:gd name="T16" fmla="*/ 47 w 936"/>
                <a:gd name="T17" fmla="*/ 47 h 657"/>
                <a:gd name="T18" fmla="*/ 47 w 936"/>
                <a:gd name="T19" fmla="*/ 61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6" h="657">
                  <a:moveTo>
                    <a:pt x="0" y="657"/>
                  </a:moveTo>
                  <a:lnTo>
                    <a:pt x="936" y="657"/>
                  </a:lnTo>
                  <a:lnTo>
                    <a:pt x="936" y="0"/>
                  </a:lnTo>
                  <a:lnTo>
                    <a:pt x="0" y="0"/>
                  </a:lnTo>
                  <a:lnTo>
                    <a:pt x="0" y="657"/>
                  </a:lnTo>
                  <a:close/>
                  <a:moveTo>
                    <a:pt x="47" y="610"/>
                  </a:moveTo>
                  <a:lnTo>
                    <a:pt x="889" y="610"/>
                  </a:lnTo>
                  <a:lnTo>
                    <a:pt x="889" y="47"/>
                  </a:lnTo>
                  <a:lnTo>
                    <a:pt x="47" y="47"/>
                  </a:lnTo>
                  <a:lnTo>
                    <a:pt x="47" y="610"/>
                  </a:lnTo>
                  <a:close/>
                </a:path>
              </a:pathLst>
            </a:custGeom>
            <a:solidFill>
              <a:srgbClr val="C00000">
                <a:alpha val="8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625475" algn="ctr"/>
              <a:endParaRPr lang="ru-RU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61" name="Freeform 5"/>
          <p:cNvSpPr>
            <a:spLocks noEditPoints="1"/>
          </p:cNvSpPr>
          <p:nvPr/>
        </p:nvSpPr>
        <p:spPr bwMode="auto">
          <a:xfrm>
            <a:off x="8894614" y="4537868"/>
            <a:ext cx="576000" cy="576000"/>
          </a:xfrm>
          <a:custGeom>
            <a:avLst/>
            <a:gdLst>
              <a:gd name="T0" fmla="*/ 376 w 409"/>
              <a:gd name="T1" fmla="*/ 101 h 409"/>
              <a:gd name="T2" fmla="*/ 359 w 409"/>
              <a:gd name="T3" fmla="*/ 85 h 409"/>
              <a:gd name="T4" fmla="*/ 376 w 409"/>
              <a:gd name="T5" fmla="*/ 68 h 409"/>
              <a:gd name="T6" fmla="*/ 392 w 409"/>
              <a:gd name="T7" fmla="*/ 85 h 409"/>
              <a:gd name="T8" fmla="*/ 376 w 409"/>
              <a:gd name="T9" fmla="*/ 101 h 409"/>
              <a:gd name="T10" fmla="*/ 327 w 409"/>
              <a:gd name="T11" fmla="*/ 52 h 409"/>
              <a:gd name="T12" fmla="*/ 310 w 409"/>
              <a:gd name="T13" fmla="*/ 35 h 409"/>
              <a:gd name="T14" fmla="*/ 327 w 409"/>
              <a:gd name="T15" fmla="*/ 19 h 409"/>
              <a:gd name="T16" fmla="*/ 343 w 409"/>
              <a:gd name="T17" fmla="*/ 35 h 409"/>
              <a:gd name="T18" fmla="*/ 327 w 409"/>
              <a:gd name="T19" fmla="*/ 52 h 409"/>
              <a:gd name="T20" fmla="*/ 322 w 409"/>
              <a:gd name="T21" fmla="*/ 96 h 409"/>
              <a:gd name="T22" fmla="*/ 358 w 409"/>
              <a:gd name="T23" fmla="*/ 133 h 409"/>
              <a:gd name="T24" fmla="*/ 409 w 409"/>
              <a:gd name="T25" fmla="*/ 82 h 409"/>
              <a:gd name="T26" fmla="*/ 327 w 409"/>
              <a:gd name="T27" fmla="*/ 0 h 409"/>
              <a:gd name="T28" fmla="*/ 277 w 409"/>
              <a:gd name="T29" fmla="*/ 51 h 409"/>
              <a:gd name="T30" fmla="*/ 313 w 409"/>
              <a:gd name="T31" fmla="*/ 88 h 409"/>
              <a:gd name="T32" fmla="*/ 338 w 409"/>
              <a:gd name="T33" fmla="*/ 63 h 409"/>
              <a:gd name="T34" fmla="*/ 346 w 409"/>
              <a:gd name="T35" fmla="*/ 71 h 409"/>
              <a:gd name="T36" fmla="*/ 322 w 409"/>
              <a:gd name="T37" fmla="*/ 96 h 409"/>
              <a:gd name="T38" fmla="*/ 162 w 409"/>
              <a:gd name="T39" fmla="*/ 215 h 409"/>
              <a:gd name="T40" fmla="*/ 146 w 409"/>
              <a:gd name="T41" fmla="*/ 198 h 409"/>
              <a:gd name="T42" fmla="*/ 97 w 409"/>
              <a:gd name="T43" fmla="*/ 247 h 409"/>
              <a:gd name="T44" fmla="*/ 113 w 409"/>
              <a:gd name="T45" fmla="*/ 264 h 409"/>
              <a:gd name="T46" fmla="*/ 146 w 409"/>
              <a:gd name="T47" fmla="*/ 231 h 409"/>
              <a:gd name="T48" fmla="*/ 154 w 409"/>
              <a:gd name="T49" fmla="*/ 239 h 409"/>
              <a:gd name="T50" fmla="*/ 129 w 409"/>
              <a:gd name="T51" fmla="*/ 264 h 409"/>
              <a:gd name="T52" fmla="*/ 146 w 409"/>
              <a:gd name="T53" fmla="*/ 280 h 409"/>
              <a:gd name="T54" fmla="*/ 170 w 409"/>
              <a:gd name="T55" fmla="*/ 256 h 409"/>
              <a:gd name="T56" fmla="*/ 179 w 409"/>
              <a:gd name="T57" fmla="*/ 264 h 409"/>
              <a:gd name="T58" fmla="*/ 146 w 409"/>
              <a:gd name="T59" fmla="*/ 296 h 409"/>
              <a:gd name="T60" fmla="*/ 162 w 409"/>
              <a:gd name="T61" fmla="*/ 313 h 409"/>
              <a:gd name="T62" fmla="*/ 211 w 409"/>
              <a:gd name="T63" fmla="*/ 264 h 409"/>
              <a:gd name="T64" fmla="*/ 162 w 409"/>
              <a:gd name="T65" fmla="*/ 215 h 409"/>
              <a:gd name="T66" fmla="*/ 162 w 409"/>
              <a:gd name="T67" fmla="*/ 215 h 409"/>
              <a:gd name="T68" fmla="*/ 195 w 409"/>
              <a:gd name="T69" fmla="*/ 149 h 409"/>
              <a:gd name="T70" fmla="*/ 162 w 409"/>
              <a:gd name="T71" fmla="*/ 182 h 409"/>
              <a:gd name="T72" fmla="*/ 228 w 409"/>
              <a:gd name="T73" fmla="*/ 247 h 409"/>
              <a:gd name="T74" fmla="*/ 244 w 409"/>
              <a:gd name="T75" fmla="*/ 231 h 409"/>
              <a:gd name="T76" fmla="*/ 195 w 409"/>
              <a:gd name="T77" fmla="*/ 182 h 409"/>
              <a:gd name="T78" fmla="*/ 211 w 409"/>
              <a:gd name="T79" fmla="*/ 165 h 409"/>
              <a:gd name="T80" fmla="*/ 260 w 409"/>
              <a:gd name="T81" fmla="*/ 215 h 409"/>
              <a:gd name="T82" fmla="*/ 277 w 409"/>
              <a:gd name="T83" fmla="*/ 198 h 409"/>
              <a:gd name="T84" fmla="*/ 211 w 409"/>
              <a:gd name="T85" fmla="*/ 133 h 409"/>
              <a:gd name="T86" fmla="*/ 195 w 409"/>
              <a:gd name="T87" fmla="*/ 149 h 409"/>
              <a:gd name="T88" fmla="*/ 64 w 409"/>
              <a:gd name="T89" fmla="*/ 394 h 409"/>
              <a:gd name="T90" fmla="*/ 15 w 409"/>
              <a:gd name="T91" fmla="*/ 345 h 409"/>
              <a:gd name="T92" fmla="*/ 40 w 409"/>
              <a:gd name="T93" fmla="*/ 321 h 409"/>
              <a:gd name="T94" fmla="*/ 88 w 409"/>
              <a:gd name="T95" fmla="*/ 370 h 409"/>
              <a:gd name="T96" fmla="*/ 64 w 409"/>
              <a:gd name="T97" fmla="*/ 394 h 409"/>
              <a:gd name="T98" fmla="*/ 121 w 409"/>
              <a:gd name="T99" fmla="*/ 370 h 409"/>
              <a:gd name="T100" fmla="*/ 40 w 409"/>
              <a:gd name="T101" fmla="*/ 288 h 409"/>
              <a:gd name="T102" fmla="*/ 252 w 409"/>
              <a:gd name="T103" fmla="*/ 75 h 409"/>
              <a:gd name="T104" fmla="*/ 334 w 409"/>
              <a:gd name="T105" fmla="*/ 157 h 409"/>
              <a:gd name="T106" fmla="*/ 121 w 409"/>
              <a:gd name="T107" fmla="*/ 370 h 409"/>
              <a:gd name="T108" fmla="*/ 0 w 409"/>
              <a:gd name="T109" fmla="*/ 353 h 409"/>
              <a:gd name="T110" fmla="*/ 57 w 409"/>
              <a:gd name="T111" fmla="*/ 409 h 409"/>
              <a:gd name="T112" fmla="*/ 116 w 409"/>
              <a:gd name="T113" fmla="*/ 409 h 409"/>
              <a:gd name="T114" fmla="*/ 367 w 409"/>
              <a:gd name="T115" fmla="*/ 158 h 409"/>
              <a:gd name="T116" fmla="*/ 251 w 409"/>
              <a:gd name="T117" fmla="*/ 42 h 409"/>
              <a:gd name="T118" fmla="*/ 0 w 409"/>
              <a:gd name="T119" fmla="*/ 293 h 409"/>
              <a:gd name="T120" fmla="*/ 0 w 409"/>
              <a:gd name="T121" fmla="*/ 353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09" h="409">
                <a:moveTo>
                  <a:pt x="376" y="101"/>
                </a:moveTo>
                <a:lnTo>
                  <a:pt x="359" y="85"/>
                </a:lnTo>
                <a:lnTo>
                  <a:pt x="376" y="68"/>
                </a:lnTo>
                <a:lnTo>
                  <a:pt x="392" y="85"/>
                </a:lnTo>
                <a:lnTo>
                  <a:pt x="376" y="101"/>
                </a:lnTo>
                <a:close/>
                <a:moveTo>
                  <a:pt x="327" y="52"/>
                </a:moveTo>
                <a:lnTo>
                  <a:pt x="310" y="35"/>
                </a:lnTo>
                <a:lnTo>
                  <a:pt x="327" y="19"/>
                </a:lnTo>
                <a:lnTo>
                  <a:pt x="343" y="35"/>
                </a:lnTo>
                <a:lnTo>
                  <a:pt x="327" y="52"/>
                </a:lnTo>
                <a:close/>
                <a:moveTo>
                  <a:pt x="322" y="96"/>
                </a:moveTo>
                <a:lnTo>
                  <a:pt x="358" y="133"/>
                </a:lnTo>
                <a:lnTo>
                  <a:pt x="409" y="82"/>
                </a:lnTo>
                <a:lnTo>
                  <a:pt x="327" y="0"/>
                </a:lnTo>
                <a:lnTo>
                  <a:pt x="277" y="51"/>
                </a:lnTo>
                <a:lnTo>
                  <a:pt x="313" y="88"/>
                </a:lnTo>
                <a:lnTo>
                  <a:pt x="338" y="63"/>
                </a:lnTo>
                <a:lnTo>
                  <a:pt x="346" y="71"/>
                </a:lnTo>
                <a:lnTo>
                  <a:pt x="322" y="96"/>
                </a:lnTo>
                <a:close/>
                <a:moveTo>
                  <a:pt x="162" y="215"/>
                </a:moveTo>
                <a:lnTo>
                  <a:pt x="146" y="198"/>
                </a:lnTo>
                <a:lnTo>
                  <a:pt x="97" y="247"/>
                </a:lnTo>
                <a:lnTo>
                  <a:pt x="113" y="264"/>
                </a:lnTo>
                <a:lnTo>
                  <a:pt x="146" y="231"/>
                </a:lnTo>
                <a:lnTo>
                  <a:pt x="154" y="239"/>
                </a:lnTo>
                <a:lnTo>
                  <a:pt x="129" y="264"/>
                </a:lnTo>
                <a:lnTo>
                  <a:pt x="146" y="280"/>
                </a:lnTo>
                <a:lnTo>
                  <a:pt x="170" y="256"/>
                </a:lnTo>
                <a:lnTo>
                  <a:pt x="179" y="264"/>
                </a:lnTo>
                <a:lnTo>
                  <a:pt x="146" y="296"/>
                </a:lnTo>
                <a:lnTo>
                  <a:pt x="162" y="313"/>
                </a:lnTo>
                <a:lnTo>
                  <a:pt x="211" y="264"/>
                </a:lnTo>
                <a:lnTo>
                  <a:pt x="162" y="215"/>
                </a:lnTo>
                <a:lnTo>
                  <a:pt x="162" y="215"/>
                </a:lnTo>
                <a:close/>
                <a:moveTo>
                  <a:pt x="195" y="149"/>
                </a:moveTo>
                <a:lnTo>
                  <a:pt x="162" y="182"/>
                </a:lnTo>
                <a:lnTo>
                  <a:pt x="228" y="247"/>
                </a:lnTo>
                <a:lnTo>
                  <a:pt x="244" y="231"/>
                </a:lnTo>
                <a:lnTo>
                  <a:pt x="195" y="182"/>
                </a:lnTo>
                <a:lnTo>
                  <a:pt x="211" y="165"/>
                </a:lnTo>
                <a:lnTo>
                  <a:pt x="260" y="215"/>
                </a:lnTo>
                <a:lnTo>
                  <a:pt x="277" y="198"/>
                </a:lnTo>
                <a:lnTo>
                  <a:pt x="211" y="133"/>
                </a:lnTo>
                <a:lnTo>
                  <a:pt x="195" y="149"/>
                </a:lnTo>
                <a:close/>
                <a:moveTo>
                  <a:pt x="64" y="394"/>
                </a:moveTo>
                <a:lnTo>
                  <a:pt x="15" y="345"/>
                </a:lnTo>
                <a:lnTo>
                  <a:pt x="40" y="321"/>
                </a:lnTo>
                <a:lnTo>
                  <a:pt x="88" y="370"/>
                </a:lnTo>
                <a:lnTo>
                  <a:pt x="64" y="394"/>
                </a:lnTo>
                <a:close/>
                <a:moveTo>
                  <a:pt x="121" y="370"/>
                </a:moveTo>
                <a:lnTo>
                  <a:pt x="40" y="288"/>
                </a:lnTo>
                <a:lnTo>
                  <a:pt x="252" y="75"/>
                </a:lnTo>
                <a:lnTo>
                  <a:pt x="334" y="157"/>
                </a:lnTo>
                <a:lnTo>
                  <a:pt x="121" y="370"/>
                </a:lnTo>
                <a:close/>
                <a:moveTo>
                  <a:pt x="0" y="353"/>
                </a:moveTo>
                <a:lnTo>
                  <a:pt x="57" y="409"/>
                </a:lnTo>
                <a:lnTo>
                  <a:pt x="116" y="409"/>
                </a:lnTo>
                <a:lnTo>
                  <a:pt x="367" y="158"/>
                </a:lnTo>
                <a:lnTo>
                  <a:pt x="251" y="42"/>
                </a:lnTo>
                <a:lnTo>
                  <a:pt x="0" y="293"/>
                </a:lnTo>
                <a:lnTo>
                  <a:pt x="0" y="353"/>
                </a:lnTo>
                <a:close/>
              </a:path>
            </a:pathLst>
          </a:custGeom>
          <a:solidFill>
            <a:srgbClr val="C00000">
              <a:alpha val="8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625475" algn="ctr"/>
            <a:endParaRPr lang="ru-RU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4" name="Freeform 9"/>
          <p:cNvSpPr>
            <a:spLocks noChangeAspect="1" noEditPoints="1"/>
          </p:cNvSpPr>
          <p:nvPr/>
        </p:nvSpPr>
        <p:spPr bwMode="auto">
          <a:xfrm>
            <a:off x="8894614" y="5669942"/>
            <a:ext cx="576000" cy="577755"/>
          </a:xfrm>
          <a:custGeom>
            <a:avLst/>
            <a:gdLst>
              <a:gd name="T0" fmla="*/ 123 w 242"/>
              <a:gd name="T1" fmla="*/ 44 h 242"/>
              <a:gd name="T2" fmla="*/ 122 w 242"/>
              <a:gd name="T3" fmla="*/ 44 h 242"/>
              <a:gd name="T4" fmla="*/ 104 w 242"/>
              <a:gd name="T5" fmla="*/ 44 h 242"/>
              <a:gd name="T6" fmla="*/ 104 w 242"/>
              <a:gd name="T7" fmla="*/ 134 h 242"/>
              <a:gd name="T8" fmla="*/ 123 w 242"/>
              <a:gd name="T9" fmla="*/ 134 h 242"/>
              <a:gd name="T10" fmla="*/ 168 w 242"/>
              <a:gd name="T11" fmla="*/ 89 h 242"/>
              <a:gd name="T12" fmla="*/ 123 w 242"/>
              <a:gd name="T13" fmla="*/ 44 h 242"/>
              <a:gd name="T14" fmla="*/ 136 w 242"/>
              <a:gd name="T15" fmla="*/ 141 h 242"/>
              <a:gd name="T16" fmla="*/ 104 w 242"/>
              <a:gd name="T17" fmla="*/ 141 h 242"/>
              <a:gd name="T18" fmla="*/ 104 w 242"/>
              <a:gd name="T19" fmla="*/ 147 h 242"/>
              <a:gd name="T20" fmla="*/ 123 w 242"/>
              <a:gd name="T21" fmla="*/ 147 h 242"/>
              <a:gd name="T22" fmla="*/ 123 w 242"/>
              <a:gd name="T23" fmla="*/ 154 h 242"/>
              <a:gd name="T24" fmla="*/ 104 w 242"/>
              <a:gd name="T25" fmla="*/ 154 h 242"/>
              <a:gd name="T26" fmla="*/ 104 w 242"/>
              <a:gd name="T27" fmla="*/ 199 h 242"/>
              <a:gd name="T28" fmla="*/ 123 w 242"/>
              <a:gd name="T29" fmla="*/ 199 h 242"/>
              <a:gd name="T30" fmla="*/ 123 w 242"/>
              <a:gd name="T31" fmla="*/ 205 h 242"/>
              <a:gd name="T32" fmla="*/ 59 w 242"/>
              <a:gd name="T33" fmla="*/ 205 h 242"/>
              <a:gd name="T34" fmla="*/ 59 w 242"/>
              <a:gd name="T35" fmla="*/ 199 h 242"/>
              <a:gd name="T36" fmla="*/ 78 w 242"/>
              <a:gd name="T37" fmla="*/ 199 h 242"/>
              <a:gd name="T38" fmla="*/ 78 w 242"/>
              <a:gd name="T39" fmla="*/ 154 h 242"/>
              <a:gd name="T40" fmla="*/ 59 w 242"/>
              <a:gd name="T41" fmla="*/ 154 h 242"/>
              <a:gd name="T42" fmla="*/ 59 w 242"/>
              <a:gd name="T43" fmla="*/ 147 h 242"/>
              <a:gd name="T44" fmla="*/ 78 w 242"/>
              <a:gd name="T45" fmla="*/ 147 h 242"/>
              <a:gd name="T46" fmla="*/ 78 w 242"/>
              <a:gd name="T47" fmla="*/ 141 h 242"/>
              <a:gd name="T48" fmla="*/ 59 w 242"/>
              <a:gd name="T49" fmla="*/ 141 h 242"/>
              <a:gd name="T50" fmla="*/ 59 w 242"/>
              <a:gd name="T51" fmla="*/ 134 h 242"/>
              <a:gd name="T52" fmla="*/ 78 w 242"/>
              <a:gd name="T53" fmla="*/ 134 h 242"/>
              <a:gd name="T54" fmla="*/ 78 w 242"/>
              <a:gd name="T55" fmla="*/ 44 h 242"/>
              <a:gd name="T56" fmla="*/ 59 w 242"/>
              <a:gd name="T57" fmla="*/ 44 h 242"/>
              <a:gd name="T58" fmla="*/ 59 w 242"/>
              <a:gd name="T59" fmla="*/ 38 h 242"/>
              <a:gd name="T60" fmla="*/ 136 w 242"/>
              <a:gd name="T61" fmla="*/ 38 h 242"/>
              <a:gd name="T62" fmla="*/ 194 w 242"/>
              <a:gd name="T63" fmla="*/ 89 h 242"/>
              <a:gd name="T64" fmla="*/ 136 w 242"/>
              <a:gd name="T65" fmla="*/ 141 h 242"/>
              <a:gd name="T66" fmla="*/ 136 w 242"/>
              <a:gd name="T67" fmla="*/ 141 h 242"/>
              <a:gd name="T68" fmla="*/ 242 w 242"/>
              <a:gd name="T69" fmla="*/ 121 h 242"/>
              <a:gd name="T70" fmla="*/ 121 w 242"/>
              <a:gd name="T71" fmla="*/ 0 h 242"/>
              <a:gd name="T72" fmla="*/ 0 w 242"/>
              <a:gd name="T73" fmla="*/ 121 h 242"/>
              <a:gd name="T74" fmla="*/ 121 w 242"/>
              <a:gd name="T75" fmla="*/ 242 h 242"/>
              <a:gd name="T76" fmla="*/ 242 w 242"/>
              <a:gd name="T77" fmla="*/ 121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42" h="242">
                <a:moveTo>
                  <a:pt x="123" y="44"/>
                </a:moveTo>
                <a:lnTo>
                  <a:pt x="122" y="44"/>
                </a:lnTo>
                <a:lnTo>
                  <a:pt x="104" y="44"/>
                </a:lnTo>
                <a:lnTo>
                  <a:pt x="104" y="134"/>
                </a:lnTo>
                <a:lnTo>
                  <a:pt x="123" y="134"/>
                </a:lnTo>
                <a:cubicBezTo>
                  <a:pt x="148" y="134"/>
                  <a:pt x="168" y="114"/>
                  <a:pt x="168" y="89"/>
                </a:cubicBezTo>
                <a:cubicBezTo>
                  <a:pt x="168" y="64"/>
                  <a:pt x="148" y="44"/>
                  <a:pt x="123" y="44"/>
                </a:cubicBezTo>
                <a:close/>
                <a:moveTo>
                  <a:pt x="136" y="141"/>
                </a:moveTo>
                <a:lnTo>
                  <a:pt x="104" y="141"/>
                </a:lnTo>
                <a:lnTo>
                  <a:pt x="104" y="147"/>
                </a:lnTo>
                <a:lnTo>
                  <a:pt x="123" y="147"/>
                </a:lnTo>
                <a:lnTo>
                  <a:pt x="123" y="154"/>
                </a:lnTo>
                <a:lnTo>
                  <a:pt x="104" y="154"/>
                </a:lnTo>
                <a:lnTo>
                  <a:pt x="104" y="199"/>
                </a:lnTo>
                <a:lnTo>
                  <a:pt x="123" y="199"/>
                </a:lnTo>
                <a:lnTo>
                  <a:pt x="123" y="205"/>
                </a:lnTo>
                <a:lnTo>
                  <a:pt x="59" y="205"/>
                </a:lnTo>
                <a:lnTo>
                  <a:pt x="59" y="199"/>
                </a:lnTo>
                <a:lnTo>
                  <a:pt x="78" y="199"/>
                </a:lnTo>
                <a:lnTo>
                  <a:pt x="78" y="154"/>
                </a:lnTo>
                <a:lnTo>
                  <a:pt x="59" y="154"/>
                </a:lnTo>
                <a:lnTo>
                  <a:pt x="59" y="147"/>
                </a:lnTo>
                <a:lnTo>
                  <a:pt x="78" y="147"/>
                </a:lnTo>
                <a:lnTo>
                  <a:pt x="78" y="141"/>
                </a:lnTo>
                <a:lnTo>
                  <a:pt x="59" y="141"/>
                </a:lnTo>
                <a:lnTo>
                  <a:pt x="59" y="134"/>
                </a:lnTo>
                <a:lnTo>
                  <a:pt x="78" y="134"/>
                </a:lnTo>
                <a:lnTo>
                  <a:pt x="78" y="44"/>
                </a:lnTo>
                <a:lnTo>
                  <a:pt x="59" y="44"/>
                </a:lnTo>
                <a:lnTo>
                  <a:pt x="59" y="38"/>
                </a:lnTo>
                <a:lnTo>
                  <a:pt x="136" y="38"/>
                </a:lnTo>
                <a:cubicBezTo>
                  <a:pt x="168" y="38"/>
                  <a:pt x="194" y="61"/>
                  <a:pt x="194" y="89"/>
                </a:cubicBezTo>
                <a:cubicBezTo>
                  <a:pt x="194" y="118"/>
                  <a:pt x="168" y="141"/>
                  <a:pt x="136" y="141"/>
                </a:cubicBezTo>
                <a:cubicBezTo>
                  <a:pt x="136" y="141"/>
                  <a:pt x="136" y="141"/>
                  <a:pt x="136" y="141"/>
                </a:cubicBezTo>
                <a:close/>
                <a:moveTo>
                  <a:pt x="242" y="121"/>
                </a:moveTo>
                <a:cubicBezTo>
                  <a:pt x="242" y="55"/>
                  <a:pt x="188" y="0"/>
                  <a:pt x="121" y="0"/>
                </a:cubicBezTo>
                <a:cubicBezTo>
                  <a:pt x="55" y="0"/>
                  <a:pt x="0" y="55"/>
                  <a:pt x="0" y="121"/>
                </a:cubicBezTo>
                <a:cubicBezTo>
                  <a:pt x="0" y="188"/>
                  <a:pt x="55" y="242"/>
                  <a:pt x="121" y="242"/>
                </a:cubicBezTo>
                <a:cubicBezTo>
                  <a:pt x="188" y="242"/>
                  <a:pt x="242" y="188"/>
                  <a:pt x="242" y="121"/>
                </a:cubicBezTo>
                <a:close/>
              </a:path>
            </a:pathLst>
          </a:custGeom>
          <a:solidFill>
            <a:srgbClr val="C00000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625475" algn="ctr"/>
            <a:endParaRPr lang="ru-RU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5" name="Freeform 13"/>
          <p:cNvSpPr>
            <a:spLocks noChangeAspect="1" noEditPoints="1"/>
          </p:cNvSpPr>
          <p:nvPr/>
        </p:nvSpPr>
        <p:spPr bwMode="auto">
          <a:xfrm>
            <a:off x="8894614" y="3483681"/>
            <a:ext cx="576000" cy="576000"/>
          </a:xfrm>
          <a:custGeom>
            <a:avLst/>
            <a:gdLst>
              <a:gd name="T0" fmla="*/ 1457 w 1815"/>
              <a:gd name="T1" fmla="*/ 221 h 1815"/>
              <a:gd name="T2" fmla="*/ 1268 w 1815"/>
              <a:gd name="T3" fmla="*/ 0 h 1815"/>
              <a:gd name="T4" fmla="*/ 1079 w 1815"/>
              <a:gd name="T5" fmla="*/ 221 h 1815"/>
              <a:gd name="T6" fmla="*/ 1268 w 1815"/>
              <a:gd name="T7" fmla="*/ 441 h 1815"/>
              <a:gd name="T8" fmla="*/ 1457 w 1815"/>
              <a:gd name="T9" fmla="*/ 221 h 1815"/>
              <a:gd name="T10" fmla="*/ 1268 w 1815"/>
              <a:gd name="T11" fmla="*/ 514 h 1815"/>
              <a:gd name="T12" fmla="*/ 1226 w 1815"/>
              <a:gd name="T13" fmla="*/ 460 h 1815"/>
              <a:gd name="T14" fmla="*/ 1189 w 1815"/>
              <a:gd name="T15" fmla="*/ 447 h 1815"/>
              <a:gd name="T16" fmla="*/ 1016 w 1815"/>
              <a:gd name="T17" fmla="*/ 514 h 1815"/>
              <a:gd name="T18" fmla="*/ 1016 w 1815"/>
              <a:gd name="T19" fmla="*/ 861 h 1815"/>
              <a:gd name="T20" fmla="*/ 1520 w 1815"/>
              <a:gd name="T21" fmla="*/ 861 h 1815"/>
              <a:gd name="T22" fmla="*/ 1520 w 1815"/>
              <a:gd name="T23" fmla="*/ 514 h 1815"/>
              <a:gd name="T24" fmla="*/ 1347 w 1815"/>
              <a:gd name="T25" fmla="*/ 447 h 1815"/>
              <a:gd name="T26" fmla="*/ 1311 w 1815"/>
              <a:gd name="T27" fmla="*/ 460 h 1815"/>
              <a:gd name="T28" fmla="*/ 1268 w 1815"/>
              <a:gd name="T29" fmla="*/ 514 h 1815"/>
              <a:gd name="T30" fmla="*/ 324 w 1815"/>
              <a:gd name="T31" fmla="*/ 890 h 1815"/>
              <a:gd name="T32" fmla="*/ 218 w 1815"/>
              <a:gd name="T33" fmla="*/ 987 h 1815"/>
              <a:gd name="T34" fmla="*/ 926 w 1815"/>
              <a:gd name="T35" fmla="*/ 987 h 1815"/>
              <a:gd name="T36" fmla="*/ 820 w 1815"/>
              <a:gd name="T37" fmla="*/ 890 h 1815"/>
              <a:gd name="T38" fmla="*/ 324 w 1815"/>
              <a:gd name="T39" fmla="*/ 890 h 1815"/>
              <a:gd name="T40" fmla="*/ 218 w 1815"/>
              <a:gd name="T41" fmla="*/ 829 h 1815"/>
              <a:gd name="T42" fmla="*/ 926 w 1815"/>
              <a:gd name="T43" fmla="*/ 829 h 1815"/>
              <a:gd name="T44" fmla="*/ 926 w 1815"/>
              <a:gd name="T45" fmla="*/ 348 h 1815"/>
              <a:gd name="T46" fmla="*/ 218 w 1815"/>
              <a:gd name="T47" fmla="*/ 348 h 1815"/>
              <a:gd name="T48" fmla="*/ 218 w 1815"/>
              <a:gd name="T49" fmla="*/ 829 h 1815"/>
              <a:gd name="T50" fmla="*/ 501 w 1815"/>
              <a:gd name="T51" fmla="*/ 878 h 1815"/>
              <a:gd name="T52" fmla="*/ 643 w 1815"/>
              <a:gd name="T53" fmla="*/ 878 h 1815"/>
              <a:gd name="T54" fmla="*/ 643 w 1815"/>
              <a:gd name="T55" fmla="*/ 839 h 1815"/>
              <a:gd name="T56" fmla="*/ 501 w 1815"/>
              <a:gd name="T57" fmla="*/ 839 h 1815"/>
              <a:gd name="T58" fmla="*/ 501 w 1815"/>
              <a:gd name="T59" fmla="*/ 878 h 1815"/>
              <a:gd name="T60" fmla="*/ 78 w 1815"/>
              <a:gd name="T61" fmla="*/ 1030 h 1815"/>
              <a:gd name="T62" fmla="*/ 202 w 1815"/>
              <a:gd name="T63" fmla="*/ 861 h 1815"/>
              <a:gd name="T64" fmla="*/ 4 w 1815"/>
              <a:gd name="T65" fmla="*/ 1030 h 1815"/>
              <a:gd name="T66" fmla="*/ 0 w 1815"/>
              <a:gd name="T67" fmla="*/ 1030 h 1815"/>
              <a:gd name="T68" fmla="*/ 0 w 1815"/>
              <a:gd name="T69" fmla="*/ 1128 h 1815"/>
              <a:gd name="T70" fmla="*/ 177 w 1815"/>
              <a:gd name="T71" fmla="*/ 1128 h 1815"/>
              <a:gd name="T72" fmla="*/ 177 w 1815"/>
              <a:gd name="T73" fmla="*/ 1815 h 1815"/>
              <a:gd name="T74" fmla="*/ 1638 w 1815"/>
              <a:gd name="T75" fmla="*/ 1815 h 1815"/>
              <a:gd name="T76" fmla="*/ 1638 w 1815"/>
              <a:gd name="T77" fmla="*/ 1128 h 1815"/>
              <a:gd name="T78" fmla="*/ 1815 w 1815"/>
              <a:gd name="T79" fmla="*/ 1128 h 1815"/>
              <a:gd name="T80" fmla="*/ 1815 w 1815"/>
              <a:gd name="T81" fmla="*/ 1030 h 1815"/>
              <a:gd name="T82" fmla="*/ 1808 w 1815"/>
              <a:gd name="T83" fmla="*/ 1030 h 1815"/>
              <a:gd name="T84" fmla="*/ 1610 w 1815"/>
              <a:gd name="T85" fmla="*/ 861 h 1815"/>
              <a:gd name="T86" fmla="*/ 1734 w 1815"/>
              <a:gd name="T87" fmla="*/ 1030 h 1815"/>
              <a:gd name="T88" fmla="*/ 78 w 1815"/>
              <a:gd name="T89" fmla="*/ 103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815" h="1815">
                <a:moveTo>
                  <a:pt x="1457" y="221"/>
                </a:moveTo>
                <a:cubicBezTo>
                  <a:pt x="1457" y="99"/>
                  <a:pt x="1373" y="0"/>
                  <a:pt x="1268" y="0"/>
                </a:cubicBezTo>
                <a:cubicBezTo>
                  <a:pt x="1164" y="0"/>
                  <a:pt x="1079" y="99"/>
                  <a:pt x="1079" y="221"/>
                </a:cubicBezTo>
                <a:cubicBezTo>
                  <a:pt x="1079" y="342"/>
                  <a:pt x="1164" y="441"/>
                  <a:pt x="1268" y="441"/>
                </a:cubicBezTo>
                <a:cubicBezTo>
                  <a:pt x="1373" y="441"/>
                  <a:pt x="1457" y="342"/>
                  <a:pt x="1457" y="221"/>
                </a:cubicBezTo>
                <a:close/>
                <a:moveTo>
                  <a:pt x="1268" y="514"/>
                </a:moveTo>
                <a:lnTo>
                  <a:pt x="1226" y="460"/>
                </a:lnTo>
                <a:cubicBezTo>
                  <a:pt x="1214" y="457"/>
                  <a:pt x="1201" y="452"/>
                  <a:pt x="1189" y="447"/>
                </a:cubicBezTo>
                <a:lnTo>
                  <a:pt x="1016" y="514"/>
                </a:lnTo>
                <a:lnTo>
                  <a:pt x="1016" y="861"/>
                </a:lnTo>
                <a:lnTo>
                  <a:pt x="1520" y="861"/>
                </a:lnTo>
                <a:lnTo>
                  <a:pt x="1520" y="514"/>
                </a:lnTo>
                <a:lnTo>
                  <a:pt x="1347" y="447"/>
                </a:lnTo>
                <a:cubicBezTo>
                  <a:pt x="1336" y="452"/>
                  <a:pt x="1323" y="457"/>
                  <a:pt x="1311" y="460"/>
                </a:cubicBezTo>
                <a:lnTo>
                  <a:pt x="1268" y="514"/>
                </a:lnTo>
                <a:close/>
                <a:moveTo>
                  <a:pt x="324" y="890"/>
                </a:moveTo>
                <a:lnTo>
                  <a:pt x="218" y="987"/>
                </a:lnTo>
                <a:lnTo>
                  <a:pt x="926" y="987"/>
                </a:lnTo>
                <a:lnTo>
                  <a:pt x="820" y="890"/>
                </a:lnTo>
                <a:lnTo>
                  <a:pt x="324" y="890"/>
                </a:lnTo>
                <a:close/>
                <a:moveTo>
                  <a:pt x="218" y="829"/>
                </a:moveTo>
                <a:lnTo>
                  <a:pt x="926" y="829"/>
                </a:lnTo>
                <a:lnTo>
                  <a:pt x="926" y="348"/>
                </a:lnTo>
                <a:lnTo>
                  <a:pt x="218" y="348"/>
                </a:lnTo>
                <a:lnTo>
                  <a:pt x="218" y="829"/>
                </a:lnTo>
                <a:close/>
                <a:moveTo>
                  <a:pt x="501" y="878"/>
                </a:moveTo>
                <a:lnTo>
                  <a:pt x="643" y="878"/>
                </a:lnTo>
                <a:lnTo>
                  <a:pt x="643" y="839"/>
                </a:lnTo>
                <a:lnTo>
                  <a:pt x="501" y="839"/>
                </a:lnTo>
                <a:lnTo>
                  <a:pt x="501" y="878"/>
                </a:lnTo>
                <a:close/>
                <a:moveTo>
                  <a:pt x="78" y="1030"/>
                </a:moveTo>
                <a:lnTo>
                  <a:pt x="202" y="861"/>
                </a:lnTo>
                <a:lnTo>
                  <a:pt x="4" y="1030"/>
                </a:lnTo>
                <a:lnTo>
                  <a:pt x="0" y="1030"/>
                </a:lnTo>
                <a:lnTo>
                  <a:pt x="0" y="1128"/>
                </a:lnTo>
                <a:lnTo>
                  <a:pt x="177" y="1128"/>
                </a:lnTo>
                <a:lnTo>
                  <a:pt x="177" y="1815"/>
                </a:lnTo>
                <a:lnTo>
                  <a:pt x="1638" y="1815"/>
                </a:lnTo>
                <a:lnTo>
                  <a:pt x="1638" y="1128"/>
                </a:lnTo>
                <a:lnTo>
                  <a:pt x="1815" y="1128"/>
                </a:lnTo>
                <a:lnTo>
                  <a:pt x="1815" y="1030"/>
                </a:lnTo>
                <a:lnTo>
                  <a:pt x="1808" y="1030"/>
                </a:lnTo>
                <a:lnTo>
                  <a:pt x="1610" y="861"/>
                </a:lnTo>
                <a:lnTo>
                  <a:pt x="1734" y="1030"/>
                </a:lnTo>
                <a:lnTo>
                  <a:pt x="78" y="1030"/>
                </a:lnTo>
                <a:close/>
              </a:path>
            </a:pathLst>
          </a:custGeom>
          <a:solidFill>
            <a:srgbClr val="C00000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625475" algn="ctr"/>
            <a:endParaRPr lang="ru-RU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9" name="Соединительная линия уступом 18"/>
          <p:cNvCxnSpPr>
            <a:stCxn id="35" idx="3"/>
            <a:endCxn id="54" idx="1"/>
          </p:cNvCxnSpPr>
          <p:nvPr/>
        </p:nvCxnSpPr>
        <p:spPr>
          <a:xfrm>
            <a:off x="4484671" y="2617359"/>
            <a:ext cx="884446" cy="1753345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Соединительная линия уступом 70"/>
          <p:cNvCxnSpPr>
            <a:stCxn id="37" idx="1"/>
            <a:endCxn id="54" idx="1"/>
          </p:cNvCxnSpPr>
          <p:nvPr/>
        </p:nvCxnSpPr>
        <p:spPr>
          <a:xfrm rot="10800000" flipH="1" flipV="1">
            <a:off x="4412671" y="3741144"/>
            <a:ext cx="956446" cy="629560"/>
          </a:xfrm>
          <a:prstGeom prst="bentConnector3">
            <a:avLst>
              <a:gd name="adj1" fmla="val 53777"/>
            </a:avLst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Соединительная линия уступом 76"/>
          <p:cNvCxnSpPr>
            <a:endCxn id="54" idx="1"/>
          </p:cNvCxnSpPr>
          <p:nvPr/>
        </p:nvCxnSpPr>
        <p:spPr>
          <a:xfrm flipV="1">
            <a:off x="4484670" y="4370704"/>
            <a:ext cx="884447" cy="484448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Соединительная линия уступом 80"/>
          <p:cNvCxnSpPr>
            <a:stCxn id="41" idx="3"/>
            <a:endCxn id="54" idx="1"/>
          </p:cNvCxnSpPr>
          <p:nvPr/>
        </p:nvCxnSpPr>
        <p:spPr>
          <a:xfrm flipV="1">
            <a:off x="4484671" y="4370704"/>
            <a:ext cx="884446" cy="1568188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Соединительная линия уступом 83"/>
          <p:cNvCxnSpPr>
            <a:stCxn id="54" idx="3"/>
            <a:endCxn id="43" idx="1"/>
          </p:cNvCxnSpPr>
          <p:nvPr/>
        </p:nvCxnSpPr>
        <p:spPr>
          <a:xfrm flipV="1">
            <a:off x="7906910" y="2614416"/>
            <a:ext cx="875357" cy="1756288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Соединительная линия уступом 86"/>
          <p:cNvCxnSpPr>
            <a:stCxn id="54" idx="3"/>
            <a:endCxn id="45" idx="1"/>
          </p:cNvCxnSpPr>
          <p:nvPr/>
        </p:nvCxnSpPr>
        <p:spPr>
          <a:xfrm flipV="1">
            <a:off x="7906910" y="3738201"/>
            <a:ext cx="875357" cy="632503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оединительная линия уступом 89"/>
          <p:cNvCxnSpPr>
            <a:stCxn id="54" idx="3"/>
            <a:endCxn id="47" idx="1"/>
          </p:cNvCxnSpPr>
          <p:nvPr/>
        </p:nvCxnSpPr>
        <p:spPr>
          <a:xfrm>
            <a:off x="7906910" y="4370704"/>
            <a:ext cx="875357" cy="455229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Соединительная линия уступом 92"/>
          <p:cNvCxnSpPr>
            <a:stCxn id="54" idx="3"/>
            <a:endCxn id="49" idx="1"/>
          </p:cNvCxnSpPr>
          <p:nvPr/>
        </p:nvCxnSpPr>
        <p:spPr>
          <a:xfrm>
            <a:off x="7906910" y="4370704"/>
            <a:ext cx="875357" cy="1565245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C5EB5901-1E3E-4122-B76D-00D2137821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453" b="39576"/>
          <a:stretch/>
        </p:blipFill>
        <p:spPr>
          <a:xfrm>
            <a:off x="5394668" y="3181745"/>
            <a:ext cx="2463458" cy="1504555"/>
          </a:xfrm>
          <a:prstGeom prst="rect">
            <a:avLst/>
          </a:prstGeom>
          <a:effectLst/>
        </p:spPr>
      </p:pic>
      <p:pic>
        <p:nvPicPr>
          <p:cNvPr id="54" name="Picture 2" descr="https://i.pinimg.com/originals/eb/f3/a8/ebf3a8b9000ce2ebe8d497d64f11bad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117" y="3101807"/>
            <a:ext cx="2537793" cy="253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Freeform 5"/>
          <p:cNvSpPr>
            <a:spLocks noChangeAspect="1" noEditPoints="1"/>
          </p:cNvSpPr>
          <p:nvPr/>
        </p:nvSpPr>
        <p:spPr bwMode="auto">
          <a:xfrm>
            <a:off x="1269656" y="1370419"/>
            <a:ext cx="576000" cy="576000"/>
          </a:xfrm>
          <a:custGeom>
            <a:avLst/>
            <a:gdLst>
              <a:gd name="T0" fmla="*/ 559 w 559"/>
              <a:gd name="T1" fmla="*/ 280 h 559"/>
              <a:gd name="T2" fmla="*/ 280 w 559"/>
              <a:gd name="T3" fmla="*/ 0 h 559"/>
              <a:gd name="T4" fmla="*/ 0 w 559"/>
              <a:gd name="T5" fmla="*/ 280 h 559"/>
              <a:gd name="T6" fmla="*/ 280 w 559"/>
              <a:gd name="T7" fmla="*/ 559 h 559"/>
              <a:gd name="T8" fmla="*/ 559 w 559"/>
              <a:gd name="T9" fmla="*/ 280 h 559"/>
              <a:gd name="T10" fmla="*/ 349 w 559"/>
              <a:gd name="T11" fmla="*/ 140 h 559"/>
              <a:gd name="T12" fmla="*/ 280 w 559"/>
              <a:gd name="T13" fmla="*/ 210 h 559"/>
              <a:gd name="T14" fmla="*/ 210 w 559"/>
              <a:gd name="T15" fmla="*/ 140 h 559"/>
              <a:gd name="T16" fmla="*/ 280 w 559"/>
              <a:gd name="T17" fmla="*/ 70 h 559"/>
              <a:gd name="T18" fmla="*/ 349 w 559"/>
              <a:gd name="T19" fmla="*/ 140 h 559"/>
              <a:gd name="T20" fmla="*/ 233 w 559"/>
              <a:gd name="T21" fmla="*/ 256 h 559"/>
              <a:gd name="T22" fmla="*/ 210 w 559"/>
              <a:gd name="T23" fmla="*/ 256 h 559"/>
              <a:gd name="T24" fmla="*/ 210 w 559"/>
              <a:gd name="T25" fmla="*/ 233 h 559"/>
              <a:gd name="T26" fmla="*/ 349 w 559"/>
              <a:gd name="T27" fmla="*/ 233 h 559"/>
              <a:gd name="T28" fmla="*/ 349 w 559"/>
              <a:gd name="T29" fmla="*/ 256 h 559"/>
              <a:gd name="T30" fmla="*/ 326 w 559"/>
              <a:gd name="T31" fmla="*/ 256 h 559"/>
              <a:gd name="T32" fmla="*/ 326 w 559"/>
              <a:gd name="T33" fmla="*/ 466 h 559"/>
              <a:gd name="T34" fmla="*/ 349 w 559"/>
              <a:gd name="T35" fmla="*/ 466 h 559"/>
              <a:gd name="T36" fmla="*/ 349 w 559"/>
              <a:gd name="T37" fmla="*/ 489 h 559"/>
              <a:gd name="T38" fmla="*/ 210 w 559"/>
              <a:gd name="T39" fmla="*/ 489 h 559"/>
              <a:gd name="T40" fmla="*/ 210 w 559"/>
              <a:gd name="T41" fmla="*/ 466 h 559"/>
              <a:gd name="T42" fmla="*/ 233 w 559"/>
              <a:gd name="T43" fmla="*/ 466 h 559"/>
              <a:gd name="T44" fmla="*/ 233 w 559"/>
              <a:gd name="T45" fmla="*/ 256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59" h="559">
                <a:moveTo>
                  <a:pt x="559" y="280"/>
                </a:moveTo>
                <a:cubicBezTo>
                  <a:pt x="559" y="125"/>
                  <a:pt x="434" y="0"/>
                  <a:pt x="280" y="0"/>
                </a:cubicBezTo>
                <a:cubicBezTo>
                  <a:pt x="125" y="0"/>
                  <a:pt x="0" y="125"/>
                  <a:pt x="0" y="280"/>
                </a:cubicBezTo>
                <a:cubicBezTo>
                  <a:pt x="0" y="434"/>
                  <a:pt x="125" y="559"/>
                  <a:pt x="280" y="559"/>
                </a:cubicBezTo>
                <a:cubicBezTo>
                  <a:pt x="434" y="559"/>
                  <a:pt x="559" y="434"/>
                  <a:pt x="559" y="280"/>
                </a:cubicBezTo>
                <a:close/>
                <a:moveTo>
                  <a:pt x="349" y="140"/>
                </a:moveTo>
                <a:cubicBezTo>
                  <a:pt x="349" y="179"/>
                  <a:pt x="318" y="210"/>
                  <a:pt x="280" y="210"/>
                </a:cubicBezTo>
                <a:cubicBezTo>
                  <a:pt x="241" y="210"/>
                  <a:pt x="210" y="179"/>
                  <a:pt x="210" y="140"/>
                </a:cubicBezTo>
                <a:cubicBezTo>
                  <a:pt x="210" y="101"/>
                  <a:pt x="241" y="70"/>
                  <a:pt x="280" y="70"/>
                </a:cubicBezTo>
                <a:cubicBezTo>
                  <a:pt x="318" y="70"/>
                  <a:pt x="349" y="101"/>
                  <a:pt x="349" y="140"/>
                </a:cubicBezTo>
                <a:close/>
                <a:moveTo>
                  <a:pt x="233" y="256"/>
                </a:moveTo>
                <a:lnTo>
                  <a:pt x="210" y="256"/>
                </a:lnTo>
                <a:lnTo>
                  <a:pt x="210" y="233"/>
                </a:lnTo>
                <a:lnTo>
                  <a:pt x="349" y="233"/>
                </a:lnTo>
                <a:lnTo>
                  <a:pt x="349" y="256"/>
                </a:lnTo>
                <a:lnTo>
                  <a:pt x="326" y="256"/>
                </a:lnTo>
                <a:lnTo>
                  <a:pt x="326" y="466"/>
                </a:lnTo>
                <a:lnTo>
                  <a:pt x="349" y="466"/>
                </a:lnTo>
                <a:lnTo>
                  <a:pt x="349" y="489"/>
                </a:lnTo>
                <a:lnTo>
                  <a:pt x="210" y="489"/>
                </a:lnTo>
                <a:lnTo>
                  <a:pt x="210" y="466"/>
                </a:lnTo>
                <a:lnTo>
                  <a:pt x="233" y="466"/>
                </a:lnTo>
                <a:lnTo>
                  <a:pt x="233" y="256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7" name="AutoShape 7"/>
          <p:cNvSpPr>
            <a:spLocks noChangeAspect="1" noChangeArrowheads="1" noTextEdit="1"/>
          </p:cNvSpPr>
          <p:nvPr/>
        </p:nvSpPr>
        <p:spPr bwMode="auto">
          <a:xfrm>
            <a:off x="6127750" y="1858963"/>
            <a:ext cx="7556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8" name="Freeform 9"/>
          <p:cNvSpPr>
            <a:spLocks noChangeAspect="1" noEditPoints="1"/>
          </p:cNvSpPr>
          <p:nvPr/>
        </p:nvSpPr>
        <p:spPr bwMode="auto">
          <a:xfrm>
            <a:off x="8797644" y="1337165"/>
            <a:ext cx="648000" cy="648000"/>
          </a:xfrm>
          <a:custGeom>
            <a:avLst/>
            <a:gdLst>
              <a:gd name="T0" fmla="*/ 917 w 1325"/>
              <a:gd name="T1" fmla="*/ 369 h 1379"/>
              <a:gd name="T2" fmla="*/ 960 w 1325"/>
              <a:gd name="T3" fmla="*/ 326 h 1379"/>
              <a:gd name="T4" fmla="*/ 326 w 1325"/>
              <a:gd name="T5" fmla="*/ 418 h 1379"/>
              <a:gd name="T6" fmla="*/ 418 w 1325"/>
              <a:gd name="T7" fmla="*/ 1053 h 1379"/>
              <a:gd name="T8" fmla="*/ 1053 w 1325"/>
              <a:gd name="T9" fmla="*/ 960 h 1379"/>
              <a:gd name="T10" fmla="*/ 1054 w 1325"/>
              <a:gd name="T11" fmla="*/ 420 h 1379"/>
              <a:gd name="T12" fmla="*/ 1011 w 1325"/>
              <a:gd name="T13" fmla="*/ 463 h 1379"/>
              <a:gd name="T14" fmla="*/ 915 w 1325"/>
              <a:gd name="T15" fmla="*/ 1011 h 1379"/>
              <a:gd name="T16" fmla="*/ 368 w 1325"/>
              <a:gd name="T17" fmla="*/ 915 h 1379"/>
              <a:gd name="T18" fmla="*/ 463 w 1325"/>
              <a:gd name="T19" fmla="*/ 368 h 1379"/>
              <a:gd name="T20" fmla="*/ 917 w 1325"/>
              <a:gd name="T21" fmla="*/ 369 h 1379"/>
              <a:gd name="T22" fmla="*/ 1013 w 1325"/>
              <a:gd name="T23" fmla="*/ 179 h 1379"/>
              <a:gd name="T24" fmla="*/ 1013 w 1325"/>
              <a:gd name="T25" fmla="*/ 179 h 1379"/>
              <a:gd name="T26" fmla="*/ 1013 w 1325"/>
              <a:gd name="T27" fmla="*/ 179 h 1379"/>
              <a:gd name="T28" fmla="*/ 179 w 1325"/>
              <a:gd name="T29" fmla="*/ 365 h 1379"/>
              <a:gd name="T30" fmla="*/ 365 w 1325"/>
              <a:gd name="T31" fmla="*/ 1200 h 1379"/>
              <a:gd name="T32" fmla="*/ 1200 w 1325"/>
              <a:gd name="T33" fmla="*/ 1013 h 1379"/>
              <a:gd name="T34" fmla="*/ 1201 w 1325"/>
              <a:gd name="T35" fmla="*/ 367 h 1379"/>
              <a:gd name="T36" fmla="*/ 1173 w 1325"/>
              <a:gd name="T37" fmla="*/ 395 h 1379"/>
              <a:gd name="T38" fmla="*/ 1147 w 1325"/>
              <a:gd name="T39" fmla="*/ 395 h 1379"/>
              <a:gd name="T40" fmla="*/ 984 w 1325"/>
              <a:gd name="T41" fmla="*/ 1147 h 1379"/>
              <a:gd name="T42" fmla="*/ 232 w 1325"/>
              <a:gd name="T43" fmla="*/ 984 h 1379"/>
              <a:gd name="T44" fmla="*/ 395 w 1325"/>
              <a:gd name="T45" fmla="*/ 232 h 1379"/>
              <a:gd name="T46" fmla="*/ 985 w 1325"/>
              <a:gd name="T47" fmla="*/ 232 h 1379"/>
              <a:gd name="T48" fmla="*/ 985 w 1325"/>
              <a:gd name="T49" fmla="*/ 207 h 1379"/>
              <a:gd name="T50" fmla="*/ 1013 w 1325"/>
              <a:gd name="T51" fmla="*/ 179 h 1379"/>
              <a:gd name="T52" fmla="*/ 1240 w 1325"/>
              <a:gd name="T53" fmla="*/ 217 h 1379"/>
              <a:gd name="T54" fmla="*/ 1160 w 1325"/>
              <a:gd name="T55" fmla="*/ 219 h 1379"/>
              <a:gd name="T56" fmla="*/ 1165 w 1325"/>
              <a:gd name="T57" fmla="*/ 85 h 1379"/>
              <a:gd name="T58" fmla="*/ 1031 w 1325"/>
              <a:gd name="T59" fmla="*/ 219 h 1379"/>
              <a:gd name="T60" fmla="*/ 1031 w 1325"/>
              <a:gd name="T61" fmla="*/ 304 h 1379"/>
              <a:gd name="T62" fmla="*/ 775 w 1325"/>
              <a:gd name="T63" fmla="*/ 561 h 1379"/>
              <a:gd name="T64" fmla="*/ 732 w 1325"/>
              <a:gd name="T65" fmla="*/ 518 h 1379"/>
              <a:gd name="T66" fmla="*/ 689 w 1325"/>
              <a:gd name="T67" fmla="*/ 689 h 1379"/>
              <a:gd name="T68" fmla="*/ 860 w 1325"/>
              <a:gd name="T69" fmla="*/ 647 h 1379"/>
              <a:gd name="T70" fmla="*/ 818 w 1325"/>
              <a:gd name="T71" fmla="*/ 604 h 1379"/>
              <a:gd name="T72" fmla="*/ 1074 w 1325"/>
              <a:gd name="T73" fmla="*/ 347 h 1379"/>
              <a:gd name="T74" fmla="*/ 1160 w 1325"/>
              <a:gd name="T75" fmla="*/ 347 h 1379"/>
              <a:gd name="T76" fmla="*/ 1294 w 1325"/>
              <a:gd name="T77" fmla="*/ 216 h 1379"/>
              <a:gd name="T78" fmla="*/ 1240 w 1325"/>
              <a:gd name="T79" fmla="*/ 217 h 1379"/>
              <a:gd name="T80" fmla="*/ 852 w 1325"/>
              <a:gd name="T81" fmla="*/ 434 h 1379"/>
              <a:gd name="T82" fmla="*/ 434 w 1325"/>
              <a:gd name="T83" fmla="*/ 527 h 1379"/>
              <a:gd name="T84" fmla="*/ 527 w 1325"/>
              <a:gd name="T85" fmla="*/ 944 h 1379"/>
              <a:gd name="T86" fmla="*/ 944 w 1325"/>
              <a:gd name="T87" fmla="*/ 852 h 1379"/>
              <a:gd name="T88" fmla="*/ 945 w 1325"/>
              <a:gd name="T89" fmla="*/ 529 h 1379"/>
              <a:gd name="T90" fmla="*/ 872 w 1325"/>
              <a:gd name="T91" fmla="*/ 602 h 1379"/>
              <a:gd name="T92" fmla="*/ 943 w 1325"/>
              <a:gd name="T93" fmla="*/ 673 h 1379"/>
              <a:gd name="T94" fmla="*/ 637 w 1325"/>
              <a:gd name="T95" fmla="*/ 743 h 1379"/>
              <a:gd name="T96" fmla="*/ 707 w 1325"/>
              <a:gd name="T97" fmla="*/ 437 h 1379"/>
              <a:gd name="T98" fmla="*/ 778 w 1325"/>
              <a:gd name="T99" fmla="*/ 508 h 1379"/>
              <a:gd name="T100" fmla="*/ 852 w 1325"/>
              <a:gd name="T101" fmla="*/ 434 h 1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25" h="1379">
                <a:moveTo>
                  <a:pt x="917" y="369"/>
                </a:moveTo>
                <a:lnTo>
                  <a:pt x="960" y="326"/>
                </a:lnTo>
                <a:cubicBezTo>
                  <a:pt x="759" y="176"/>
                  <a:pt x="475" y="217"/>
                  <a:pt x="326" y="418"/>
                </a:cubicBezTo>
                <a:cubicBezTo>
                  <a:pt x="176" y="619"/>
                  <a:pt x="217" y="903"/>
                  <a:pt x="418" y="1053"/>
                </a:cubicBezTo>
                <a:cubicBezTo>
                  <a:pt x="619" y="1203"/>
                  <a:pt x="903" y="1161"/>
                  <a:pt x="1053" y="960"/>
                </a:cubicBezTo>
                <a:cubicBezTo>
                  <a:pt x="1172" y="800"/>
                  <a:pt x="1173" y="581"/>
                  <a:pt x="1054" y="420"/>
                </a:cubicBezTo>
                <a:lnTo>
                  <a:pt x="1011" y="463"/>
                </a:lnTo>
                <a:cubicBezTo>
                  <a:pt x="1136" y="641"/>
                  <a:pt x="1093" y="886"/>
                  <a:pt x="915" y="1011"/>
                </a:cubicBezTo>
                <a:cubicBezTo>
                  <a:pt x="738" y="1136"/>
                  <a:pt x="493" y="1093"/>
                  <a:pt x="368" y="915"/>
                </a:cubicBezTo>
                <a:cubicBezTo>
                  <a:pt x="243" y="738"/>
                  <a:pt x="286" y="493"/>
                  <a:pt x="463" y="368"/>
                </a:cubicBezTo>
                <a:cubicBezTo>
                  <a:pt x="599" y="272"/>
                  <a:pt x="781" y="272"/>
                  <a:pt x="917" y="369"/>
                </a:cubicBezTo>
                <a:close/>
                <a:moveTo>
                  <a:pt x="1013" y="179"/>
                </a:moveTo>
                <a:lnTo>
                  <a:pt x="1013" y="179"/>
                </a:lnTo>
                <a:lnTo>
                  <a:pt x="1013" y="179"/>
                </a:lnTo>
                <a:cubicBezTo>
                  <a:pt x="731" y="0"/>
                  <a:pt x="357" y="83"/>
                  <a:pt x="179" y="365"/>
                </a:cubicBezTo>
                <a:cubicBezTo>
                  <a:pt x="0" y="647"/>
                  <a:pt x="83" y="1021"/>
                  <a:pt x="365" y="1200"/>
                </a:cubicBezTo>
                <a:cubicBezTo>
                  <a:pt x="647" y="1379"/>
                  <a:pt x="1021" y="1295"/>
                  <a:pt x="1200" y="1013"/>
                </a:cubicBezTo>
                <a:cubicBezTo>
                  <a:pt x="1325" y="816"/>
                  <a:pt x="1325" y="565"/>
                  <a:pt x="1201" y="367"/>
                </a:cubicBezTo>
                <a:lnTo>
                  <a:pt x="1173" y="395"/>
                </a:lnTo>
                <a:lnTo>
                  <a:pt x="1147" y="395"/>
                </a:lnTo>
                <a:cubicBezTo>
                  <a:pt x="1310" y="648"/>
                  <a:pt x="1237" y="984"/>
                  <a:pt x="984" y="1147"/>
                </a:cubicBezTo>
                <a:cubicBezTo>
                  <a:pt x="731" y="1310"/>
                  <a:pt x="394" y="1237"/>
                  <a:pt x="232" y="984"/>
                </a:cubicBezTo>
                <a:cubicBezTo>
                  <a:pt x="69" y="731"/>
                  <a:pt x="142" y="394"/>
                  <a:pt x="395" y="232"/>
                </a:cubicBezTo>
                <a:cubicBezTo>
                  <a:pt x="575" y="116"/>
                  <a:pt x="806" y="116"/>
                  <a:pt x="985" y="232"/>
                </a:cubicBezTo>
                <a:lnTo>
                  <a:pt x="985" y="207"/>
                </a:lnTo>
                <a:lnTo>
                  <a:pt x="1013" y="179"/>
                </a:lnTo>
                <a:close/>
                <a:moveTo>
                  <a:pt x="1240" y="217"/>
                </a:moveTo>
                <a:lnTo>
                  <a:pt x="1160" y="219"/>
                </a:lnTo>
                <a:lnTo>
                  <a:pt x="1165" y="85"/>
                </a:lnTo>
                <a:lnTo>
                  <a:pt x="1031" y="219"/>
                </a:lnTo>
                <a:lnTo>
                  <a:pt x="1031" y="304"/>
                </a:lnTo>
                <a:lnTo>
                  <a:pt x="775" y="561"/>
                </a:lnTo>
                <a:lnTo>
                  <a:pt x="732" y="518"/>
                </a:lnTo>
                <a:lnTo>
                  <a:pt x="689" y="689"/>
                </a:lnTo>
                <a:lnTo>
                  <a:pt x="860" y="647"/>
                </a:lnTo>
                <a:lnTo>
                  <a:pt x="818" y="604"/>
                </a:lnTo>
                <a:lnTo>
                  <a:pt x="1074" y="347"/>
                </a:lnTo>
                <a:lnTo>
                  <a:pt x="1160" y="347"/>
                </a:lnTo>
                <a:lnTo>
                  <a:pt x="1294" y="216"/>
                </a:lnTo>
                <a:lnTo>
                  <a:pt x="1240" y="217"/>
                </a:lnTo>
                <a:close/>
                <a:moveTo>
                  <a:pt x="852" y="434"/>
                </a:moveTo>
                <a:cubicBezTo>
                  <a:pt x="711" y="345"/>
                  <a:pt x="524" y="386"/>
                  <a:pt x="434" y="527"/>
                </a:cubicBezTo>
                <a:cubicBezTo>
                  <a:pt x="345" y="668"/>
                  <a:pt x="386" y="855"/>
                  <a:pt x="527" y="944"/>
                </a:cubicBezTo>
                <a:cubicBezTo>
                  <a:pt x="668" y="1034"/>
                  <a:pt x="855" y="992"/>
                  <a:pt x="944" y="852"/>
                </a:cubicBezTo>
                <a:cubicBezTo>
                  <a:pt x="1007" y="753"/>
                  <a:pt x="1007" y="627"/>
                  <a:pt x="945" y="529"/>
                </a:cubicBezTo>
                <a:lnTo>
                  <a:pt x="872" y="602"/>
                </a:lnTo>
                <a:lnTo>
                  <a:pt x="943" y="673"/>
                </a:lnTo>
                <a:lnTo>
                  <a:pt x="637" y="743"/>
                </a:lnTo>
                <a:lnTo>
                  <a:pt x="707" y="437"/>
                </a:lnTo>
                <a:lnTo>
                  <a:pt x="778" y="508"/>
                </a:lnTo>
                <a:lnTo>
                  <a:pt x="852" y="434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02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reeform 17"/>
          <p:cNvSpPr>
            <a:spLocks/>
          </p:cNvSpPr>
          <p:nvPr/>
        </p:nvSpPr>
        <p:spPr bwMode="auto">
          <a:xfrm>
            <a:off x="1046163" y="-14436"/>
            <a:ext cx="11145838" cy="6872436"/>
          </a:xfrm>
          <a:custGeom>
            <a:avLst/>
            <a:gdLst>
              <a:gd name="T0" fmla="*/ 0 w 7021"/>
              <a:gd name="T1" fmla="*/ 4301 h 4301"/>
              <a:gd name="T2" fmla="*/ 7021 w 7021"/>
              <a:gd name="T3" fmla="*/ 4301 h 4301"/>
              <a:gd name="T4" fmla="*/ 7021 w 7021"/>
              <a:gd name="T5" fmla="*/ 0 h 4301"/>
              <a:gd name="T6" fmla="*/ 536 w 7021"/>
              <a:gd name="T7" fmla="*/ 0 h 4301"/>
              <a:gd name="T8" fmla="*/ 0 w 7021"/>
              <a:gd name="T9" fmla="*/ 659 h 4301"/>
              <a:gd name="T10" fmla="*/ 0 w 7021"/>
              <a:gd name="T11" fmla="*/ 4301 h 4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21" h="4301">
                <a:moveTo>
                  <a:pt x="0" y="4301"/>
                </a:moveTo>
                <a:lnTo>
                  <a:pt x="7021" y="4301"/>
                </a:lnTo>
                <a:lnTo>
                  <a:pt x="7021" y="0"/>
                </a:lnTo>
                <a:lnTo>
                  <a:pt x="536" y="0"/>
                </a:lnTo>
                <a:lnTo>
                  <a:pt x="0" y="659"/>
                </a:lnTo>
                <a:lnTo>
                  <a:pt x="0" y="4301"/>
                </a:lnTo>
                <a:close/>
              </a:path>
            </a:pathLst>
          </a:custGeom>
          <a:solidFill>
            <a:srgbClr val="FFFFFF">
              <a:alpha val="85098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auto">
          <a:xfrm>
            <a:off x="1038225" y="257027"/>
            <a:ext cx="9891713" cy="901700"/>
          </a:xfrm>
          <a:custGeom>
            <a:avLst/>
            <a:gdLst>
              <a:gd name="T0" fmla="*/ 0 w 6231"/>
              <a:gd name="T1" fmla="*/ 568 h 568"/>
              <a:gd name="T2" fmla="*/ 5803 w 6231"/>
              <a:gd name="T3" fmla="*/ 568 h 568"/>
              <a:gd name="T4" fmla="*/ 6231 w 6231"/>
              <a:gd name="T5" fmla="*/ 0 h 568"/>
              <a:gd name="T6" fmla="*/ 428 w 6231"/>
              <a:gd name="T7" fmla="*/ 0 h 568"/>
              <a:gd name="T8" fmla="*/ 0 w 6231"/>
              <a:gd name="T9" fmla="*/ 568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31" h="568">
                <a:moveTo>
                  <a:pt x="0" y="568"/>
                </a:moveTo>
                <a:lnTo>
                  <a:pt x="5803" y="568"/>
                </a:lnTo>
                <a:lnTo>
                  <a:pt x="6231" y="0"/>
                </a:lnTo>
                <a:lnTo>
                  <a:pt x="428" y="0"/>
                </a:lnTo>
                <a:lnTo>
                  <a:pt x="0" y="568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shade val="30000"/>
                  <a:satMod val="115000"/>
                  <a:alpha val="90000"/>
                </a:srgbClr>
              </a:gs>
              <a:gs pos="17000">
                <a:srgbClr val="C00000">
                  <a:shade val="67500"/>
                  <a:satMod val="115000"/>
                  <a:alpha val="90000"/>
                </a:srgbClr>
              </a:gs>
              <a:gs pos="100000">
                <a:srgbClr val="C00000">
                  <a:shade val="100000"/>
                  <a:satMod val="115000"/>
                  <a:alpha val="8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Freeform 19"/>
          <p:cNvSpPr>
            <a:spLocks noEditPoints="1"/>
          </p:cNvSpPr>
          <p:nvPr/>
        </p:nvSpPr>
        <p:spPr bwMode="auto">
          <a:xfrm>
            <a:off x="10167938" y="-1736"/>
            <a:ext cx="2024063" cy="901700"/>
          </a:xfrm>
          <a:custGeom>
            <a:avLst/>
            <a:gdLst>
              <a:gd name="T0" fmla="*/ 1152 w 1275"/>
              <a:gd name="T1" fmla="*/ 162 h 568"/>
              <a:gd name="T2" fmla="*/ 1275 w 1275"/>
              <a:gd name="T3" fmla="*/ 0 h 568"/>
              <a:gd name="T4" fmla="*/ 750 w 1275"/>
              <a:gd name="T5" fmla="*/ 0 h 568"/>
              <a:gd name="T6" fmla="*/ 627 w 1275"/>
              <a:gd name="T7" fmla="*/ 162 h 568"/>
              <a:gd name="T8" fmla="*/ 1152 w 1275"/>
              <a:gd name="T9" fmla="*/ 162 h 568"/>
              <a:gd name="T10" fmla="*/ 968 w 1275"/>
              <a:gd name="T11" fmla="*/ 406 h 568"/>
              <a:gd name="T12" fmla="*/ 1091 w 1275"/>
              <a:gd name="T13" fmla="*/ 244 h 568"/>
              <a:gd name="T14" fmla="*/ 566 w 1275"/>
              <a:gd name="T15" fmla="*/ 244 h 568"/>
              <a:gd name="T16" fmla="*/ 322 w 1275"/>
              <a:gd name="T17" fmla="*/ 568 h 568"/>
              <a:gd name="T18" fmla="*/ 526 w 1275"/>
              <a:gd name="T19" fmla="*/ 568 h 568"/>
              <a:gd name="T20" fmla="*/ 648 w 1275"/>
              <a:gd name="T21" fmla="*/ 406 h 568"/>
              <a:gd name="T22" fmla="*/ 968 w 1275"/>
              <a:gd name="T23" fmla="*/ 406 h 568"/>
              <a:gd name="T24" fmla="*/ 626 w 1275"/>
              <a:gd name="T25" fmla="*/ 568 h 568"/>
              <a:gd name="T26" fmla="*/ 847 w 1275"/>
              <a:gd name="T27" fmla="*/ 568 h 568"/>
              <a:gd name="T28" fmla="*/ 928 w 1275"/>
              <a:gd name="T29" fmla="*/ 461 h 568"/>
              <a:gd name="T30" fmla="*/ 707 w 1275"/>
              <a:gd name="T31" fmla="*/ 461 h 568"/>
              <a:gd name="T32" fmla="*/ 626 w 1275"/>
              <a:gd name="T33" fmla="*/ 568 h 568"/>
              <a:gd name="T34" fmla="*/ 632 w 1275"/>
              <a:gd name="T35" fmla="*/ 0 h 568"/>
              <a:gd name="T36" fmla="*/ 428 w 1275"/>
              <a:gd name="T37" fmla="*/ 0 h 568"/>
              <a:gd name="T38" fmla="*/ 0 w 1275"/>
              <a:gd name="T39" fmla="*/ 568 h 568"/>
              <a:gd name="T40" fmla="*/ 204 w 1275"/>
              <a:gd name="T41" fmla="*/ 568 h 568"/>
              <a:gd name="T42" fmla="*/ 632 w 1275"/>
              <a:gd name="T43" fmla="*/ 0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75" h="568">
                <a:moveTo>
                  <a:pt x="1152" y="162"/>
                </a:moveTo>
                <a:lnTo>
                  <a:pt x="1275" y="0"/>
                </a:lnTo>
                <a:lnTo>
                  <a:pt x="750" y="0"/>
                </a:lnTo>
                <a:lnTo>
                  <a:pt x="627" y="162"/>
                </a:lnTo>
                <a:lnTo>
                  <a:pt x="1152" y="162"/>
                </a:lnTo>
                <a:close/>
                <a:moveTo>
                  <a:pt x="968" y="406"/>
                </a:moveTo>
                <a:lnTo>
                  <a:pt x="1091" y="244"/>
                </a:lnTo>
                <a:lnTo>
                  <a:pt x="566" y="244"/>
                </a:lnTo>
                <a:lnTo>
                  <a:pt x="322" y="568"/>
                </a:lnTo>
                <a:lnTo>
                  <a:pt x="526" y="568"/>
                </a:lnTo>
                <a:lnTo>
                  <a:pt x="648" y="406"/>
                </a:lnTo>
                <a:lnTo>
                  <a:pt x="968" y="406"/>
                </a:lnTo>
                <a:close/>
                <a:moveTo>
                  <a:pt x="626" y="568"/>
                </a:moveTo>
                <a:lnTo>
                  <a:pt x="847" y="568"/>
                </a:lnTo>
                <a:lnTo>
                  <a:pt x="928" y="461"/>
                </a:lnTo>
                <a:lnTo>
                  <a:pt x="707" y="461"/>
                </a:lnTo>
                <a:lnTo>
                  <a:pt x="626" y="568"/>
                </a:lnTo>
                <a:close/>
                <a:moveTo>
                  <a:pt x="632" y="0"/>
                </a:moveTo>
                <a:lnTo>
                  <a:pt x="428" y="0"/>
                </a:lnTo>
                <a:lnTo>
                  <a:pt x="0" y="568"/>
                </a:lnTo>
                <a:lnTo>
                  <a:pt x="204" y="568"/>
                </a:lnTo>
                <a:lnTo>
                  <a:pt x="632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Freeform 20"/>
          <p:cNvSpPr>
            <a:spLocks/>
          </p:cNvSpPr>
          <p:nvPr/>
        </p:nvSpPr>
        <p:spPr bwMode="auto">
          <a:xfrm>
            <a:off x="10167938" y="899964"/>
            <a:ext cx="323850" cy="258763"/>
          </a:xfrm>
          <a:custGeom>
            <a:avLst/>
            <a:gdLst>
              <a:gd name="T0" fmla="*/ 52 w 204"/>
              <a:gd name="T1" fmla="*/ 163 h 163"/>
              <a:gd name="T2" fmla="*/ 0 w 204"/>
              <a:gd name="T3" fmla="*/ 0 h 163"/>
              <a:gd name="T4" fmla="*/ 204 w 204"/>
              <a:gd name="T5" fmla="*/ 0 h 163"/>
              <a:gd name="T6" fmla="*/ 52 w 204"/>
              <a:gd name="T7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" h="163">
                <a:moveTo>
                  <a:pt x="52" y="163"/>
                </a:moveTo>
                <a:lnTo>
                  <a:pt x="0" y="0"/>
                </a:lnTo>
                <a:lnTo>
                  <a:pt x="204" y="0"/>
                </a:lnTo>
                <a:lnTo>
                  <a:pt x="52" y="163"/>
                </a:lnTo>
                <a:close/>
              </a:path>
            </a:pathLst>
          </a:custGeom>
          <a:solidFill>
            <a:srgbClr val="48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Freeform 21"/>
          <p:cNvSpPr>
            <a:spLocks/>
          </p:cNvSpPr>
          <p:nvPr/>
        </p:nvSpPr>
        <p:spPr bwMode="auto">
          <a:xfrm>
            <a:off x="1588" y="258614"/>
            <a:ext cx="1709738" cy="901700"/>
          </a:xfrm>
          <a:custGeom>
            <a:avLst/>
            <a:gdLst>
              <a:gd name="T0" fmla="*/ 0 w 1077"/>
              <a:gd name="T1" fmla="*/ 0 h 568"/>
              <a:gd name="T2" fmla="*/ 0 w 1077"/>
              <a:gd name="T3" fmla="*/ 568 h 568"/>
              <a:gd name="T4" fmla="*/ 648 w 1077"/>
              <a:gd name="T5" fmla="*/ 568 h 568"/>
              <a:gd name="T6" fmla="*/ 1077 w 1077"/>
              <a:gd name="T7" fmla="*/ 0 h 568"/>
              <a:gd name="T8" fmla="*/ 0 w 1077"/>
              <a:gd name="T9" fmla="*/ 0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7" h="568">
                <a:moveTo>
                  <a:pt x="0" y="0"/>
                </a:moveTo>
                <a:lnTo>
                  <a:pt x="0" y="568"/>
                </a:lnTo>
                <a:lnTo>
                  <a:pt x="648" y="568"/>
                </a:lnTo>
                <a:lnTo>
                  <a:pt x="1077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2F2">
              <a:alpha val="89804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Freeform 22"/>
          <p:cNvSpPr>
            <a:spLocks/>
          </p:cNvSpPr>
          <p:nvPr/>
        </p:nvSpPr>
        <p:spPr bwMode="auto">
          <a:xfrm>
            <a:off x="1008063" y="-17611"/>
            <a:ext cx="868363" cy="1162451"/>
          </a:xfrm>
          <a:custGeom>
            <a:avLst/>
            <a:gdLst>
              <a:gd name="T0" fmla="*/ 546 w 547"/>
              <a:gd name="T1" fmla="*/ 0 h 727"/>
              <a:gd name="T2" fmla="*/ 0 w 547"/>
              <a:gd name="T3" fmla="*/ 725 h 727"/>
              <a:gd name="T4" fmla="*/ 0 w 547"/>
              <a:gd name="T5" fmla="*/ 727 h 727"/>
              <a:gd name="T6" fmla="*/ 547 w 547"/>
              <a:gd name="T7" fmla="*/ 0 h 727"/>
              <a:gd name="T8" fmla="*/ 546 w 547"/>
              <a:gd name="T9" fmla="*/ 0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7" h="727">
                <a:moveTo>
                  <a:pt x="546" y="0"/>
                </a:moveTo>
                <a:lnTo>
                  <a:pt x="0" y="725"/>
                </a:lnTo>
                <a:lnTo>
                  <a:pt x="0" y="727"/>
                </a:lnTo>
                <a:lnTo>
                  <a:pt x="547" y="0"/>
                </a:lnTo>
                <a:lnTo>
                  <a:pt x="54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Freeform 23"/>
          <p:cNvSpPr>
            <a:spLocks/>
          </p:cNvSpPr>
          <p:nvPr/>
        </p:nvSpPr>
        <p:spPr bwMode="auto">
          <a:xfrm>
            <a:off x="1008063" y="-17611"/>
            <a:ext cx="868363" cy="1162451"/>
          </a:xfrm>
          <a:custGeom>
            <a:avLst/>
            <a:gdLst>
              <a:gd name="T0" fmla="*/ 546 w 547"/>
              <a:gd name="T1" fmla="*/ 0 h 727"/>
              <a:gd name="T2" fmla="*/ 0 w 547"/>
              <a:gd name="T3" fmla="*/ 725 h 727"/>
              <a:gd name="T4" fmla="*/ 0 w 547"/>
              <a:gd name="T5" fmla="*/ 727 h 727"/>
              <a:gd name="T6" fmla="*/ 547 w 547"/>
              <a:gd name="T7" fmla="*/ 0 h 727"/>
              <a:gd name="T8" fmla="*/ 546 w 547"/>
              <a:gd name="T9" fmla="*/ 0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7" h="727">
                <a:moveTo>
                  <a:pt x="546" y="0"/>
                </a:moveTo>
                <a:lnTo>
                  <a:pt x="0" y="725"/>
                </a:lnTo>
                <a:lnTo>
                  <a:pt x="0" y="727"/>
                </a:lnTo>
                <a:lnTo>
                  <a:pt x="547" y="0"/>
                </a:lnTo>
                <a:lnTo>
                  <a:pt x="546" y="0"/>
                </a:lnTo>
                <a:close/>
              </a:path>
            </a:pathLst>
          </a:custGeom>
          <a:solidFill>
            <a:schemeClr val="bg1"/>
          </a:solidFill>
          <a:ln w="15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Freeform 24"/>
          <p:cNvSpPr>
            <a:spLocks/>
          </p:cNvSpPr>
          <p:nvPr/>
        </p:nvSpPr>
        <p:spPr bwMode="auto">
          <a:xfrm>
            <a:off x="1042988" y="-17612"/>
            <a:ext cx="915988" cy="6881961"/>
          </a:xfrm>
          <a:custGeom>
            <a:avLst/>
            <a:gdLst>
              <a:gd name="T0" fmla="*/ 0 w 577"/>
              <a:gd name="T1" fmla="*/ 4304 h 4304"/>
              <a:gd name="T2" fmla="*/ 21 w 577"/>
              <a:gd name="T3" fmla="*/ 4304 h 4304"/>
              <a:gd name="T4" fmla="*/ 21 w 577"/>
              <a:gd name="T5" fmla="*/ 739 h 4304"/>
              <a:gd name="T6" fmla="*/ 577 w 577"/>
              <a:gd name="T7" fmla="*/ 0 h 4304"/>
              <a:gd name="T8" fmla="*/ 551 w 577"/>
              <a:gd name="T9" fmla="*/ 0 h 4304"/>
              <a:gd name="T10" fmla="*/ 0 w 577"/>
              <a:gd name="T11" fmla="*/ 733 h 4304"/>
              <a:gd name="T12" fmla="*/ 0 w 577"/>
              <a:gd name="T13" fmla="*/ 4304 h 4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7" h="4304">
                <a:moveTo>
                  <a:pt x="0" y="4304"/>
                </a:moveTo>
                <a:lnTo>
                  <a:pt x="21" y="4304"/>
                </a:lnTo>
                <a:lnTo>
                  <a:pt x="21" y="739"/>
                </a:lnTo>
                <a:lnTo>
                  <a:pt x="577" y="0"/>
                </a:lnTo>
                <a:lnTo>
                  <a:pt x="551" y="0"/>
                </a:lnTo>
                <a:lnTo>
                  <a:pt x="0" y="733"/>
                </a:lnTo>
                <a:lnTo>
                  <a:pt x="0" y="43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Freeform 26"/>
          <p:cNvSpPr>
            <a:spLocks/>
          </p:cNvSpPr>
          <p:nvPr/>
        </p:nvSpPr>
        <p:spPr bwMode="auto">
          <a:xfrm>
            <a:off x="1008063" y="-17612"/>
            <a:ext cx="908050" cy="6881961"/>
          </a:xfrm>
          <a:custGeom>
            <a:avLst/>
            <a:gdLst>
              <a:gd name="T0" fmla="*/ 21 w 572"/>
              <a:gd name="T1" fmla="*/ 4304 h 4304"/>
              <a:gd name="T2" fmla="*/ 21 w 572"/>
              <a:gd name="T3" fmla="*/ 731 h 4304"/>
              <a:gd name="T4" fmla="*/ 572 w 572"/>
              <a:gd name="T5" fmla="*/ 0 h 4304"/>
              <a:gd name="T6" fmla="*/ 547 w 572"/>
              <a:gd name="T7" fmla="*/ 0 h 4304"/>
              <a:gd name="T8" fmla="*/ 0 w 572"/>
              <a:gd name="T9" fmla="*/ 727 h 4304"/>
              <a:gd name="T10" fmla="*/ 0 w 572"/>
              <a:gd name="T11" fmla="*/ 4304 h 4304"/>
              <a:gd name="T12" fmla="*/ 21 w 572"/>
              <a:gd name="T13" fmla="*/ 4304 h 4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2" h="4304">
                <a:moveTo>
                  <a:pt x="21" y="4304"/>
                </a:moveTo>
                <a:lnTo>
                  <a:pt x="21" y="731"/>
                </a:lnTo>
                <a:lnTo>
                  <a:pt x="572" y="0"/>
                </a:lnTo>
                <a:lnTo>
                  <a:pt x="547" y="0"/>
                </a:lnTo>
                <a:lnTo>
                  <a:pt x="0" y="727"/>
                </a:lnTo>
                <a:lnTo>
                  <a:pt x="0" y="4304"/>
                </a:lnTo>
                <a:lnTo>
                  <a:pt x="21" y="4304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11327" y="258612"/>
            <a:ext cx="8456612" cy="8897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dirty="0"/>
              <a:t>Описание бизнес-процесса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266079"/>
            <a:ext cx="1046162" cy="887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4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58976" y="2979"/>
            <a:ext cx="8696953" cy="2660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pc="1400" dirty="0" smtClean="0">
                <a:solidFill>
                  <a:srgbClr val="C00000"/>
                </a:solidFill>
              </a:rPr>
              <a:t>Федеральная грузовая компания</a:t>
            </a:r>
            <a:endParaRPr lang="ru-RU" spc="1400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90187" y="1471638"/>
            <a:ext cx="1834987" cy="5157839"/>
          </a:xfrm>
          <a:prstGeom prst="rect">
            <a:avLst/>
          </a:prstGeom>
          <a:solidFill>
            <a:srgbClr val="A50021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ru-RU" sz="1200" dirty="0">
              <a:solidFill>
                <a:srgbClr val="4C000E"/>
              </a:solidFill>
              <a:latin typeface="Arial Narrow" panose="020B0606020202030204" pitchFamily="34" charset="0"/>
            </a:endParaRPr>
          </a:p>
          <a:p>
            <a:pPr algn="just"/>
            <a:endParaRPr lang="ru-RU" sz="1200" dirty="0">
              <a:solidFill>
                <a:srgbClr val="4C000E"/>
              </a:solidFill>
              <a:latin typeface="Arial Narrow" panose="020B0606020202030204" pitchFamily="34" charset="0"/>
            </a:endParaRPr>
          </a:p>
          <a:p>
            <a:pPr algn="just"/>
            <a:endParaRPr lang="ru-RU" sz="1200" dirty="0">
              <a:solidFill>
                <a:srgbClr val="4C000E"/>
              </a:solidFill>
              <a:latin typeface="Arial Narrow" panose="020B0606020202030204" pitchFamily="34" charset="0"/>
            </a:endParaRPr>
          </a:p>
          <a:p>
            <a:pPr algn="just"/>
            <a:endParaRPr lang="ru-RU" sz="1200" dirty="0">
              <a:solidFill>
                <a:srgbClr val="4C000E"/>
              </a:solidFill>
              <a:latin typeface="Arial Narrow" panose="020B0606020202030204" pitchFamily="34" charset="0"/>
            </a:endParaRPr>
          </a:p>
          <a:p>
            <a:pPr algn="just"/>
            <a:endParaRPr lang="ru-RU" sz="1200" dirty="0">
              <a:solidFill>
                <a:srgbClr val="4C000E"/>
              </a:solidFill>
              <a:latin typeface="Arial Narrow" panose="020B0606020202030204" pitchFamily="34" charset="0"/>
            </a:endParaRPr>
          </a:p>
          <a:p>
            <a:pPr algn="just"/>
            <a:endParaRPr lang="ru-RU" sz="1200" dirty="0" smtClean="0">
              <a:solidFill>
                <a:srgbClr val="4C000E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200" dirty="0">
                <a:solidFill>
                  <a:srgbClr val="4C000E"/>
                </a:solidFill>
                <a:latin typeface="Arial Narrow" panose="020B0606020202030204" pitchFamily="34" charset="0"/>
              </a:rPr>
              <a:t>Для заключения договора клиент в личном кабинете с </a:t>
            </a:r>
            <a:r>
              <a:rPr lang="ru-RU" sz="1200" dirty="0" smtClean="0">
                <a:solidFill>
                  <a:srgbClr val="4C000E"/>
                </a:solidFill>
                <a:latin typeface="Arial Narrow" panose="020B0606020202030204" pitchFamily="34" charset="0"/>
              </a:rPr>
              <a:t>помощью </a:t>
            </a:r>
            <a:r>
              <a:rPr lang="ru-RU" sz="1200" dirty="0" err="1" smtClean="0">
                <a:solidFill>
                  <a:srgbClr val="4C000E"/>
                </a:solidFill>
                <a:latin typeface="Arial Narrow" panose="020B0606020202030204" pitchFamily="34" charset="0"/>
              </a:rPr>
              <a:t>ЭЦП</a:t>
            </a:r>
            <a:r>
              <a:rPr lang="ru-RU" sz="1200" dirty="0" smtClean="0">
                <a:solidFill>
                  <a:srgbClr val="4C000E"/>
                </a:solidFill>
                <a:latin typeface="Arial Narrow" panose="020B0606020202030204" pitchFamily="34" charset="0"/>
              </a:rPr>
              <a:t> </a:t>
            </a:r>
            <a:r>
              <a:rPr lang="ru-RU" sz="1200" dirty="0">
                <a:solidFill>
                  <a:srgbClr val="4C000E"/>
                </a:solidFill>
                <a:latin typeface="Arial Narrow" panose="020B0606020202030204" pitchFamily="34" charset="0"/>
              </a:rPr>
              <a:t>подписывает заявление на присоединение к общим условия транспортного обслуживания, опубликованным  в свободном доступе. </a:t>
            </a:r>
          </a:p>
          <a:p>
            <a:pPr algn="just"/>
            <a:r>
              <a:rPr lang="ru-RU" sz="1200" dirty="0">
                <a:solidFill>
                  <a:srgbClr val="4C000E"/>
                </a:solidFill>
                <a:latin typeface="Arial Narrow" panose="020B0606020202030204" pitchFamily="34" charset="0"/>
              </a:rPr>
              <a:t>В качестве альтернативных </a:t>
            </a:r>
            <a:r>
              <a:rPr lang="ru-RU" sz="1200" dirty="0" smtClean="0">
                <a:solidFill>
                  <a:srgbClr val="4C000E"/>
                </a:solidFill>
                <a:latin typeface="Arial Narrow" panose="020B0606020202030204" pitchFamily="34" charset="0"/>
              </a:rPr>
              <a:t>способов </a:t>
            </a:r>
            <a:r>
              <a:rPr lang="ru-RU" sz="1200" dirty="0">
                <a:solidFill>
                  <a:srgbClr val="4C000E"/>
                </a:solidFill>
                <a:latin typeface="Arial Narrow" panose="020B0606020202030204" pitchFamily="34" charset="0"/>
              </a:rPr>
              <a:t>идентификации клиента предусмотрены обеспечительный платеж или личный визит в офис АО «ФГК</a:t>
            </a:r>
            <a:r>
              <a:rPr lang="ru-RU" sz="1200" dirty="0" smtClean="0">
                <a:solidFill>
                  <a:srgbClr val="4C000E"/>
                </a:solidFill>
                <a:latin typeface="Arial Narrow" panose="020B0606020202030204" pitchFamily="34" charset="0"/>
              </a:rPr>
              <a:t>»</a:t>
            </a:r>
            <a:endParaRPr lang="ru-RU" sz="1200" dirty="0">
              <a:solidFill>
                <a:srgbClr val="4C000E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1258218" y="1398888"/>
            <a:ext cx="1939609" cy="965199"/>
          </a:xfrm>
          <a:custGeom>
            <a:avLst/>
            <a:gdLst>
              <a:gd name="connsiteX0" fmla="*/ 0 w 2065356"/>
              <a:gd name="connsiteY0" fmla="*/ 0 h 965199"/>
              <a:gd name="connsiteX1" fmla="*/ 1929223 w 2065356"/>
              <a:gd name="connsiteY1" fmla="*/ 0 h 965199"/>
              <a:gd name="connsiteX2" fmla="*/ 2065356 w 2065356"/>
              <a:gd name="connsiteY2" fmla="*/ 482600 h 965199"/>
              <a:gd name="connsiteX3" fmla="*/ 1929223 w 2065356"/>
              <a:gd name="connsiteY3" fmla="*/ 965199 h 965199"/>
              <a:gd name="connsiteX4" fmla="*/ 0 w 2065356"/>
              <a:gd name="connsiteY4" fmla="*/ 965199 h 965199"/>
              <a:gd name="connsiteX5" fmla="*/ 0 w 2065356"/>
              <a:gd name="connsiteY5" fmla="*/ 0 h 965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5356" h="965199">
                <a:moveTo>
                  <a:pt x="0" y="0"/>
                </a:moveTo>
                <a:lnTo>
                  <a:pt x="1929223" y="0"/>
                </a:lnTo>
                <a:lnTo>
                  <a:pt x="2065356" y="482600"/>
                </a:lnTo>
                <a:lnTo>
                  <a:pt x="1929223" y="965199"/>
                </a:lnTo>
                <a:lnTo>
                  <a:pt x="0" y="965199"/>
                </a:lnTo>
                <a:lnTo>
                  <a:pt x="0" y="0"/>
                </a:lnTo>
                <a:close/>
              </a:path>
            </a:pathLst>
          </a:custGeom>
          <a:solidFill>
            <a:srgbClr val="C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1338" algn="ctr">
              <a:lnSpc>
                <a:spcPts val="1000"/>
              </a:lnSpc>
            </a:pPr>
            <a:r>
              <a:rPr lang="ru-RU" sz="1200" b="1" dirty="0">
                <a:latin typeface="Arial Narrow" panose="020B0606020202030204" pitchFamily="34" charset="0"/>
              </a:rPr>
              <a:t>Заключение договора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417562" y="1471638"/>
            <a:ext cx="1834987" cy="5157839"/>
          </a:xfrm>
          <a:prstGeom prst="rect">
            <a:avLst/>
          </a:prstGeom>
          <a:solidFill>
            <a:srgbClr val="A50021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ru-RU" sz="1200" dirty="0">
              <a:solidFill>
                <a:srgbClr val="4C000E"/>
              </a:solidFill>
              <a:latin typeface="Arial Narrow" panose="020B0606020202030204" pitchFamily="34" charset="0"/>
            </a:endParaRPr>
          </a:p>
          <a:p>
            <a:pPr algn="just"/>
            <a:endParaRPr lang="ru-RU" sz="1200" dirty="0">
              <a:solidFill>
                <a:srgbClr val="4C000E"/>
              </a:solidFill>
              <a:latin typeface="Arial Narrow" panose="020B0606020202030204" pitchFamily="34" charset="0"/>
            </a:endParaRPr>
          </a:p>
          <a:p>
            <a:pPr algn="just"/>
            <a:endParaRPr lang="ru-RU" sz="1200" dirty="0">
              <a:solidFill>
                <a:srgbClr val="4C000E"/>
              </a:solidFill>
              <a:latin typeface="Arial Narrow" panose="020B0606020202030204" pitchFamily="34" charset="0"/>
            </a:endParaRPr>
          </a:p>
          <a:p>
            <a:pPr algn="just"/>
            <a:endParaRPr lang="ru-RU" sz="1200" dirty="0">
              <a:solidFill>
                <a:srgbClr val="4C000E"/>
              </a:solidFill>
              <a:latin typeface="Arial Narrow" panose="020B0606020202030204" pitchFamily="34" charset="0"/>
            </a:endParaRPr>
          </a:p>
          <a:p>
            <a:pPr algn="just"/>
            <a:endParaRPr lang="ru-RU" sz="1200" dirty="0" smtClean="0">
              <a:solidFill>
                <a:srgbClr val="4C000E"/>
              </a:solidFill>
              <a:latin typeface="Arial Narrow" panose="020B0606020202030204" pitchFamily="34" charset="0"/>
            </a:endParaRPr>
          </a:p>
          <a:p>
            <a:pPr algn="just"/>
            <a:endParaRPr lang="ru-RU" sz="1200" dirty="0" smtClean="0">
              <a:solidFill>
                <a:srgbClr val="4C000E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200" dirty="0">
                <a:solidFill>
                  <a:srgbClr val="4C000E"/>
                </a:solidFill>
                <a:latin typeface="Arial Narrow" panose="020B0606020202030204" pitchFamily="34" charset="0"/>
              </a:rPr>
              <a:t>Расчет стоимости предоставления услуг производится роботами онлайн, без участия человека.</a:t>
            </a:r>
          </a:p>
          <a:p>
            <a:pPr algn="just"/>
            <a:r>
              <a:rPr lang="ru-RU" sz="1200" dirty="0">
                <a:solidFill>
                  <a:srgbClr val="4C000E"/>
                </a:solidFill>
                <a:latin typeface="Arial Narrow" panose="020B0606020202030204" pitchFamily="34" charset="0"/>
              </a:rPr>
              <a:t>Стоимость, предлагаемая компанией, является своего рода офертой и не требует утверждения внутри компании.</a:t>
            </a:r>
          </a:p>
          <a:p>
            <a:pPr algn="just"/>
            <a:r>
              <a:rPr lang="ru-RU" sz="1200" dirty="0">
                <a:solidFill>
                  <a:srgbClr val="4C000E"/>
                </a:solidFill>
                <a:latin typeface="Arial Narrow" panose="020B0606020202030204" pitchFamily="34" charset="0"/>
              </a:rPr>
              <a:t>У клиента есть возможность предложить свою стоимость. </a:t>
            </a:r>
          </a:p>
          <a:p>
            <a:pPr algn="just"/>
            <a:r>
              <a:rPr lang="ru-RU" sz="1200" dirty="0">
                <a:solidFill>
                  <a:srgbClr val="4C000E"/>
                </a:solidFill>
                <a:latin typeface="Arial Narrow" panose="020B0606020202030204" pitchFamily="34" charset="0"/>
              </a:rPr>
              <a:t>Робот рассчитает экономические показатели для запрашиваемой ставки и автоматически определит круг причастных для  </a:t>
            </a:r>
            <a:r>
              <a:rPr lang="ru-RU" sz="1200" dirty="0" smtClean="0">
                <a:solidFill>
                  <a:srgbClr val="4C000E"/>
                </a:solidFill>
                <a:latin typeface="Arial Narrow" panose="020B0606020202030204" pitchFamily="34" charset="0"/>
              </a:rPr>
              <a:t>согласования</a:t>
            </a:r>
            <a:endParaRPr lang="ru-RU" sz="1200" dirty="0">
              <a:solidFill>
                <a:srgbClr val="4C000E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олилиния 21"/>
          <p:cNvSpPr/>
          <p:nvPr/>
        </p:nvSpPr>
        <p:spPr>
          <a:xfrm>
            <a:off x="3485593" y="1398888"/>
            <a:ext cx="1939609" cy="965199"/>
          </a:xfrm>
          <a:custGeom>
            <a:avLst/>
            <a:gdLst>
              <a:gd name="connsiteX0" fmla="*/ 0 w 2065356"/>
              <a:gd name="connsiteY0" fmla="*/ 0 h 965199"/>
              <a:gd name="connsiteX1" fmla="*/ 1929223 w 2065356"/>
              <a:gd name="connsiteY1" fmla="*/ 0 h 965199"/>
              <a:gd name="connsiteX2" fmla="*/ 2065356 w 2065356"/>
              <a:gd name="connsiteY2" fmla="*/ 482600 h 965199"/>
              <a:gd name="connsiteX3" fmla="*/ 1929223 w 2065356"/>
              <a:gd name="connsiteY3" fmla="*/ 965199 h 965199"/>
              <a:gd name="connsiteX4" fmla="*/ 0 w 2065356"/>
              <a:gd name="connsiteY4" fmla="*/ 965199 h 965199"/>
              <a:gd name="connsiteX5" fmla="*/ 0 w 2065356"/>
              <a:gd name="connsiteY5" fmla="*/ 0 h 965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5356" h="965199">
                <a:moveTo>
                  <a:pt x="0" y="0"/>
                </a:moveTo>
                <a:lnTo>
                  <a:pt x="1929223" y="0"/>
                </a:lnTo>
                <a:lnTo>
                  <a:pt x="2065356" y="482600"/>
                </a:lnTo>
                <a:lnTo>
                  <a:pt x="1929223" y="965199"/>
                </a:lnTo>
                <a:lnTo>
                  <a:pt x="0" y="965199"/>
                </a:lnTo>
                <a:lnTo>
                  <a:pt x="0" y="0"/>
                </a:lnTo>
                <a:close/>
              </a:path>
            </a:pathLst>
          </a:custGeom>
          <a:solidFill>
            <a:srgbClr val="C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1338" algn="ctr">
              <a:lnSpc>
                <a:spcPts val="1000"/>
              </a:lnSpc>
            </a:pPr>
            <a:r>
              <a:rPr lang="ru-RU" sz="1200" b="1" dirty="0">
                <a:latin typeface="Arial Narrow" panose="020B0606020202030204" pitchFamily="34" charset="0"/>
              </a:rPr>
              <a:t>Расчет и согласование стоимости предоставления услуг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644937" y="1476892"/>
            <a:ext cx="1834987" cy="5152508"/>
          </a:xfrm>
          <a:prstGeom prst="rect">
            <a:avLst/>
          </a:prstGeom>
          <a:solidFill>
            <a:srgbClr val="A50021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ru-RU" sz="1200" dirty="0">
              <a:solidFill>
                <a:srgbClr val="4C000E"/>
              </a:solidFill>
              <a:latin typeface="Arial Narrow" panose="020B0606020202030204" pitchFamily="34" charset="0"/>
            </a:endParaRPr>
          </a:p>
          <a:p>
            <a:pPr algn="just"/>
            <a:endParaRPr lang="ru-RU" sz="1200" dirty="0">
              <a:solidFill>
                <a:srgbClr val="4C000E"/>
              </a:solidFill>
              <a:latin typeface="Arial Narrow" panose="020B0606020202030204" pitchFamily="34" charset="0"/>
            </a:endParaRPr>
          </a:p>
          <a:p>
            <a:pPr algn="just"/>
            <a:endParaRPr lang="ru-RU" sz="1200" dirty="0">
              <a:solidFill>
                <a:srgbClr val="4C000E"/>
              </a:solidFill>
              <a:latin typeface="Arial Narrow" panose="020B0606020202030204" pitchFamily="34" charset="0"/>
            </a:endParaRPr>
          </a:p>
          <a:p>
            <a:pPr algn="just"/>
            <a:endParaRPr lang="ru-RU" sz="1200" dirty="0">
              <a:solidFill>
                <a:srgbClr val="4C000E"/>
              </a:solidFill>
              <a:latin typeface="Arial Narrow" panose="020B0606020202030204" pitchFamily="34" charset="0"/>
            </a:endParaRPr>
          </a:p>
          <a:p>
            <a:pPr algn="just"/>
            <a:endParaRPr lang="ru-RU" sz="1200" dirty="0">
              <a:solidFill>
                <a:srgbClr val="4C000E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ts val="1300"/>
              </a:lnSpc>
            </a:pPr>
            <a:endParaRPr lang="ru-RU" sz="600" dirty="0" smtClean="0">
              <a:solidFill>
                <a:srgbClr val="4C000E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ts val="1300"/>
              </a:lnSpc>
            </a:pPr>
            <a:r>
              <a:rPr lang="ru-RU" sz="1200" dirty="0">
                <a:solidFill>
                  <a:srgbClr val="4C000E"/>
                </a:solidFill>
                <a:latin typeface="Arial Narrow" panose="020B0606020202030204" pitchFamily="34" charset="0"/>
              </a:rPr>
              <a:t>Автоматизированное создание юридически значимого протокола согласования цены (ПСЦ) по данным согласованной стоимости предоставления услуг. </a:t>
            </a:r>
          </a:p>
          <a:p>
            <a:pPr algn="just">
              <a:lnSpc>
                <a:spcPts val="1300"/>
              </a:lnSpc>
            </a:pPr>
            <a:r>
              <a:rPr lang="ru-RU" sz="1200" dirty="0">
                <a:solidFill>
                  <a:srgbClr val="4C000E"/>
                </a:solidFill>
                <a:latin typeface="Arial Narrow" panose="020B0606020202030204" pitchFamily="34" charset="0"/>
              </a:rPr>
              <a:t>Подписание ПСЦ с использованием квалифицированной ЭЦП (или простой ЭП). </a:t>
            </a:r>
          </a:p>
          <a:p>
            <a:pPr algn="just">
              <a:lnSpc>
                <a:spcPts val="1300"/>
              </a:lnSpc>
            </a:pPr>
            <a:r>
              <a:rPr lang="ru-RU" sz="1200" dirty="0">
                <a:solidFill>
                  <a:srgbClr val="4C000E"/>
                </a:solidFill>
                <a:latin typeface="Arial Narrow" panose="020B0606020202030204" pitchFamily="34" charset="0"/>
              </a:rPr>
              <a:t>Типовые формы ПСЦ подписываются со стороны компании автоматически без потери времени на согласование и рассмотрение. </a:t>
            </a:r>
          </a:p>
          <a:p>
            <a:pPr algn="just">
              <a:lnSpc>
                <a:spcPts val="1300"/>
              </a:lnSpc>
            </a:pPr>
            <a:r>
              <a:rPr lang="ru-RU" sz="1200" dirty="0">
                <a:solidFill>
                  <a:srgbClr val="4C000E"/>
                </a:solidFill>
                <a:latin typeface="Arial Narrow" panose="020B0606020202030204" pitchFamily="34" charset="0"/>
              </a:rPr>
              <a:t>В случае изменения предложенной типовой формы согласование производится только подразделениями, причастными к введенным изменениям</a:t>
            </a:r>
          </a:p>
        </p:txBody>
      </p:sp>
      <p:sp>
        <p:nvSpPr>
          <p:cNvPr id="24" name="Полилиния 23"/>
          <p:cNvSpPr/>
          <p:nvPr/>
        </p:nvSpPr>
        <p:spPr>
          <a:xfrm>
            <a:off x="5712968" y="1398888"/>
            <a:ext cx="1939609" cy="965199"/>
          </a:xfrm>
          <a:custGeom>
            <a:avLst/>
            <a:gdLst>
              <a:gd name="connsiteX0" fmla="*/ 0 w 2065356"/>
              <a:gd name="connsiteY0" fmla="*/ 0 h 965199"/>
              <a:gd name="connsiteX1" fmla="*/ 1929223 w 2065356"/>
              <a:gd name="connsiteY1" fmla="*/ 0 h 965199"/>
              <a:gd name="connsiteX2" fmla="*/ 2065356 w 2065356"/>
              <a:gd name="connsiteY2" fmla="*/ 482600 h 965199"/>
              <a:gd name="connsiteX3" fmla="*/ 1929223 w 2065356"/>
              <a:gd name="connsiteY3" fmla="*/ 965199 h 965199"/>
              <a:gd name="connsiteX4" fmla="*/ 0 w 2065356"/>
              <a:gd name="connsiteY4" fmla="*/ 965199 h 965199"/>
              <a:gd name="connsiteX5" fmla="*/ 0 w 2065356"/>
              <a:gd name="connsiteY5" fmla="*/ 0 h 965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5356" h="965199">
                <a:moveTo>
                  <a:pt x="0" y="0"/>
                </a:moveTo>
                <a:lnTo>
                  <a:pt x="1929223" y="0"/>
                </a:lnTo>
                <a:lnTo>
                  <a:pt x="2065356" y="482600"/>
                </a:lnTo>
                <a:lnTo>
                  <a:pt x="1929223" y="965199"/>
                </a:lnTo>
                <a:lnTo>
                  <a:pt x="0" y="965199"/>
                </a:lnTo>
                <a:lnTo>
                  <a:pt x="0" y="0"/>
                </a:lnTo>
                <a:close/>
              </a:path>
            </a:pathLst>
          </a:custGeom>
          <a:solidFill>
            <a:srgbClr val="C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1338" algn="ctr">
              <a:lnSpc>
                <a:spcPts val="1000"/>
              </a:lnSpc>
            </a:pPr>
            <a:r>
              <a:rPr lang="ru-RU" sz="1200" b="1" dirty="0">
                <a:latin typeface="Arial Narrow" panose="020B0606020202030204" pitchFamily="34" charset="0"/>
              </a:rPr>
              <a:t>Формирование протокола согласования договорной </a:t>
            </a:r>
            <a:r>
              <a:rPr lang="ru-RU" sz="1200" b="1" dirty="0" smtClean="0">
                <a:latin typeface="Arial Narrow" panose="020B0606020202030204" pitchFamily="34" charset="0"/>
              </a:rPr>
              <a:t/>
            </a:r>
            <a:br>
              <a:rPr lang="ru-RU" sz="1200" b="1" dirty="0" smtClean="0">
                <a:latin typeface="Arial Narrow" panose="020B0606020202030204" pitchFamily="34" charset="0"/>
              </a:rPr>
            </a:br>
            <a:r>
              <a:rPr lang="ru-RU" sz="1200" b="1" dirty="0" smtClean="0">
                <a:latin typeface="Arial Narrow" panose="020B0606020202030204" pitchFamily="34" charset="0"/>
              </a:rPr>
              <a:t>цены</a:t>
            </a: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872312" y="1471638"/>
            <a:ext cx="1834987" cy="5157840"/>
          </a:xfrm>
          <a:prstGeom prst="rect">
            <a:avLst/>
          </a:prstGeom>
          <a:solidFill>
            <a:srgbClr val="A50021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ru-RU" sz="1200" dirty="0">
              <a:solidFill>
                <a:srgbClr val="4C000E"/>
              </a:solidFill>
              <a:latin typeface="Arial Narrow" panose="020B0606020202030204" pitchFamily="34" charset="0"/>
            </a:endParaRPr>
          </a:p>
          <a:p>
            <a:pPr algn="just"/>
            <a:endParaRPr lang="ru-RU" sz="1200" dirty="0">
              <a:solidFill>
                <a:srgbClr val="4C000E"/>
              </a:solidFill>
              <a:latin typeface="Arial Narrow" panose="020B0606020202030204" pitchFamily="34" charset="0"/>
            </a:endParaRPr>
          </a:p>
          <a:p>
            <a:pPr algn="just"/>
            <a:endParaRPr lang="ru-RU" sz="1200" dirty="0">
              <a:solidFill>
                <a:srgbClr val="4C000E"/>
              </a:solidFill>
              <a:latin typeface="Arial Narrow" panose="020B0606020202030204" pitchFamily="34" charset="0"/>
            </a:endParaRPr>
          </a:p>
          <a:p>
            <a:pPr algn="just"/>
            <a:endParaRPr lang="ru-RU" sz="1200" dirty="0">
              <a:solidFill>
                <a:srgbClr val="4C000E"/>
              </a:solidFill>
              <a:latin typeface="Arial Narrow" panose="020B0606020202030204" pitchFamily="34" charset="0"/>
            </a:endParaRPr>
          </a:p>
          <a:p>
            <a:pPr algn="just"/>
            <a:endParaRPr lang="ru-RU" sz="1200" dirty="0">
              <a:solidFill>
                <a:srgbClr val="4C000E"/>
              </a:solidFill>
              <a:latin typeface="Arial Narrow" panose="020B0606020202030204" pitchFamily="34" charset="0"/>
            </a:endParaRPr>
          </a:p>
          <a:p>
            <a:pPr algn="just"/>
            <a:endParaRPr lang="ru-RU" sz="1200" dirty="0">
              <a:solidFill>
                <a:srgbClr val="4C000E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200" dirty="0">
                <a:solidFill>
                  <a:srgbClr val="4C000E"/>
                </a:solidFill>
                <a:latin typeface="Arial Narrow" panose="020B0606020202030204" pitchFamily="34" charset="0"/>
              </a:rPr>
              <a:t>Подача заказа на предоставление вагона клиентами самостоятельно и отслеживание процесса согласования в режиме реального </a:t>
            </a:r>
            <a:r>
              <a:rPr lang="ru-RU" sz="1200" dirty="0" smtClean="0">
                <a:solidFill>
                  <a:srgbClr val="4C000E"/>
                </a:solidFill>
                <a:latin typeface="Arial Narrow" panose="020B0606020202030204" pitchFamily="34" charset="0"/>
              </a:rPr>
              <a:t>времени</a:t>
            </a:r>
            <a:endParaRPr lang="ru-RU" sz="1200" dirty="0">
              <a:solidFill>
                <a:srgbClr val="4C000E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Полилиния 25"/>
          <p:cNvSpPr/>
          <p:nvPr/>
        </p:nvSpPr>
        <p:spPr>
          <a:xfrm>
            <a:off x="7940343" y="1398888"/>
            <a:ext cx="1939609" cy="965199"/>
          </a:xfrm>
          <a:custGeom>
            <a:avLst/>
            <a:gdLst>
              <a:gd name="connsiteX0" fmla="*/ 0 w 2065356"/>
              <a:gd name="connsiteY0" fmla="*/ 0 h 965199"/>
              <a:gd name="connsiteX1" fmla="*/ 1929223 w 2065356"/>
              <a:gd name="connsiteY1" fmla="*/ 0 h 965199"/>
              <a:gd name="connsiteX2" fmla="*/ 2065356 w 2065356"/>
              <a:gd name="connsiteY2" fmla="*/ 482600 h 965199"/>
              <a:gd name="connsiteX3" fmla="*/ 1929223 w 2065356"/>
              <a:gd name="connsiteY3" fmla="*/ 965199 h 965199"/>
              <a:gd name="connsiteX4" fmla="*/ 0 w 2065356"/>
              <a:gd name="connsiteY4" fmla="*/ 965199 h 965199"/>
              <a:gd name="connsiteX5" fmla="*/ 0 w 2065356"/>
              <a:gd name="connsiteY5" fmla="*/ 0 h 965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5356" h="965199">
                <a:moveTo>
                  <a:pt x="0" y="0"/>
                </a:moveTo>
                <a:lnTo>
                  <a:pt x="1929223" y="0"/>
                </a:lnTo>
                <a:lnTo>
                  <a:pt x="2065356" y="482600"/>
                </a:lnTo>
                <a:lnTo>
                  <a:pt x="1929223" y="965199"/>
                </a:lnTo>
                <a:lnTo>
                  <a:pt x="0" y="965199"/>
                </a:lnTo>
                <a:lnTo>
                  <a:pt x="0" y="0"/>
                </a:lnTo>
                <a:close/>
              </a:path>
            </a:pathLst>
          </a:custGeom>
          <a:solidFill>
            <a:srgbClr val="C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1338" algn="ctr">
              <a:lnSpc>
                <a:spcPts val="1000"/>
              </a:lnSpc>
            </a:pPr>
            <a:r>
              <a:rPr lang="ru-RU" sz="1200" b="1" dirty="0">
                <a:latin typeface="Arial Narrow" panose="020B0606020202030204" pitchFamily="34" charset="0"/>
              </a:rPr>
              <a:t>Подача заказа на предоставление вагона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0099690" y="1455712"/>
            <a:ext cx="1834987" cy="5174005"/>
          </a:xfrm>
          <a:prstGeom prst="rect">
            <a:avLst/>
          </a:prstGeom>
          <a:solidFill>
            <a:srgbClr val="A50021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ru-RU" sz="1200" dirty="0">
              <a:solidFill>
                <a:srgbClr val="4C000E"/>
              </a:solidFill>
              <a:latin typeface="Arial Narrow" panose="020B0606020202030204" pitchFamily="34" charset="0"/>
            </a:endParaRPr>
          </a:p>
          <a:p>
            <a:pPr algn="just"/>
            <a:endParaRPr lang="ru-RU" sz="1200" dirty="0">
              <a:solidFill>
                <a:srgbClr val="4C000E"/>
              </a:solidFill>
              <a:latin typeface="Arial Narrow" panose="020B0606020202030204" pitchFamily="34" charset="0"/>
            </a:endParaRPr>
          </a:p>
          <a:p>
            <a:pPr algn="just"/>
            <a:endParaRPr lang="ru-RU" sz="1200" dirty="0">
              <a:solidFill>
                <a:srgbClr val="4C000E"/>
              </a:solidFill>
              <a:latin typeface="Arial Narrow" panose="020B0606020202030204" pitchFamily="34" charset="0"/>
            </a:endParaRPr>
          </a:p>
          <a:p>
            <a:pPr algn="just"/>
            <a:endParaRPr lang="ru-RU" sz="1200" dirty="0">
              <a:solidFill>
                <a:srgbClr val="4C000E"/>
              </a:solidFill>
              <a:latin typeface="Arial Narrow" panose="020B0606020202030204" pitchFamily="34" charset="0"/>
            </a:endParaRPr>
          </a:p>
          <a:p>
            <a:pPr algn="just"/>
            <a:endParaRPr lang="ru-RU" sz="1200" dirty="0">
              <a:solidFill>
                <a:srgbClr val="4C000E"/>
              </a:solidFill>
              <a:latin typeface="Arial Narrow" panose="020B0606020202030204" pitchFamily="34" charset="0"/>
            </a:endParaRPr>
          </a:p>
          <a:p>
            <a:pPr algn="just"/>
            <a:endParaRPr lang="ru-RU" sz="1200" dirty="0">
              <a:solidFill>
                <a:srgbClr val="4C000E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200" dirty="0">
                <a:solidFill>
                  <a:srgbClr val="4C000E"/>
                </a:solidFill>
                <a:latin typeface="Arial Narrow" panose="020B0606020202030204" pitchFamily="34" charset="0"/>
              </a:rPr>
              <a:t>Реализация аналитических, интерактивных и информационных сервисов для клиентов компании. Клиенту в режиме онлайн доступна вся необходимая информация по предоставляемым </a:t>
            </a:r>
            <a:r>
              <a:rPr lang="ru-RU" sz="1200" dirty="0" smtClean="0">
                <a:solidFill>
                  <a:srgbClr val="4C000E"/>
                </a:solidFill>
                <a:latin typeface="Arial Narrow" panose="020B0606020202030204" pitchFamily="34" charset="0"/>
              </a:rPr>
              <a:t>услугам</a:t>
            </a:r>
            <a:endParaRPr lang="ru-RU" sz="1200" dirty="0">
              <a:solidFill>
                <a:srgbClr val="4C000E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10167721" y="1398888"/>
            <a:ext cx="1939609" cy="965199"/>
          </a:xfrm>
          <a:custGeom>
            <a:avLst/>
            <a:gdLst>
              <a:gd name="connsiteX0" fmla="*/ 0 w 2065356"/>
              <a:gd name="connsiteY0" fmla="*/ 0 h 965199"/>
              <a:gd name="connsiteX1" fmla="*/ 1929223 w 2065356"/>
              <a:gd name="connsiteY1" fmla="*/ 0 h 965199"/>
              <a:gd name="connsiteX2" fmla="*/ 2065356 w 2065356"/>
              <a:gd name="connsiteY2" fmla="*/ 482600 h 965199"/>
              <a:gd name="connsiteX3" fmla="*/ 1929223 w 2065356"/>
              <a:gd name="connsiteY3" fmla="*/ 965199 h 965199"/>
              <a:gd name="connsiteX4" fmla="*/ 0 w 2065356"/>
              <a:gd name="connsiteY4" fmla="*/ 965199 h 965199"/>
              <a:gd name="connsiteX5" fmla="*/ 0 w 2065356"/>
              <a:gd name="connsiteY5" fmla="*/ 0 h 965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5356" h="965199">
                <a:moveTo>
                  <a:pt x="0" y="0"/>
                </a:moveTo>
                <a:lnTo>
                  <a:pt x="1929223" y="0"/>
                </a:lnTo>
                <a:lnTo>
                  <a:pt x="2065356" y="482600"/>
                </a:lnTo>
                <a:lnTo>
                  <a:pt x="1929223" y="965199"/>
                </a:lnTo>
                <a:lnTo>
                  <a:pt x="0" y="965199"/>
                </a:lnTo>
                <a:lnTo>
                  <a:pt x="0" y="0"/>
                </a:lnTo>
                <a:close/>
              </a:path>
            </a:pathLst>
          </a:custGeom>
          <a:solidFill>
            <a:srgbClr val="C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1338" algn="ctr">
              <a:lnSpc>
                <a:spcPts val="1000"/>
              </a:lnSpc>
            </a:pPr>
            <a:r>
              <a:rPr lang="ru-RU" sz="1200" b="1" dirty="0">
                <a:latin typeface="Arial Narrow" panose="020B0606020202030204" pitchFamily="34" charset="0"/>
              </a:rPr>
              <a:t>Реализация аналитических, интерактивных и информационных сервисов для клиентов компании</a:t>
            </a:r>
          </a:p>
        </p:txBody>
      </p:sp>
      <p:sp>
        <p:nvSpPr>
          <p:cNvPr id="29" name="Нашивка 28"/>
          <p:cNvSpPr/>
          <p:nvPr/>
        </p:nvSpPr>
        <p:spPr>
          <a:xfrm>
            <a:off x="3115120" y="1398888"/>
            <a:ext cx="223798" cy="965199"/>
          </a:xfrm>
          <a:prstGeom prst="chevron">
            <a:avLst>
              <a:gd name="adj" fmla="val 57125"/>
            </a:avLst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ru-RU" sz="12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Нашивка 29"/>
          <p:cNvSpPr/>
          <p:nvPr/>
        </p:nvSpPr>
        <p:spPr>
          <a:xfrm>
            <a:off x="3160015" y="1398888"/>
            <a:ext cx="223798" cy="965199"/>
          </a:xfrm>
          <a:prstGeom prst="chevron">
            <a:avLst>
              <a:gd name="adj" fmla="val 57125"/>
            </a:avLst>
          </a:prstGeom>
          <a:solidFill>
            <a:srgbClr val="C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41338" algn="ctr">
              <a:lnSpc>
                <a:spcPts val="1000"/>
              </a:lnSpc>
            </a:pPr>
            <a:endParaRPr lang="ru-RU" sz="1200" b="1">
              <a:latin typeface="Arial Narrow" panose="020B0606020202030204" pitchFamily="34" charset="0"/>
            </a:endParaRPr>
          </a:p>
        </p:txBody>
      </p:sp>
      <p:sp>
        <p:nvSpPr>
          <p:cNvPr id="31" name="Нашивка 30"/>
          <p:cNvSpPr/>
          <p:nvPr/>
        </p:nvSpPr>
        <p:spPr>
          <a:xfrm>
            <a:off x="5335912" y="1398888"/>
            <a:ext cx="223798" cy="965199"/>
          </a:xfrm>
          <a:prstGeom prst="chevron">
            <a:avLst>
              <a:gd name="adj" fmla="val 57125"/>
            </a:avLst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ru-RU" sz="12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Нашивка 31"/>
          <p:cNvSpPr/>
          <p:nvPr/>
        </p:nvSpPr>
        <p:spPr>
          <a:xfrm>
            <a:off x="7561175" y="1398888"/>
            <a:ext cx="223798" cy="965199"/>
          </a:xfrm>
          <a:prstGeom prst="chevron">
            <a:avLst>
              <a:gd name="adj" fmla="val 57125"/>
            </a:avLst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ru-RU" sz="12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Нашивка 32"/>
          <p:cNvSpPr/>
          <p:nvPr/>
        </p:nvSpPr>
        <p:spPr>
          <a:xfrm>
            <a:off x="9790204" y="1398888"/>
            <a:ext cx="223798" cy="965199"/>
          </a:xfrm>
          <a:prstGeom prst="chevron">
            <a:avLst>
              <a:gd name="adj" fmla="val 57125"/>
            </a:avLst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ru-RU" sz="12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Нашивка 33"/>
          <p:cNvSpPr/>
          <p:nvPr/>
        </p:nvSpPr>
        <p:spPr>
          <a:xfrm>
            <a:off x="5380807" y="1398888"/>
            <a:ext cx="223798" cy="965199"/>
          </a:xfrm>
          <a:prstGeom prst="chevron">
            <a:avLst>
              <a:gd name="adj" fmla="val 57125"/>
            </a:avLst>
          </a:prstGeom>
          <a:solidFill>
            <a:srgbClr val="C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41338" algn="ctr">
              <a:lnSpc>
                <a:spcPts val="1000"/>
              </a:lnSpc>
            </a:pPr>
            <a:endParaRPr lang="ru-RU" sz="1200" b="1">
              <a:latin typeface="Arial Narrow" panose="020B0606020202030204" pitchFamily="34" charset="0"/>
            </a:endParaRPr>
          </a:p>
        </p:txBody>
      </p:sp>
      <p:sp>
        <p:nvSpPr>
          <p:cNvPr id="35" name="Нашивка 34"/>
          <p:cNvSpPr/>
          <p:nvPr/>
        </p:nvSpPr>
        <p:spPr>
          <a:xfrm>
            <a:off x="7606070" y="1398888"/>
            <a:ext cx="223798" cy="965199"/>
          </a:xfrm>
          <a:prstGeom prst="chevron">
            <a:avLst>
              <a:gd name="adj" fmla="val 57125"/>
            </a:avLst>
          </a:prstGeom>
          <a:solidFill>
            <a:srgbClr val="C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41338" algn="ctr">
              <a:lnSpc>
                <a:spcPts val="1000"/>
              </a:lnSpc>
            </a:pPr>
            <a:endParaRPr lang="ru-RU" sz="1200" b="1">
              <a:latin typeface="Arial Narrow" panose="020B0606020202030204" pitchFamily="34" charset="0"/>
            </a:endParaRPr>
          </a:p>
        </p:txBody>
      </p:sp>
      <p:sp>
        <p:nvSpPr>
          <p:cNvPr id="36" name="Нашивка 35"/>
          <p:cNvSpPr/>
          <p:nvPr/>
        </p:nvSpPr>
        <p:spPr>
          <a:xfrm>
            <a:off x="9835099" y="1398888"/>
            <a:ext cx="223798" cy="965199"/>
          </a:xfrm>
          <a:prstGeom prst="chevron">
            <a:avLst>
              <a:gd name="adj" fmla="val 57125"/>
            </a:avLst>
          </a:prstGeom>
          <a:solidFill>
            <a:srgbClr val="C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41338" algn="ctr">
              <a:lnSpc>
                <a:spcPts val="1000"/>
              </a:lnSpc>
            </a:pPr>
            <a:endParaRPr lang="ru-RU" sz="1200" b="1">
              <a:latin typeface="Arial Narrow" panose="020B0606020202030204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630" y="1582997"/>
            <a:ext cx="611644" cy="6120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2900" y="1582997"/>
            <a:ext cx="611644" cy="612000"/>
          </a:xfrm>
          <a:prstGeom prst="rect">
            <a:avLst/>
          </a:prstGeom>
        </p:spPr>
      </p:pic>
      <p:pic>
        <p:nvPicPr>
          <p:cNvPr id="39" name="Picture 4" descr="https://nn-cleaning.ru/wp-content/uploads/2020/05/vygodnaya-cena.png"/>
          <p:cNvPicPr>
            <a:picLocks noChangeAspect="1" noChangeArrowheads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99" y="1582997"/>
            <a:ext cx="672257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2787" y="1582997"/>
            <a:ext cx="538612" cy="612000"/>
          </a:xfrm>
          <a:prstGeom prst="rect">
            <a:avLst/>
          </a:prstGeom>
        </p:spPr>
      </p:pic>
      <p:pic>
        <p:nvPicPr>
          <p:cNvPr id="41" name="Picture 6" descr="https://www.pinclipart.com/picdir/big/9-91423_contract-template-icon-clipart-contract-computer-icons-signe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624" y="1591943"/>
            <a:ext cx="612000" cy="59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05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reeform 17"/>
          <p:cNvSpPr>
            <a:spLocks/>
          </p:cNvSpPr>
          <p:nvPr/>
        </p:nvSpPr>
        <p:spPr bwMode="auto">
          <a:xfrm>
            <a:off x="1046163" y="-14436"/>
            <a:ext cx="11145838" cy="6872436"/>
          </a:xfrm>
          <a:custGeom>
            <a:avLst/>
            <a:gdLst>
              <a:gd name="T0" fmla="*/ 0 w 7021"/>
              <a:gd name="T1" fmla="*/ 4301 h 4301"/>
              <a:gd name="T2" fmla="*/ 7021 w 7021"/>
              <a:gd name="T3" fmla="*/ 4301 h 4301"/>
              <a:gd name="T4" fmla="*/ 7021 w 7021"/>
              <a:gd name="T5" fmla="*/ 0 h 4301"/>
              <a:gd name="T6" fmla="*/ 536 w 7021"/>
              <a:gd name="T7" fmla="*/ 0 h 4301"/>
              <a:gd name="T8" fmla="*/ 0 w 7021"/>
              <a:gd name="T9" fmla="*/ 659 h 4301"/>
              <a:gd name="T10" fmla="*/ 0 w 7021"/>
              <a:gd name="T11" fmla="*/ 4301 h 4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21" h="4301">
                <a:moveTo>
                  <a:pt x="0" y="4301"/>
                </a:moveTo>
                <a:lnTo>
                  <a:pt x="7021" y="4301"/>
                </a:lnTo>
                <a:lnTo>
                  <a:pt x="7021" y="0"/>
                </a:lnTo>
                <a:lnTo>
                  <a:pt x="536" y="0"/>
                </a:lnTo>
                <a:lnTo>
                  <a:pt x="0" y="659"/>
                </a:lnTo>
                <a:lnTo>
                  <a:pt x="0" y="4301"/>
                </a:lnTo>
                <a:close/>
              </a:path>
            </a:pathLst>
          </a:custGeom>
          <a:solidFill>
            <a:srgbClr val="FFFFFF">
              <a:alpha val="85098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auto">
          <a:xfrm>
            <a:off x="1038225" y="257027"/>
            <a:ext cx="9891713" cy="901700"/>
          </a:xfrm>
          <a:custGeom>
            <a:avLst/>
            <a:gdLst>
              <a:gd name="T0" fmla="*/ 0 w 6231"/>
              <a:gd name="T1" fmla="*/ 568 h 568"/>
              <a:gd name="T2" fmla="*/ 5803 w 6231"/>
              <a:gd name="T3" fmla="*/ 568 h 568"/>
              <a:gd name="T4" fmla="*/ 6231 w 6231"/>
              <a:gd name="T5" fmla="*/ 0 h 568"/>
              <a:gd name="T6" fmla="*/ 428 w 6231"/>
              <a:gd name="T7" fmla="*/ 0 h 568"/>
              <a:gd name="T8" fmla="*/ 0 w 6231"/>
              <a:gd name="T9" fmla="*/ 568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31" h="568">
                <a:moveTo>
                  <a:pt x="0" y="568"/>
                </a:moveTo>
                <a:lnTo>
                  <a:pt x="5803" y="568"/>
                </a:lnTo>
                <a:lnTo>
                  <a:pt x="6231" y="0"/>
                </a:lnTo>
                <a:lnTo>
                  <a:pt x="428" y="0"/>
                </a:lnTo>
                <a:lnTo>
                  <a:pt x="0" y="568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shade val="30000"/>
                  <a:satMod val="115000"/>
                  <a:alpha val="90000"/>
                </a:srgbClr>
              </a:gs>
              <a:gs pos="17000">
                <a:srgbClr val="C00000">
                  <a:shade val="67500"/>
                  <a:satMod val="115000"/>
                  <a:alpha val="90000"/>
                </a:srgbClr>
              </a:gs>
              <a:gs pos="100000">
                <a:srgbClr val="C00000">
                  <a:shade val="100000"/>
                  <a:satMod val="115000"/>
                  <a:alpha val="8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Freeform 19"/>
          <p:cNvSpPr>
            <a:spLocks noEditPoints="1"/>
          </p:cNvSpPr>
          <p:nvPr/>
        </p:nvSpPr>
        <p:spPr bwMode="auto">
          <a:xfrm>
            <a:off x="10167938" y="-1736"/>
            <a:ext cx="2024063" cy="901700"/>
          </a:xfrm>
          <a:custGeom>
            <a:avLst/>
            <a:gdLst>
              <a:gd name="T0" fmla="*/ 1152 w 1275"/>
              <a:gd name="T1" fmla="*/ 162 h 568"/>
              <a:gd name="T2" fmla="*/ 1275 w 1275"/>
              <a:gd name="T3" fmla="*/ 0 h 568"/>
              <a:gd name="T4" fmla="*/ 750 w 1275"/>
              <a:gd name="T5" fmla="*/ 0 h 568"/>
              <a:gd name="T6" fmla="*/ 627 w 1275"/>
              <a:gd name="T7" fmla="*/ 162 h 568"/>
              <a:gd name="T8" fmla="*/ 1152 w 1275"/>
              <a:gd name="T9" fmla="*/ 162 h 568"/>
              <a:gd name="T10" fmla="*/ 968 w 1275"/>
              <a:gd name="T11" fmla="*/ 406 h 568"/>
              <a:gd name="T12" fmla="*/ 1091 w 1275"/>
              <a:gd name="T13" fmla="*/ 244 h 568"/>
              <a:gd name="T14" fmla="*/ 566 w 1275"/>
              <a:gd name="T15" fmla="*/ 244 h 568"/>
              <a:gd name="T16" fmla="*/ 322 w 1275"/>
              <a:gd name="T17" fmla="*/ 568 h 568"/>
              <a:gd name="T18" fmla="*/ 526 w 1275"/>
              <a:gd name="T19" fmla="*/ 568 h 568"/>
              <a:gd name="T20" fmla="*/ 648 w 1275"/>
              <a:gd name="T21" fmla="*/ 406 h 568"/>
              <a:gd name="T22" fmla="*/ 968 w 1275"/>
              <a:gd name="T23" fmla="*/ 406 h 568"/>
              <a:gd name="T24" fmla="*/ 626 w 1275"/>
              <a:gd name="T25" fmla="*/ 568 h 568"/>
              <a:gd name="T26" fmla="*/ 847 w 1275"/>
              <a:gd name="T27" fmla="*/ 568 h 568"/>
              <a:gd name="T28" fmla="*/ 928 w 1275"/>
              <a:gd name="T29" fmla="*/ 461 h 568"/>
              <a:gd name="T30" fmla="*/ 707 w 1275"/>
              <a:gd name="T31" fmla="*/ 461 h 568"/>
              <a:gd name="T32" fmla="*/ 626 w 1275"/>
              <a:gd name="T33" fmla="*/ 568 h 568"/>
              <a:gd name="T34" fmla="*/ 632 w 1275"/>
              <a:gd name="T35" fmla="*/ 0 h 568"/>
              <a:gd name="T36" fmla="*/ 428 w 1275"/>
              <a:gd name="T37" fmla="*/ 0 h 568"/>
              <a:gd name="T38" fmla="*/ 0 w 1275"/>
              <a:gd name="T39" fmla="*/ 568 h 568"/>
              <a:gd name="T40" fmla="*/ 204 w 1275"/>
              <a:gd name="T41" fmla="*/ 568 h 568"/>
              <a:gd name="T42" fmla="*/ 632 w 1275"/>
              <a:gd name="T43" fmla="*/ 0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75" h="568">
                <a:moveTo>
                  <a:pt x="1152" y="162"/>
                </a:moveTo>
                <a:lnTo>
                  <a:pt x="1275" y="0"/>
                </a:lnTo>
                <a:lnTo>
                  <a:pt x="750" y="0"/>
                </a:lnTo>
                <a:lnTo>
                  <a:pt x="627" y="162"/>
                </a:lnTo>
                <a:lnTo>
                  <a:pt x="1152" y="162"/>
                </a:lnTo>
                <a:close/>
                <a:moveTo>
                  <a:pt x="968" y="406"/>
                </a:moveTo>
                <a:lnTo>
                  <a:pt x="1091" y="244"/>
                </a:lnTo>
                <a:lnTo>
                  <a:pt x="566" y="244"/>
                </a:lnTo>
                <a:lnTo>
                  <a:pt x="322" y="568"/>
                </a:lnTo>
                <a:lnTo>
                  <a:pt x="526" y="568"/>
                </a:lnTo>
                <a:lnTo>
                  <a:pt x="648" y="406"/>
                </a:lnTo>
                <a:lnTo>
                  <a:pt x="968" y="406"/>
                </a:lnTo>
                <a:close/>
                <a:moveTo>
                  <a:pt x="626" y="568"/>
                </a:moveTo>
                <a:lnTo>
                  <a:pt x="847" y="568"/>
                </a:lnTo>
                <a:lnTo>
                  <a:pt x="928" y="461"/>
                </a:lnTo>
                <a:lnTo>
                  <a:pt x="707" y="461"/>
                </a:lnTo>
                <a:lnTo>
                  <a:pt x="626" y="568"/>
                </a:lnTo>
                <a:close/>
                <a:moveTo>
                  <a:pt x="632" y="0"/>
                </a:moveTo>
                <a:lnTo>
                  <a:pt x="428" y="0"/>
                </a:lnTo>
                <a:lnTo>
                  <a:pt x="0" y="568"/>
                </a:lnTo>
                <a:lnTo>
                  <a:pt x="204" y="568"/>
                </a:lnTo>
                <a:lnTo>
                  <a:pt x="632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Freeform 20"/>
          <p:cNvSpPr>
            <a:spLocks/>
          </p:cNvSpPr>
          <p:nvPr/>
        </p:nvSpPr>
        <p:spPr bwMode="auto">
          <a:xfrm>
            <a:off x="10167938" y="899964"/>
            <a:ext cx="323850" cy="258763"/>
          </a:xfrm>
          <a:custGeom>
            <a:avLst/>
            <a:gdLst>
              <a:gd name="T0" fmla="*/ 52 w 204"/>
              <a:gd name="T1" fmla="*/ 163 h 163"/>
              <a:gd name="T2" fmla="*/ 0 w 204"/>
              <a:gd name="T3" fmla="*/ 0 h 163"/>
              <a:gd name="T4" fmla="*/ 204 w 204"/>
              <a:gd name="T5" fmla="*/ 0 h 163"/>
              <a:gd name="T6" fmla="*/ 52 w 204"/>
              <a:gd name="T7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" h="163">
                <a:moveTo>
                  <a:pt x="52" y="163"/>
                </a:moveTo>
                <a:lnTo>
                  <a:pt x="0" y="0"/>
                </a:lnTo>
                <a:lnTo>
                  <a:pt x="204" y="0"/>
                </a:lnTo>
                <a:lnTo>
                  <a:pt x="52" y="163"/>
                </a:lnTo>
                <a:close/>
              </a:path>
            </a:pathLst>
          </a:custGeom>
          <a:solidFill>
            <a:srgbClr val="48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Freeform 21"/>
          <p:cNvSpPr>
            <a:spLocks/>
          </p:cNvSpPr>
          <p:nvPr/>
        </p:nvSpPr>
        <p:spPr bwMode="auto">
          <a:xfrm>
            <a:off x="1588" y="258614"/>
            <a:ext cx="1709738" cy="901700"/>
          </a:xfrm>
          <a:custGeom>
            <a:avLst/>
            <a:gdLst>
              <a:gd name="T0" fmla="*/ 0 w 1077"/>
              <a:gd name="T1" fmla="*/ 0 h 568"/>
              <a:gd name="T2" fmla="*/ 0 w 1077"/>
              <a:gd name="T3" fmla="*/ 568 h 568"/>
              <a:gd name="T4" fmla="*/ 648 w 1077"/>
              <a:gd name="T5" fmla="*/ 568 h 568"/>
              <a:gd name="T6" fmla="*/ 1077 w 1077"/>
              <a:gd name="T7" fmla="*/ 0 h 568"/>
              <a:gd name="T8" fmla="*/ 0 w 1077"/>
              <a:gd name="T9" fmla="*/ 0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7" h="568">
                <a:moveTo>
                  <a:pt x="0" y="0"/>
                </a:moveTo>
                <a:lnTo>
                  <a:pt x="0" y="568"/>
                </a:lnTo>
                <a:lnTo>
                  <a:pt x="648" y="568"/>
                </a:lnTo>
                <a:lnTo>
                  <a:pt x="107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alpha val="94902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Freeform 22"/>
          <p:cNvSpPr>
            <a:spLocks/>
          </p:cNvSpPr>
          <p:nvPr/>
        </p:nvSpPr>
        <p:spPr bwMode="auto">
          <a:xfrm>
            <a:off x="1008063" y="-17611"/>
            <a:ext cx="868363" cy="1162451"/>
          </a:xfrm>
          <a:custGeom>
            <a:avLst/>
            <a:gdLst>
              <a:gd name="T0" fmla="*/ 546 w 547"/>
              <a:gd name="T1" fmla="*/ 0 h 727"/>
              <a:gd name="T2" fmla="*/ 0 w 547"/>
              <a:gd name="T3" fmla="*/ 725 h 727"/>
              <a:gd name="T4" fmla="*/ 0 w 547"/>
              <a:gd name="T5" fmla="*/ 727 h 727"/>
              <a:gd name="T6" fmla="*/ 547 w 547"/>
              <a:gd name="T7" fmla="*/ 0 h 727"/>
              <a:gd name="T8" fmla="*/ 546 w 547"/>
              <a:gd name="T9" fmla="*/ 0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7" h="727">
                <a:moveTo>
                  <a:pt x="546" y="0"/>
                </a:moveTo>
                <a:lnTo>
                  <a:pt x="0" y="725"/>
                </a:lnTo>
                <a:lnTo>
                  <a:pt x="0" y="727"/>
                </a:lnTo>
                <a:lnTo>
                  <a:pt x="547" y="0"/>
                </a:lnTo>
                <a:lnTo>
                  <a:pt x="54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Freeform 23"/>
          <p:cNvSpPr>
            <a:spLocks/>
          </p:cNvSpPr>
          <p:nvPr/>
        </p:nvSpPr>
        <p:spPr bwMode="auto">
          <a:xfrm>
            <a:off x="1008063" y="-17611"/>
            <a:ext cx="868363" cy="1162451"/>
          </a:xfrm>
          <a:custGeom>
            <a:avLst/>
            <a:gdLst>
              <a:gd name="T0" fmla="*/ 546 w 547"/>
              <a:gd name="T1" fmla="*/ 0 h 727"/>
              <a:gd name="T2" fmla="*/ 0 w 547"/>
              <a:gd name="T3" fmla="*/ 725 h 727"/>
              <a:gd name="T4" fmla="*/ 0 w 547"/>
              <a:gd name="T5" fmla="*/ 727 h 727"/>
              <a:gd name="T6" fmla="*/ 547 w 547"/>
              <a:gd name="T7" fmla="*/ 0 h 727"/>
              <a:gd name="T8" fmla="*/ 546 w 547"/>
              <a:gd name="T9" fmla="*/ 0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7" h="727">
                <a:moveTo>
                  <a:pt x="546" y="0"/>
                </a:moveTo>
                <a:lnTo>
                  <a:pt x="0" y="725"/>
                </a:lnTo>
                <a:lnTo>
                  <a:pt x="0" y="727"/>
                </a:lnTo>
                <a:lnTo>
                  <a:pt x="547" y="0"/>
                </a:lnTo>
                <a:lnTo>
                  <a:pt x="546" y="0"/>
                </a:lnTo>
                <a:close/>
              </a:path>
            </a:pathLst>
          </a:custGeom>
          <a:solidFill>
            <a:schemeClr val="bg1"/>
          </a:solidFill>
          <a:ln w="15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Freeform 24"/>
          <p:cNvSpPr>
            <a:spLocks/>
          </p:cNvSpPr>
          <p:nvPr/>
        </p:nvSpPr>
        <p:spPr bwMode="auto">
          <a:xfrm>
            <a:off x="1042988" y="-17612"/>
            <a:ext cx="915988" cy="6881961"/>
          </a:xfrm>
          <a:custGeom>
            <a:avLst/>
            <a:gdLst>
              <a:gd name="T0" fmla="*/ 0 w 577"/>
              <a:gd name="T1" fmla="*/ 4304 h 4304"/>
              <a:gd name="T2" fmla="*/ 21 w 577"/>
              <a:gd name="T3" fmla="*/ 4304 h 4304"/>
              <a:gd name="T4" fmla="*/ 21 w 577"/>
              <a:gd name="T5" fmla="*/ 739 h 4304"/>
              <a:gd name="T6" fmla="*/ 577 w 577"/>
              <a:gd name="T7" fmla="*/ 0 h 4304"/>
              <a:gd name="T8" fmla="*/ 551 w 577"/>
              <a:gd name="T9" fmla="*/ 0 h 4304"/>
              <a:gd name="T10" fmla="*/ 0 w 577"/>
              <a:gd name="T11" fmla="*/ 733 h 4304"/>
              <a:gd name="T12" fmla="*/ 0 w 577"/>
              <a:gd name="T13" fmla="*/ 4304 h 4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7" h="4304">
                <a:moveTo>
                  <a:pt x="0" y="4304"/>
                </a:moveTo>
                <a:lnTo>
                  <a:pt x="21" y="4304"/>
                </a:lnTo>
                <a:lnTo>
                  <a:pt x="21" y="739"/>
                </a:lnTo>
                <a:lnTo>
                  <a:pt x="577" y="0"/>
                </a:lnTo>
                <a:lnTo>
                  <a:pt x="551" y="0"/>
                </a:lnTo>
                <a:lnTo>
                  <a:pt x="0" y="733"/>
                </a:lnTo>
                <a:lnTo>
                  <a:pt x="0" y="43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Freeform 26"/>
          <p:cNvSpPr>
            <a:spLocks/>
          </p:cNvSpPr>
          <p:nvPr/>
        </p:nvSpPr>
        <p:spPr bwMode="auto">
          <a:xfrm>
            <a:off x="1008063" y="-17612"/>
            <a:ext cx="908050" cy="6881961"/>
          </a:xfrm>
          <a:custGeom>
            <a:avLst/>
            <a:gdLst>
              <a:gd name="T0" fmla="*/ 21 w 572"/>
              <a:gd name="T1" fmla="*/ 4304 h 4304"/>
              <a:gd name="T2" fmla="*/ 21 w 572"/>
              <a:gd name="T3" fmla="*/ 731 h 4304"/>
              <a:gd name="T4" fmla="*/ 572 w 572"/>
              <a:gd name="T5" fmla="*/ 0 h 4304"/>
              <a:gd name="T6" fmla="*/ 547 w 572"/>
              <a:gd name="T7" fmla="*/ 0 h 4304"/>
              <a:gd name="T8" fmla="*/ 0 w 572"/>
              <a:gd name="T9" fmla="*/ 727 h 4304"/>
              <a:gd name="T10" fmla="*/ 0 w 572"/>
              <a:gd name="T11" fmla="*/ 4304 h 4304"/>
              <a:gd name="T12" fmla="*/ 21 w 572"/>
              <a:gd name="T13" fmla="*/ 4304 h 4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2" h="4304">
                <a:moveTo>
                  <a:pt x="21" y="4304"/>
                </a:moveTo>
                <a:lnTo>
                  <a:pt x="21" y="731"/>
                </a:lnTo>
                <a:lnTo>
                  <a:pt x="572" y="0"/>
                </a:lnTo>
                <a:lnTo>
                  <a:pt x="547" y="0"/>
                </a:lnTo>
                <a:lnTo>
                  <a:pt x="0" y="727"/>
                </a:lnTo>
                <a:lnTo>
                  <a:pt x="0" y="4304"/>
                </a:lnTo>
                <a:lnTo>
                  <a:pt x="21" y="4304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11327" y="258612"/>
            <a:ext cx="8456612" cy="8897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dirty="0"/>
              <a:t>Схема процесса «Заключение договора»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266079"/>
            <a:ext cx="1046162" cy="887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5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58976" y="2979"/>
            <a:ext cx="8696953" cy="2660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pc="1400" dirty="0" smtClean="0">
                <a:solidFill>
                  <a:srgbClr val="C00000"/>
                </a:solidFill>
              </a:rPr>
              <a:t>Федеральная грузовая компания</a:t>
            </a:r>
            <a:endParaRPr lang="ru-RU" spc="1400" dirty="0">
              <a:solidFill>
                <a:srgbClr val="C00000"/>
              </a:solidFill>
            </a:endParaRPr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513116"/>
              </p:ext>
            </p:extLst>
          </p:nvPr>
        </p:nvGraphicFramePr>
        <p:xfrm>
          <a:off x="1311699" y="1293486"/>
          <a:ext cx="10623058" cy="5408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34" name="Visio" r:id="rId4" imgW="9925005" imgH="5057835" progId="Visio.Drawing.15">
                  <p:embed/>
                </p:oleObj>
              </mc:Choice>
              <mc:Fallback>
                <p:oleObj name="Visio" r:id="rId4" imgW="9925005" imgH="5057835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11699" y="1293486"/>
                        <a:ext cx="10623058" cy="54081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117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reeform 17"/>
          <p:cNvSpPr>
            <a:spLocks/>
          </p:cNvSpPr>
          <p:nvPr/>
        </p:nvSpPr>
        <p:spPr bwMode="auto">
          <a:xfrm>
            <a:off x="1046163" y="-14436"/>
            <a:ext cx="11145838" cy="6872436"/>
          </a:xfrm>
          <a:custGeom>
            <a:avLst/>
            <a:gdLst>
              <a:gd name="T0" fmla="*/ 0 w 7021"/>
              <a:gd name="T1" fmla="*/ 4301 h 4301"/>
              <a:gd name="T2" fmla="*/ 7021 w 7021"/>
              <a:gd name="T3" fmla="*/ 4301 h 4301"/>
              <a:gd name="T4" fmla="*/ 7021 w 7021"/>
              <a:gd name="T5" fmla="*/ 0 h 4301"/>
              <a:gd name="T6" fmla="*/ 536 w 7021"/>
              <a:gd name="T7" fmla="*/ 0 h 4301"/>
              <a:gd name="T8" fmla="*/ 0 w 7021"/>
              <a:gd name="T9" fmla="*/ 659 h 4301"/>
              <a:gd name="T10" fmla="*/ 0 w 7021"/>
              <a:gd name="T11" fmla="*/ 4301 h 4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21" h="4301">
                <a:moveTo>
                  <a:pt x="0" y="4301"/>
                </a:moveTo>
                <a:lnTo>
                  <a:pt x="7021" y="4301"/>
                </a:lnTo>
                <a:lnTo>
                  <a:pt x="7021" y="0"/>
                </a:lnTo>
                <a:lnTo>
                  <a:pt x="536" y="0"/>
                </a:lnTo>
                <a:lnTo>
                  <a:pt x="0" y="659"/>
                </a:lnTo>
                <a:lnTo>
                  <a:pt x="0" y="4301"/>
                </a:lnTo>
                <a:close/>
              </a:path>
            </a:pathLst>
          </a:custGeom>
          <a:solidFill>
            <a:srgbClr val="FFFFFF">
              <a:alpha val="85098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auto">
          <a:xfrm>
            <a:off x="1038225" y="257027"/>
            <a:ext cx="9891713" cy="901700"/>
          </a:xfrm>
          <a:custGeom>
            <a:avLst/>
            <a:gdLst>
              <a:gd name="T0" fmla="*/ 0 w 6231"/>
              <a:gd name="T1" fmla="*/ 568 h 568"/>
              <a:gd name="T2" fmla="*/ 5803 w 6231"/>
              <a:gd name="T3" fmla="*/ 568 h 568"/>
              <a:gd name="T4" fmla="*/ 6231 w 6231"/>
              <a:gd name="T5" fmla="*/ 0 h 568"/>
              <a:gd name="T6" fmla="*/ 428 w 6231"/>
              <a:gd name="T7" fmla="*/ 0 h 568"/>
              <a:gd name="T8" fmla="*/ 0 w 6231"/>
              <a:gd name="T9" fmla="*/ 568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31" h="568">
                <a:moveTo>
                  <a:pt x="0" y="568"/>
                </a:moveTo>
                <a:lnTo>
                  <a:pt x="5803" y="568"/>
                </a:lnTo>
                <a:lnTo>
                  <a:pt x="6231" y="0"/>
                </a:lnTo>
                <a:lnTo>
                  <a:pt x="428" y="0"/>
                </a:lnTo>
                <a:lnTo>
                  <a:pt x="0" y="568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shade val="30000"/>
                  <a:satMod val="115000"/>
                  <a:alpha val="90000"/>
                </a:srgbClr>
              </a:gs>
              <a:gs pos="17000">
                <a:srgbClr val="C00000">
                  <a:shade val="67500"/>
                  <a:satMod val="115000"/>
                  <a:alpha val="90000"/>
                </a:srgbClr>
              </a:gs>
              <a:gs pos="100000">
                <a:srgbClr val="C00000">
                  <a:shade val="100000"/>
                  <a:satMod val="115000"/>
                  <a:alpha val="8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Freeform 19"/>
          <p:cNvSpPr>
            <a:spLocks noEditPoints="1"/>
          </p:cNvSpPr>
          <p:nvPr/>
        </p:nvSpPr>
        <p:spPr bwMode="auto">
          <a:xfrm>
            <a:off x="10167938" y="-1736"/>
            <a:ext cx="2024063" cy="901700"/>
          </a:xfrm>
          <a:custGeom>
            <a:avLst/>
            <a:gdLst>
              <a:gd name="T0" fmla="*/ 1152 w 1275"/>
              <a:gd name="T1" fmla="*/ 162 h 568"/>
              <a:gd name="T2" fmla="*/ 1275 w 1275"/>
              <a:gd name="T3" fmla="*/ 0 h 568"/>
              <a:gd name="T4" fmla="*/ 750 w 1275"/>
              <a:gd name="T5" fmla="*/ 0 h 568"/>
              <a:gd name="T6" fmla="*/ 627 w 1275"/>
              <a:gd name="T7" fmla="*/ 162 h 568"/>
              <a:gd name="T8" fmla="*/ 1152 w 1275"/>
              <a:gd name="T9" fmla="*/ 162 h 568"/>
              <a:gd name="T10" fmla="*/ 968 w 1275"/>
              <a:gd name="T11" fmla="*/ 406 h 568"/>
              <a:gd name="T12" fmla="*/ 1091 w 1275"/>
              <a:gd name="T13" fmla="*/ 244 h 568"/>
              <a:gd name="T14" fmla="*/ 566 w 1275"/>
              <a:gd name="T15" fmla="*/ 244 h 568"/>
              <a:gd name="T16" fmla="*/ 322 w 1275"/>
              <a:gd name="T17" fmla="*/ 568 h 568"/>
              <a:gd name="T18" fmla="*/ 526 w 1275"/>
              <a:gd name="T19" fmla="*/ 568 h 568"/>
              <a:gd name="T20" fmla="*/ 648 w 1275"/>
              <a:gd name="T21" fmla="*/ 406 h 568"/>
              <a:gd name="T22" fmla="*/ 968 w 1275"/>
              <a:gd name="T23" fmla="*/ 406 h 568"/>
              <a:gd name="T24" fmla="*/ 626 w 1275"/>
              <a:gd name="T25" fmla="*/ 568 h 568"/>
              <a:gd name="T26" fmla="*/ 847 w 1275"/>
              <a:gd name="T27" fmla="*/ 568 h 568"/>
              <a:gd name="T28" fmla="*/ 928 w 1275"/>
              <a:gd name="T29" fmla="*/ 461 h 568"/>
              <a:gd name="T30" fmla="*/ 707 w 1275"/>
              <a:gd name="T31" fmla="*/ 461 h 568"/>
              <a:gd name="T32" fmla="*/ 626 w 1275"/>
              <a:gd name="T33" fmla="*/ 568 h 568"/>
              <a:gd name="T34" fmla="*/ 632 w 1275"/>
              <a:gd name="T35" fmla="*/ 0 h 568"/>
              <a:gd name="T36" fmla="*/ 428 w 1275"/>
              <a:gd name="T37" fmla="*/ 0 h 568"/>
              <a:gd name="T38" fmla="*/ 0 w 1275"/>
              <a:gd name="T39" fmla="*/ 568 h 568"/>
              <a:gd name="T40" fmla="*/ 204 w 1275"/>
              <a:gd name="T41" fmla="*/ 568 h 568"/>
              <a:gd name="T42" fmla="*/ 632 w 1275"/>
              <a:gd name="T43" fmla="*/ 0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75" h="568">
                <a:moveTo>
                  <a:pt x="1152" y="162"/>
                </a:moveTo>
                <a:lnTo>
                  <a:pt x="1275" y="0"/>
                </a:lnTo>
                <a:lnTo>
                  <a:pt x="750" y="0"/>
                </a:lnTo>
                <a:lnTo>
                  <a:pt x="627" y="162"/>
                </a:lnTo>
                <a:lnTo>
                  <a:pt x="1152" y="162"/>
                </a:lnTo>
                <a:close/>
                <a:moveTo>
                  <a:pt x="968" y="406"/>
                </a:moveTo>
                <a:lnTo>
                  <a:pt x="1091" y="244"/>
                </a:lnTo>
                <a:lnTo>
                  <a:pt x="566" y="244"/>
                </a:lnTo>
                <a:lnTo>
                  <a:pt x="322" y="568"/>
                </a:lnTo>
                <a:lnTo>
                  <a:pt x="526" y="568"/>
                </a:lnTo>
                <a:lnTo>
                  <a:pt x="648" y="406"/>
                </a:lnTo>
                <a:lnTo>
                  <a:pt x="968" y="406"/>
                </a:lnTo>
                <a:close/>
                <a:moveTo>
                  <a:pt x="626" y="568"/>
                </a:moveTo>
                <a:lnTo>
                  <a:pt x="847" y="568"/>
                </a:lnTo>
                <a:lnTo>
                  <a:pt x="928" y="461"/>
                </a:lnTo>
                <a:lnTo>
                  <a:pt x="707" y="461"/>
                </a:lnTo>
                <a:lnTo>
                  <a:pt x="626" y="568"/>
                </a:lnTo>
                <a:close/>
                <a:moveTo>
                  <a:pt x="632" y="0"/>
                </a:moveTo>
                <a:lnTo>
                  <a:pt x="428" y="0"/>
                </a:lnTo>
                <a:lnTo>
                  <a:pt x="0" y="568"/>
                </a:lnTo>
                <a:lnTo>
                  <a:pt x="204" y="568"/>
                </a:lnTo>
                <a:lnTo>
                  <a:pt x="632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Freeform 20"/>
          <p:cNvSpPr>
            <a:spLocks/>
          </p:cNvSpPr>
          <p:nvPr/>
        </p:nvSpPr>
        <p:spPr bwMode="auto">
          <a:xfrm>
            <a:off x="10167938" y="899964"/>
            <a:ext cx="323850" cy="258763"/>
          </a:xfrm>
          <a:custGeom>
            <a:avLst/>
            <a:gdLst>
              <a:gd name="T0" fmla="*/ 52 w 204"/>
              <a:gd name="T1" fmla="*/ 163 h 163"/>
              <a:gd name="T2" fmla="*/ 0 w 204"/>
              <a:gd name="T3" fmla="*/ 0 h 163"/>
              <a:gd name="T4" fmla="*/ 204 w 204"/>
              <a:gd name="T5" fmla="*/ 0 h 163"/>
              <a:gd name="T6" fmla="*/ 52 w 204"/>
              <a:gd name="T7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" h="163">
                <a:moveTo>
                  <a:pt x="52" y="163"/>
                </a:moveTo>
                <a:lnTo>
                  <a:pt x="0" y="0"/>
                </a:lnTo>
                <a:lnTo>
                  <a:pt x="204" y="0"/>
                </a:lnTo>
                <a:lnTo>
                  <a:pt x="52" y="163"/>
                </a:lnTo>
                <a:close/>
              </a:path>
            </a:pathLst>
          </a:custGeom>
          <a:solidFill>
            <a:srgbClr val="48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Freeform 21"/>
          <p:cNvSpPr>
            <a:spLocks/>
          </p:cNvSpPr>
          <p:nvPr/>
        </p:nvSpPr>
        <p:spPr bwMode="auto">
          <a:xfrm>
            <a:off x="1588" y="258614"/>
            <a:ext cx="1709738" cy="901700"/>
          </a:xfrm>
          <a:custGeom>
            <a:avLst/>
            <a:gdLst>
              <a:gd name="T0" fmla="*/ 0 w 1077"/>
              <a:gd name="T1" fmla="*/ 0 h 568"/>
              <a:gd name="T2" fmla="*/ 0 w 1077"/>
              <a:gd name="T3" fmla="*/ 568 h 568"/>
              <a:gd name="T4" fmla="*/ 648 w 1077"/>
              <a:gd name="T5" fmla="*/ 568 h 568"/>
              <a:gd name="T6" fmla="*/ 1077 w 1077"/>
              <a:gd name="T7" fmla="*/ 0 h 568"/>
              <a:gd name="T8" fmla="*/ 0 w 1077"/>
              <a:gd name="T9" fmla="*/ 0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7" h="568">
                <a:moveTo>
                  <a:pt x="0" y="0"/>
                </a:moveTo>
                <a:lnTo>
                  <a:pt x="0" y="568"/>
                </a:lnTo>
                <a:lnTo>
                  <a:pt x="648" y="568"/>
                </a:lnTo>
                <a:lnTo>
                  <a:pt x="107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alpha val="94902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Freeform 22"/>
          <p:cNvSpPr>
            <a:spLocks/>
          </p:cNvSpPr>
          <p:nvPr/>
        </p:nvSpPr>
        <p:spPr bwMode="auto">
          <a:xfrm>
            <a:off x="1008063" y="-17611"/>
            <a:ext cx="868363" cy="1162451"/>
          </a:xfrm>
          <a:custGeom>
            <a:avLst/>
            <a:gdLst>
              <a:gd name="T0" fmla="*/ 546 w 547"/>
              <a:gd name="T1" fmla="*/ 0 h 727"/>
              <a:gd name="T2" fmla="*/ 0 w 547"/>
              <a:gd name="T3" fmla="*/ 725 h 727"/>
              <a:gd name="T4" fmla="*/ 0 w 547"/>
              <a:gd name="T5" fmla="*/ 727 h 727"/>
              <a:gd name="T6" fmla="*/ 547 w 547"/>
              <a:gd name="T7" fmla="*/ 0 h 727"/>
              <a:gd name="T8" fmla="*/ 546 w 547"/>
              <a:gd name="T9" fmla="*/ 0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7" h="727">
                <a:moveTo>
                  <a:pt x="546" y="0"/>
                </a:moveTo>
                <a:lnTo>
                  <a:pt x="0" y="725"/>
                </a:lnTo>
                <a:lnTo>
                  <a:pt x="0" y="727"/>
                </a:lnTo>
                <a:lnTo>
                  <a:pt x="547" y="0"/>
                </a:lnTo>
                <a:lnTo>
                  <a:pt x="54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Freeform 23"/>
          <p:cNvSpPr>
            <a:spLocks/>
          </p:cNvSpPr>
          <p:nvPr/>
        </p:nvSpPr>
        <p:spPr bwMode="auto">
          <a:xfrm>
            <a:off x="1008063" y="-17611"/>
            <a:ext cx="868363" cy="1162451"/>
          </a:xfrm>
          <a:custGeom>
            <a:avLst/>
            <a:gdLst>
              <a:gd name="T0" fmla="*/ 546 w 547"/>
              <a:gd name="T1" fmla="*/ 0 h 727"/>
              <a:gd name="T2" fmla="*/ 0 w 547"/>
              <a:gd name="T3" fmla="*/ 725 h 727"/>
              <a:gd name="T4" fmla="*/ 0 w 547"/>
              <a:gd name="T5" fmla="*/ 727 h 727"/>
              <a:gd name="T6" fmla="*/ 547 w 547"/>
              <a:gd name="T7" fmla="*/ 0 h 727"/>
              <a:gd name="T8" fmla="*/ 546 w 547"/>
              <a:gd name="T9" fmla="*/ 0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7" h="727">
                <a:moveTo>
                  <a:pt x="546" y="0"/>
                </a:moveTo>
                <a:lnTo>
                  <a:pt x="0" y="725"/>
                </a:lnTo>
                <a:lnTo>
                  <a:pt x="0" y="727"/>
                </a:lnTo>
                <a:lnTo>
                  <a:pt x="547" y="0"/>
                </a:lnTo>
                <a:lnTo>
                  <a:pt x="546" y="0"/>
                </a:lnTo>
                <a:close/>
              </a:path>
            </a:pathLst>
          </a:custGeom>
          <a:solidFill>
            <a:schemeClr val="bg1"/>
          </a:solidFill>
          <a:ln w="15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Freeform 24"/>
          <p:cNvSpPr>
            <a:spLocks/>
          </p:cNvSpPr>
          <p:nvPr/>
        </p:nvSpPr>
        <p:spPr bwMode="auto">
          <a:xfrm>
            <a:off x="1042988" y="-17612"/>
            <a:ext cx="915988" cy="6881961"/>
          </a:xfrm>
          <a:custGeom>
            <a:avLst/>
            <a:gdLst>
              <a:gd name="T0" fmla="*/ 0 w 577"/>
              <a:gd name="T1" fmla="*/ 4304 h 4304"/>
              <a:gd name="T2" fmla="*/ 21 w 577"/>
              <a:gd name="T3" fmla="*/ 4304 h 4304"/>
              <a:gd name="T4" fmla="*/ 21 w 577"/>
              <a:gd name="T5" fmla="*/ 739 h 4304"/>
              <a:gd name="T6" fmla="*/ 577 w 577"/>
              <a:gd name="T7" fmla="*/ 0 h 4304"/>
              <a:gd name="T8" fmla="*/ 551 w 577"/>
              <a:gd name="T9" fmla="*/ 0 h 4304"/>
              <a:gd name="T10" fmla="*/ 0 w 577"/>
              <a:gd name="T11" fmla="*/ 733 h 4304"/>
              <a:gd name="T12" fmla="*/ 0 w 577"/>
              <a:gd name="T13" fmla="*/ 4304 h 4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7" h="4304">
                <a:moveTo>
                  <a:pt x="0" y="4304"/>
                </a:moveTo>
                <a:lnTo>
                  <a:pt x="21" y="4304"/>
                </a:lnTo>
                <a:lnTo>
                  <a:pt x="21" y="739"/>
                </a:lnTo>
                <a:lnTo>
                  <a:pt x="577" y="0"/>
                </a:lnTo>
                <a:lnTo>
                  <a:pt x="551" y="0"/>
                </a:lnTo>
                <a:lnTo>
                  <a:pt x="0" y="733"/>
                </a:lnTo>
                <a:lnTo>
                  <a:pt x="0" y="43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Freeform 26"/>
          <p:cNvSpPr>
            <a:spLocks/>
          </p:cNvSpPr>
          <p:nvPr/>
        </p:nvSpPr>
        <p:spPr bwMode="auto">
          <a:xfrm>
            <a:off x="1008063" y="-17612"/>
            <a:ext cx="908050" cy="6881961"/>
          </a:xfrm>
          <a:custGeom>
            <a:avLst/>
            <a:gdLst>
              <a:gd name="T0" fmla="*/ 21 w 572"/>
              <a:gd name="T1" fmla="*/ 4304 h 4304"/>
              <a:gd name="T2" fmla="*/ 21 w 572"/>
              <a:gd name="T3" fmla="*/ 731 h 4304"/>
              <a:gd name="T4" fmla="*/ 572 w 572"/>
              <a:gd name="T5" fmla="*/ 0 h 4304"/>
              <a:gd name="T6" fmla="*/ 547 w 572"/>
              <a:gd name="T7" fmla="*/ 0 h 4304"/>
              <a:gd name="T8" fmla="*/ 0 w 572"/>
              <a:gd name="T9" fmla="*/ 727 h 4304"/>
              <a:gd name="T10" fmla="*/ 0 w 572"/>
              <a:gd name="T11" fmla="*/ 4304 h 4304"/>
              <a:gd name="T12" fmla="*/ 21 w 572"/>
              <a:gd name="T13" fmla="*/ 4304 h 4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2" h="4304">
                <a:moveTo>
                  <a:pt x="21" y="4304"/>
                </a:moveTo>
                <a:lnTo>
                  <a:pt x="21" y="731"/>
                </a:lnTo>
                <a:lnTo>
                  <a:pt x="572" y="0"/>
                </a:lnTo>
                <a:lnTo>
                  <a:pt x="547" y="0"/>
                </a:lnTo>
                <a:lnTo>
                  <a:pt x="0" y="727"/>
                </a:lnTo>
                <a:lnTo>
                  <a:pt x="0" y="4304"/>
                </a:lnTo>
                <a:lnTo>
                  <a:pt x="21" y="4304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11327" y="258612"/>
            <a:ext cx="8456612" cy="8897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dirty="0"/>
              <a:t>Схема процесса «Расчет и согласование </a:t>
            </a:r>
            <a:br>
              <a:rPr lang="ru-RU" sz="3000" dirty="0"/>
            </a:br>
            <a:r>
              <a:rPr lang="ru-RU" sz="3000" dirty="0"/>
              <a:t>стоимости предоставления услуг»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266079"/>
            <a:ext cx="1046162" cy="887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6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58976" y="2979"/>
            <a:ext cx="8696953" cy="2660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pc="1400" dirty="0" smtClean="0">
                <a:solidFill>
                  <a:srgbClr val="C00000"/>
                </a:solidFill>
              </a:rPr>
              <a:t>Федеральная грузовая компания</a:t>
            </a:r>
            <a:endParaRPr lang="ru-RU" spc="1400" dirty="0">
              <a:solidFill>
                <a:srgbClr val="C00000"/>
              </a:solidFill>
            </a:endParaRP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38096"/>
              </p:ext>
            </p:extLst>
          </p:nvPr>
        </p:nvGraphicFramePr>
        <p:xfrm>
          <a:off x="1853281" y="1213045"/>
          <a:ext cx="9625499" cy="5591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9" name="Visio" r:id="rId5" imgW="9934687" imgH="5781509" progId="Visio.Drawing.15">
                  <p:embed/>
                </p:oleObj>
              </mc:Choice>
              <mc:Fallback>
                <p:oleObj name="Visio" r:id="rId5" imgW="9934687" imgH="5781509" progId="Visio.Drawing.15">
                  <p:embed/>
                  <p:pic>
                    <p:nvPicPr>
                      <p:cNvPr id="20" name="Объект 1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53281" y="1213045"/>
                        <a:ext cx="9625499" cy="55910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9652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186"/>
            <a:ext cx="12192000" cy="6862186"/>
          </a:xfrm>
          <a:prstGeom prst="rect">
            <a:avLst/>
          </a:prstGeom>
        </p:spPr>
      </p:pic>
      <p:sp>
        <p:nvSpPr>
          <p:cNvPr id="5" name="Freeform 17"/>
          <p:cNvSpPr>
            <a:spLocks/>
          </p:cNvSpPr>
          <p:nvPr/>
        </p:nvSpPr>
        <p:spPr bwMode="auto">
          <a:xfrm>
            <a:off x="1046163" y="-14436"/>
            <a:ext cx="11145838" cy="6872436"/>
          </a:xfrm>
          <a:custGeom>
            <a:avLst/>
            <a:gdLst>
              <a:gd name="T0" fmla="*/ 0 w 7021"/>
              <a:gd name="T1" fmla="*/ 4301 h 4301"/>
              <a:gd name="T2" fmla="*/ 7021 w 7021"/>
              <a:gd name="T3" fmla="*/ 4301 h 4301"/>
              <a:gd name="T4" fmla="*/ 7021 w 7021"/>
              <a:gd name="T5" fmla="*/ 0 h 4301"/>
              <a:gd name="T6" fmla="*/ 536 w 7021"/>
              <a:gd name="T7" fmla="*/ 0 h 4301"/>
              <a:gd name="T8" fmla="*/ 0 w 7021"/>
              <a:gd name="T9" fmla="*/ 659 h 4301"/>
              <a:gd name="T10" fmla="*/ 0 w 7021"/>
              <a:gd name="T11" fmla="*/ 4301 h 4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21" h="4301">
                <a:moveTo>
                  <a:pt x="0" y="4301"/>
                </a:moveTo>
                <a:lnTo>
                  <a:pt x="7021" y="4301"/>
                </a:lnTo>
                <a:lnTo>
                  <a:pt x="7021" y="0"/>
                </a:lnTo>
                <a:lnTo>
                  <a:pt x="536" y="0"/>
                </a:lnTo>
                <a:lnTo>
                  <a:pt x="0" y="659"/>
                </a:lnTo>
                <a:lnTo>
                  <a:pt x="0" y="4301"/>
                </a:lnTo>
                <a:close/>
              </a:path>
            </a:pathLst>
          </a:custGeom>
          <a:solidFill>
            <a:srgbClr val="FFFFFF">
              <a:alpha val="85098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auto">
          <a:xfrm>
            <a:off x="1038225" y="257027"/>
            <a:ext cx="9891713" cy="901700"/>
          </a:xfrm>
          <a:custGeom>
            <a:avLst/>
            <a:gdLst>
              <a:gd name="T0" fmla="*/ 0 w 6231"/>
              <a:gd name="T1" fmla="*/ 568 h 568"/>
              <a:gd name="T2" fmla="*/ 5803 w 6231"/>
              <a:gd name="T3" fmla="*/ 568 h 568"/>
              <a:gd name="T4" fmla="*/ 6231 w 6231"/>
              <a:gd name="T5" fmla="*/ 0 h 568"/>
              <a:gd name="T6" fmla="*/ 428 w 6231"/>
              <a:gd name="T7" fmla="*/ 0 h 568"/>
              <a:gd name="T8" fmla="*/ 0 w 6231"/>
              <a:gd name="T9" fmla="*/ 568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31" h="568">
                <a:moveTo>
                  <a:pt x="0" y="568"/>
                </a:moveTo>
                <a:lnTo>
                  <a:pt x="5803" y="568"/>
                </a:lnTo>
                <a:lnTo>
                  <a:pt x="6231" y="0"/>
                </a:lnTo>
                <a:lnTo>
                  <a:pt x="428" y="0"/>
                </a:lnTo>
                <a:lnTo>
                  <a:pt x="0" y="568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shade val="30000"/>
                  <a:satMod val="115000"/>
                  <a:alpha val="90000"/>
                </a:srgbClr>
              </a:gs>
              <a:gs pos="17000">
                <a:srgbClr val="C00000">
                  <a:shade val="67500"/>
                  <a:satMod val="115000"/>
                  <a:alpha val="90000"/>
                </a:srgbClr>
              </a:gs>
              <a:gs pos="100000">
                <a:srgbClr val="C00000">
                  <a:shade val="100000"/>
                  <a:satMod val="115000"/>
                  <a:alpha val="8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Freeform 19"/>
          <p:cNvSpPr>
            <a:spLocks noEditPoints="1"/>
          </p:cNvSpPr>
          <p:nvPr/>
        </p:nvSpPr>
        <p:spPr bwMode="auto">
          <a:xfrm>
            <a:off x="10167938" y="-1736"/>
            <a:ext cx="2024063" cy="901700"/>
          </a:xfrm>
          <a:custGeom>
            <a:avLst/>
            <a:gdLst>
              <a:gd name="T0" fmla="*/ 1152 w 1275"/>
              <a:gd name="T1" fmla="*/ 162 h 568"/>
              <a:gd name="T2" fmla="*/ 1275 w 1275"/>
              <a:gd name="T3" fmla="*/ 0 h 568"/>
              <a:gd name="T4" fmla="*/ 750 w 1275"/>
              <a:gd name="T5" fmla="*/ 0 h 568"/>
              <a:gd name="T6" fmla="*/ 627 w 1275"/>
              <a:gd name="T7" fmla="*/ 162 h 568"/>
              <a:gd name="T8" fmla="*/ 1152 w 1275"/>
              <a:gd name="T9" fmla="*/ 162 h 568"/>
              <a:gd name="T10" fmla="*/ 968 w 1275"/>
              <a:gd name="T11" fmla="*/ 406 h 568"/>
              <a:gd name="T12" fmla="*/ 1091 w 1275"/>
              <a:gd name="T13" fmla="*/ 244 h 568"/>
              <a:gd name="T14" fmla="*/ 566 w 1275"/>
              <a:gd name="T15" fmla="*/ 244 h 568"/>
              <a:gd name="T16" fmla="*/ 322 w 1275"/>
              <a:gd name="T17" fmla="*/ 568 h 568"/>
              <a:gd name="T18" fmla="*/ 526 w 1275"/>
              <a:gd name="T19" fmla="*/ 568 h 568"/>
              <a:gd name="T20" fmla="*/ 648 w 1275"/>
              <a:gd name="T21" fmla="*/ 406 h 568"/>
              <a:gd name="T22" fmla="*/ 968 w 1275"/>
              <a:gd name="T23" fmla="*/ 406 h 568"/>
              <a:gd name="T24" fmla="*/ 626 w 1275"/>
              <a:gd name="T25" fmla="*/ 568 h 568"/>
              <a:gd name="T26" fmla="*/ 847 w 1275"/>
              <a:gd name="T27" fmla="*/ 568 h 568"/>
              <a:gd name="T28" fmla="*/ 928 w 1275"/>
              <a:gd name="T29" fmla="*/ 461 h 568"/>
              <a:gd name="T30" fmla="*/ 707 w 1275"/>
              <a:gd name="T31" fmla="*/ 461 h 568"/>
              <a:gd name="T32" fmla="*/ 626 w 1275"/>
              <a:gd name="T33" fmla="*/ 568 h 568"/>
              <a:gd name="T34" fmla="*/ 632 w 1275"/>
              <a:gd name="T35" fmla="*/ 0 h 568"/>
              <a:gd name="T36" fmla="*/ 428 w 1275"/>
              <a:gd name="T37" fmla="*/ 0 h 568"/>
              <a:gd name="T38" fmla="*/ 0 w 1275"/>
              <a:gd name="T39" fmla="*/ 568 h 568"/>
              <a:gd name="T40" fmla="*/ 204 w 1275"/>
              <a:gd name="T41" fmla="*/ 568 h 568"/>
              <a:gd name="T42" fmla="*/ 632 w 1275"/>
              <a:gd name="T43" fmla="*/ 0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75" h="568">
                <a:moveTo>
                  <a:pt x="1152" y="162"/>
                </a:moveTo>
                <a:lnTo>
                  <a:pt x="1275" y="0"/>
                </a:lnTo>
                <a:lnTo>
                  <a:pt x="750" y="0"/>
                </a:lnTo>
                <a:lnTo>
                  <a:pt x="627" y="162"/>
                </a:lnTo>
                <a:lnTo>
                  <a:pt x="1152" y="162"/>
                </a:lnTo>
                <a:close/>
                <a:moveTo>
                  <a:pt x="968" y="406"/>
                </a:moveTo>
                <a:lnTo>
                  <a:pt x="1091" y="244"/>
                </a:lnTo>
                <a:lnTo>
                  <a:pt x="566" y="244"/>
                </a:lnTo>
                <a:lnTo>
                  <a:pt x="322" y="568"/>
                </a:lnTo>
                <a:lnTo>
                  <a:pt x="526" y="568"/>
                </a:lnTo>
                <a:lnTo>
                  <a:pt x="648" y="406"/>
                </a:lnTo>
                <a:lnTo>
                  <a:pt x="968" y="406"/>
                </a:lnTo>
                <a:close/>
                <a:moveTo>
                  <a:pt x="626" y="568"/>
                </a:moveTo>
                <a:lnTo>
                  <a:pt x="847" y="568"/>
                </a:lnTo>
                <a:lnTo>
                  <a:pt x="928" y="461"/>
                </a:lnTo>
                <a:lnTo>
                  <a:pt x="707" y="461"/>
                </a:lnTo>
                <a:lnTo>
                  <a:pt x="626" y="568"/>
                </a:lnTo>
                <a:close/>
                <a:moveTo>
                  <a:pt x="632" y="0"/>
                </a:moveTo>
                <a:lnTo>
                  <a:pt x="428" y="0"/>
                </a:lnTo>
                <a:lnTo>
                  <a:pt x="0" y="568"/>
                </a:lnTo>
                <a:lnTo>
                  <a:pt x="204" y="568"/>
                </a:lnTo>
                <a:lnTo>
                  <a:pt x="632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Freeform 20"/>
          <p:cNvSpPr>
            <a:spLocks/>
          </p:cNvSpPr>
          <p:nvPr/>
        </p:nvSpPr>
        <p:spPr bwMode="auto">
          <a:xfrm>
            <a:off x="10167938" y="899964"/>
            <a:ext cx="323850" cy="258763"/>
          </a:xfrm>
          <a:custGeom>
            <a:avLst/>
            <a:gdLst>
              <a:gd name="T0" fmla="*/ 52 w 204"/>
              <a:gd name="T1" fmla="*/ 163 h 163"/>
              <a:gd name="T2" fmla="*/ 0 w 204"/>
              <a:gd name="T3" fmla="*/ 0 h 163"/>
              <a:gd name="T4" fmla="*/ 204 w 204"/>
              <a:gd name="T5" fmla="*/ 0 h 163"/>
              <a:gd name="T6" fmla="*/ 52 w 204"/>
              <a:gd name="T7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" h="163">
                <a:moveTo>
                  <a:pt x="52" y="163"/>
                </a:moveTo>
                <a:lnTo>
                  <a:pt x="0" y="0"/>
                </a:lnTo>
                <a:lnTo>
                  <a:pt x="204" y="0"/>
                </a:lnTo>
                <a:lnTo>
                  <a:pt x="52" y="163"/>
                </a:lnTo>
                <a:close/>
              </a:path>
            </a:pathLst>
          </a:custGeom>
          <a:solidFill>
            <a:srgbClr val="48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Freeform 21"/>
          <p:cNvSpPr>
            <a:spLocks/>
          </p:cNvSpPr>
          <p:nvPr/>
        </p:nvSpPr>
        <p:spPr bwMode="auto">
          <a:xfrm>
            <a:off x="1588" y="258614"/>
            <a:ext cx="1709738" cy="901700"/>
          </a:xfrm>
          <a:custGeom>
            <a:avLst/>
            <a:gdLst>
              <a:gd name="T0" fmla="*/ 0 w 1077"/>
              <a:gd name="T1" fmla="*/ 0 h 568"/>
              <a:gd name="T2" fmla="*/ 0 w 1077"/>
              <a:gd name="T3" fmla="*/ 568 h 568"/>
              <a:gd name="T4" fmla="*/ 648 w 1077"/>
              <a:gd name="T5" fmla="*/ 568 h 568"/>
              <a:gd name="T6" fmla="*/ 1077 w 1077"/>
              <a:gd name="T7" fmla="*/ 0 h 568"/>
              <a:gd name="T8" fmla="*/ 0 w 1077"/>
              <a:gd name="T9" fmla="*/ 0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7" h="568">
                <a:moveTo>
                  <a:pt x="0" y="0"/>
                </a:moveTo>
                <a:lnTo>
                  <a:pt x="0" y="568"/>
                </a:lnTo>
                <a:lnTo>
                  <a:pt x="648" y="568"/>
                </a:lnTo>
                <a:lnTo>
                  <a:pt x="107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alpha val="94902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Freeform 22"/>
          <p:cNvSpPr>
            <a:spLocks/>
          </p:cNvSpPr>
          <p:nvPr/>
        </p:nvSpPr>
        <p:spPr bwMode="auto">
          <a:xfrm>
            <a:off x="1008063" y="-17611"/>
            <a:ext cx="868363" cy="1162451"/>
          </a:xfrm>
          <a:custGeom>
            <a:avLst/>
            <a:gdLst>
              <a:gd name="T0" fmla="*/ 546 w 547"/>
              <a:gd name="T1" fmla="*/ 0 h 727"/>
              <a:gd name="T2" fmla="*/ 0 w 547"/>
              <a:gd name="T3" fmla="*/ 725 h 727"/>
              <a:gd name="T4" fmla="*/ 0 w 547"/>
              <a:gd name="T5" fmla="*/ 727 h 727"/>
              <a:gd name="T6" fmla="*/ 547 w 547"/>
              <a:gd name="T7" fmla="*/ 0 h 727"/>
              <a:gd name="T8" fmla="*/ 546 w 547"/>
              <a:gd name="T9" fmla="*/ 0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7" h="727">
                <a:moveTo>
                  <a:pt x="546" y="0"/>
                </a:moveTo>
                <a:lnTo>
                  <a:pt x="0" y="725"/>
                </a:lnTo>
                <a:lnTo>
                  <a:pt x="0" y="727"/>
                </a:lnTo>
                <a:lnTo>
                  <a:pt x="547" y="0"/>
                </a:lnTo>
                <a:lnTo>
                  <a:pt x="54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Freeform 23"/>
          <p:cNvSpPr>
            <a:spLocks/>
          </p:cNvSpPr>
          <p:nvPr/>
        </p:nvSpPr>
        <p:spPr bwMode="auto">
          <a:xfrm>
            <a:off x="1008063" y="-17611"/>
            <a:ext cx="868363" cy="1162451"/>
          </a:xfrm>
          <a:custGeom>
            <a:avLst/>
            <a:gdLst>
              <a:gd name="T0" fmla="*/ 546 w 547"/>
              <a:gd name="T1" fmla="*/ 0 h 727"/>
              <a:gd name="T2" fmla="*/ 0 w 547"/>
              <a:gd name="T3" fmla="*/ 725 h 727"/>
              <a:gd name="T4" fmla="*/ 0 w 547"/>
              <a:gd name="T5" fmla="*/ 727 h 727"/>
              <a:gd name="T6" fmla="*/ 547 w 547"/>
              <a:gd name="T7" fmla="*/ 0 h 727"/>
              <a:gd name="T8" fmla="*/ 546 w 547"/>
              <a:gd name="T9" fmla="*/ 0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7" h="727">
                <a:moveTo>
                  <a:pt x="546" y="0"/>
                </a:moveTo>
                <a:lnTo>
                  <a:pt x="0" y="725"/>
                </a:lnTo>
                <a:lnTo>
                  <a:pt x="0" y="727"/>
                </a:lnTo>
                <a:lnTo>
                  <a:pt x="547" y="0"/>
                </a:lnTo>
                <a:lnTo>
                  <a:pt x="546" y="0"/>
                </a:lnTo>
                <a:close/>
              </a:path>
            </a:pathLst>
          </a:custGeom>
          <a:solidFill>
            <a:schemeClr val="bg1"/>
          </a:solidFill>
          <a:ln w="15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Freeform 24"/>
          <p:cNvSpPr>
            <a:spLocks/>
          </p:cNvSpPr>
          <p:nvPr/>
        </p:nvSpPr>
        <p:spPr bwMode="auto">
          <a:xfrm>
            <a:off x="1042988" y="-17612"/>
            <a:ext cx="915988" cy="6881961"/>
          </a:xfrm>
          <a:custGeom>
            <a:avLst/>
            <a:gdLst>
              <a:gd name="T0" fmla="*/ 0 w 577"/>
              <a:gd name="T1" fmla="*/ 4304 h 4304"/>
              <a:gd name="T2" fmla="*/ 21 w 577"/>
              <a:gd name="T3" fmla="*/ 4304 h 4304"/>
              <a:gd name="T4" fmla="*/ 21 w 577"/>
              <a:gd name="T5" fmla="*/ 739 h 4304"/>
              <a:gd name="T6" fmla="*/ 577 w 577"/>
              <a:gd name="T7" fmla="*/ 0 h 4304"/>
              <a:gd name="T8" fmla="*/ 551 w 577"/>
              <a:gd name="T9" fmla="*/ 0 h 4304"/>
              <a:gd name="T10" fmla="*/ 0 w 577"/>
              <a:gd name="T11" fmla="*/ 733 h 4304"/>
              <a:gd name="T12" fmla="*/ 0 w 577"/>
              <a:gd name="T13" fmla="*/ 4304 h 4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7" h="4304">
                <a:moveTo>
                  <a:pt x="0" y="4304"/>
                </a:moveTo>
                <a:lnTo>
                  <a:pt x="21" y="4304"/>
                </a:lnTo>
                <a:lnTo>
                  <a:pt x="21" y="739"/>
                </a:lnTo>
                <a:lnTo>
                  <a:pt x="577" y="0"/>
                </a:lnTo>
                <a:lnTo>
                  <a:pt x="551" y="0"/>
                </a:lnTo>
                <a:lnTo>
                  <a:pt x="0" y="733"/>
                </a:lnTo>
                <a:lnTo>
                  <a:pt x="0" y="43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Freeform 26"/>
          <p:cNvSpPr>
            <a:spLocks/>
          </p:cNvSpPr>
          <p:nvPr/>
        </p:nvSpPr>
        <p:spPr bwMode="auto">
          <a:xfrm>
            <a:off x="1008063" y="-17612"/>
            <a:ext cx="908050" cy="6881961"/>
          </a:xfrm>
          <a:custGeom>
            <a:avLst/>
            <a:gdLst>
              <a:gd name="T0" fmla="*/ 21 w 572"/>
              <a:gd name="T1" fmla="*/ 4304 h 4304"/>
              <a:gd name="T2" fmla="*/ 21 w 572"/>
              <a:gd name="T3" fmla="*/ 731 h 4304"/>
              <a:gd name="T4" fmla="*/ 572 w 572"/>
              <a:gd name="T5" fmla="*/ 0 h 4304"/>
              <a:gd name="T6" fmla="*/ 547 w 572"/>
              <a:gd name="T7" fmla="*/ 0 h 4304"/>
              <a:gd name="T8" fmla="*/ 0 w 572"/>
              <a:gd name="T9" fmla="*/ 727 h 4304"/>
              <a:gd name="T10" fmla="*/ 0 w 572"/>
              <a:gd name="T11" fmla="*/ 4304 h 4304"/>
              <a:gd name="T12" fmla="*/ 21 w 572"/>
              <a:gd name="T13" fmla="*/ 4304 h 4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2" h="4304">
                <a:moveTo>
                  <a:pt x="21" y="4304"/>
                </a:moveTo>
                <a:lnTo>
                  <a:pt x="21" y="731"/>
                </a:lnTo>
                <a:lnTo>
                  <a:pt x="572" y="0"/>
                </a:lnTo>
                <a:lnTo>
                  <a:pt x="547" y="0"/>
                </a:lnTo>
                <a:lnTo>
                  <a:pt x="0" y="727"/>
                </a:lnTo>
                <a:lnTo>
                  <a:pt x="0" y="4304"/>
                </a:lnTo>
                <a:lnTo>
                  <a:pt x="21" y="4304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11327" y="258612"/>
            <a:ext cx="8456612" cy="8897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dirty="0"/>
              <a:t>Схема процесса «Формирование протокола </a:t>
            </a:r>
            <a:br>
              <a:rPr lang="ru-RU" sz="3000" dirty="0"/>
            </a:br>
            <a:r>
              <a:rPr lang="ru-RU" sz="3000" dirty="0"/>
              <a:t>согласования договорной цены» </a:t>
            </a:r>
            <a:r>
              <a:rPr lang="en-US" sz="3000" dirty="0"/>
              <a:t> </a:t>
            </a:r>
            <a:endParaRPr lang="ru-RU" sz="3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266079"/>
            <a:ext cx="1046162" cy="887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7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58976" y="2979"/>
            <a:ext cx="8696953" cy="2660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pc="1400" dirty="0" smtClean="0">
                <a:solidFill>
                  <a:srgbClr val="C00000"/>
                </a:solidFill>
              </a:rPr>
              <a:t>Федеральная грузовая компания</a:t>
            </a:r>
            <a:endParaRPr lang="ru-RU" spc="1400" dirty="0">
              <a:solidFill>
                <a:srgbClr val="C00000"/>
              </a:solidFill>
            </a:endParaRPr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164130"/>
              </p:ext>
            </p:extLst>
          </p:nvPr>
        </p:nvGraphicFramePr>
        <p:xfrm>
          <a:off x="1304397" y="1262782"/>
          <a:ext cx="10629370" cy="548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2" name="Visio" r:id="rId5" imgW="9934687" imgH="5238843" progId="Visio.Drawing.15">
                  <p:embed/>
                </p:oleObj>
              </mc:Choice>
              <mc:Fallback>
                <p:oleObj name="Visio" r:id="rId5" imgW="9934687" imgH="5238843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04397" y="1262782"/>
                        <a:ext cx="10629370" cy="548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198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8" name="Freeform 17"/>
          <p:cNvSpPr>
            <a:spLocks/>
          </p:cNvSpPr>
          <p:nvPr/>
        </p:nvSpPr>
        <p:spPr bwMode="auto">
          <a:xfrm>
            <a:off x="1046163" y="-14436"/>
            <a:ext cx="11145838" cy="6872436"/>
          </a:xfrm>
          <a:custGeom>
            <a:avLst/>
            <a:gdLst>
              <a:gd name="T0" fmla="*/ 0 w 7021"/>
              <a:gd name="T1" fmla="*/ 4301 h 4301"/>
              <a:gd name="T2" fmla="*/ 7021 w 7021"/>
              <a:gd name="T3" fmla="*/ 4301 h 4301"/>
              <a:gd name="T4" fmla="*/ 7021 w 7021"/>
              <a:gd name="T5" fmla="*/ 0 h 4301"/>
              <a:gd name="T6" fmla="*/ 536 w 7021"/>
              <a:gd name="T7" fmla="*/ 0 h 4301"/>
              <a:gd name="T8" fmla="*/ 0 w 7021"/>
              <a:gd name="T9" fmla="*/ 659 h 4301"/>
              <a:gd name="T10" fmla="*/ 0 w 7021"/>
              <a:gd name="T11" fmla="*/ 4301 h 4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21" h="4301">
                <a:moveTo>
                  <a:pt x="0" y="4301"/>
                </a:moveTo>
                <a:lnTo>
                  <a:pt x="7021" y="4301"/>
                </a:lnTo>
                <a:lnTo>
                  <a:pt x="7021" y="0"/>
                </a:lnTo>
                <a:lnTo>
                  <a:pt x="536" y="0"/>
                </a:lnTo>
                <a:lnTo>
                  <a:pt x="0" y="659"/>
                </a:lnTo>
                <a:lnTo>
                  <a:pt x="0" y="4301"/>
                </a:lnTo>
                <a:close/>
              </a:path>
            </a:pathLst>
          </a:custGeom>
          <a:solidFill>
            <a:srgbClr val="FFFFFF">
              <a:alpha val="85098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9" name="Freeform 18"/>
          <p:cNvSpPr>
            <a:spLocks/>
          </p:cNvSpPr>
          <p:nvPr/>
        </p:nvSpPr>
        <p:spPr bwMode="auto">
          <a:xfrm>
            <a:off x="1038225" y="257027"/>
            <a:ext cx="9891713" cy="901700"/>
          </a:xfrm>
          <a:custGeom>
            <a:avLst/>
            <a:gdLst>
              <a:gd name="T0" fmla="*/ 0 w 6231"/>
              <a:gd name="T1" fmla="*/ 568 h 568"/>
              <a:gd name="T2" fmla="*/ 5803 w 6231"/>
              <a:gd name="T3" fmla="*/ 568 h 568"/>
              <a:gd name="T4" fmla="*/ 6231 w 6231"/>
              <a:gd name="T5" fmla="*/ 0 h 568"/>
              <a:gd name="T6" fmla="*/ 428 w 6231"/>
              <a:gd name="T7" fmla="*/ 0 h 568"/>
              <a:gd name="T8" fmla="*/ 0 w 6231"/>
              <a:gd name="T9" fmla="*/ 568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31" h="568">
                <a:moveTo>
                  <a:pt x="0" y="568"/>
                </a:moveTo>
                <a:lnTo>
                  <a:pt x="5803" y="568"/>
                </a:lnTo>
                <a:lnTo>
                  <a:pt x="6231" y="0"/>
                </a:lnTo>
                <a:lnTo>
                  <a:pt x="428" y="0"/>
                </a:lnTo>
                <a:lnTo>
                  <a:pt x="0" y="568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shade val="30000"/>
                  <a:satMod val="115000"/>
                  <a:alpha val="90000"/>
                </a:srgbClr>
              </a:gs>
              <a:gs pos="17000">
                <a:srgbClr val="C00000">
                  <a:shade val="67500"/>
                  <a:satMod val="115000"/>
                  <a:alpha val="90000"/>
                </a:srgbClr>
              </a:gs>
              <a:gs pos="100000">
                <a:srgbClr val="C00000">
                  <a:shade val="100000"/>
                  <a:satMod val="115000"/>
                  <a:alpha val="8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0" name="Freeform 19"/>
          <p:cNvSpPr>
            <a:spLocks noEditPoints="1"/>
          </p:cNvSpPr>
          <p:nvPr/>
        </p:nvSpPr>
        <p:spPr bwMode="auto">
          <a:xfrm>
            <a:off x="10167938" y="-1736"/>
            <a:ext cx="2024063" cy="901700"/>
          </a:xfrm>
          <a:custGeom>
            <a:avLst/>
            <a:gdLst>
              <a:gd name="T0" fmla="*/ 1152 w 1275"/>
              <a:gd name="T1" fmla="*/ 162 h 568"/>
              <a:gd name="T2" fmla="*/ 1275 w 1275"/>
              <a:gd name="T3" fmla="*/ 0 h 568"/>
              <a:gd name="T4" fmla="*/ 750 w 1275"/>
              <a:gd name="T5" fmla="*/ 0 h 568"/>
              <a:gd name="T6" fmla="*/ 627 w 1275"/>
              <a:gd name="T7" fmla="*/ 162 h 568"/>
              <a:gd name="T8" fmla="*/ 1152 w 1275"/>
              <a:gd name="T9" fmla="*/ 162 h 568"/>
              <a:gd name="T10" fmla="*/ 968 w 1275"/>
              <a:gd name="T11" fmla="*/ 406 h 568"/>
              <a:gd name="T12" fmla="*/ 1091 w 1275"/>
              <a:gd name="T13" fmla="*/ 244 h 568"/>
              <a:gd name="T14" fmla="*/ 566 w 1275"/>
              <a:gd name="T15" fmla="*/ 244 h 568"/>
              <a:gd name="T16" fmla="*/ 322 w 1275"/>
              <a:gd name="T17" fmla="*/ 568 h 568"/>
              <a:gd name="T18" fmla="*/ 526 w 1275"/>
              <a:gd name="T19" fmla="*/ 568 h 568"/>
              <a:gd name="T20" fmla="*/ 648 w 1275"/>
              <a:gd name="T21" fmla="*/ 406 h 568"/>
              <a:gd name="T22" fmla="*/ 968 w 1275"/>
              <a:gd name="T23" fmla="*/ 406 h 568"/>
              <a:gd name="T24" fmla="*/ 626 w 1275"/>
              <a:gd name="T25" fmla="*/ 568 h 568"/>
              <a:gd name="T26" fmla="*/ 847 w 1275"/>
              <a:gd name="T27" fmla="*/ 568 h 568"/>
              <a:gd name="T28" fmla="*/ 928 w 1275"/>
              <a:gd name="T29" fmla="*/ 461 h 568"/>
              <a:gd name="T30" fmla="*/ 707 w 1275"/>
              <a:gd name="T31" fmla="*/ 461 h 568"/>
              <a:gd name="T32" fmla="*/ 626 w 1275"/>
              <a:gd name="T33" fmla="*/ 568 h 568"/>
              <a:gd name="T34" fmla="*/ 632 w 1275"/>
              <a:gd name="T35" fmla="*/ 0 h 568"/>
              <a:gd name="T36" fmla="*/ 428 w 1275"/>
              <a:gd name="T37" fmla="*/ 0 h 568"/>
              <a:gd name="T38" fmla="*/ 0 w 1275"/>
              <a:gd name="T39" fmla="*/ 568 h 568"/>
              <a:gd name="T40" fmla="*/ 204 w 1275"/>
              <a:gd name="T41" fmla="*/ 568 h 568"/>
              <a:gd name="T42" fmla="*/ 632 w 1275"/>
              <a:gd name="T43" fmla="*/ 0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75" h="568">
                <a:moveTo>
                  <a:pt x="1152" y="162"/>
                </a:moveTo>
                <a:lnTo>
                  <a:pt x="1275" y="0"/>
                </a:lnTo>
                <a:lnTo>
                  <a:pt x="750" y="0"/>
                </a:lnTo>
                <a:lnTo>
                  <a:pt x="627" y="162"/>
                </a:lnTo>
                <a:lnTo>
                  <a:pt x="1152" y="162"/>
                </a:lnTo>
                <a:close/>
                <a:moveTo>
                  <a:pt x="968" y="406"/>
                </a:moveTo>
                <a:lnTo>
                  <a:pt x="1091" y="244"/>
                </a:lnTo>
                <a:lnTo>
                  <a:pt x="566" y="244"/>
                </a:lnTo>
                <a:lnTo>
                  <a:pt x="322" y="568"/>
                </a:lnTo>
                <a:lnTo>
                  <a:pt x="526" y="568"/>
                </a:lnTo>
                <a:lnTo>
                  <a:pt x="648" y="406"/>
                </a:lnTo>
                <a:lnTo>
                  <a:pt x="968" y="406"/>
                </a:lnTo>
                <a:close/>
                <a:moveTo>
                  <a:pt x="626" y="568"/>
                </a:moveTo>
                <a:lnTo>
                  <a:pt x="847" y="568"/>
                </a:lnTo>
                <a:lnTo>
                  <a:pt x="928" y="461"/>
                </a:lnTo>
                <a:lnTo>
                  <a:pt x="707" y="461"/>
                </a:lnTo>
                <a:lnTo>
                  <a:pt x="626" y="568"/>
                </a:lnTo>
                <a:close/>
                <a:moveTo>
                  <a:pt x="632" y="0"/>
                </a:moveTo>
                <a:lnTo>
                  <a:pt x="428" y="0"/>
                </a:lnTo>
                <a:lnTo>
                  <a:pt x="0" y="568"/>
                </a:lnTo>
                <a:lnTo>
                  <a:pt x="204" y="568"/>
                </a:lnTo>
                <a:lnTo>
                  <a:pt x="632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1" name="Freeform 20"/>
          <p:cNvSpPr>
            <a:spLocks/>
          </p:cNvSpPr>
          <p:nvPr/>
        </p:nvSpPr>
        <p:spPr bwMode="auto">
          <a:xfrm>
            <a:off x="10167938" y="899964"/>
            <a:ext cx="323850" cy="258763"/>
          </a:xfrm>
          <a:custGeom>
            <a:avLst/>
            <a:gdLst>
              <a:gd name="T0" fmla="*/ 52 w 204"/>
              <a:gd name="T1" fmla="*/ 163 h 163"/>
              <a:gd name="T2" fmla="*/ 0 w 204"/>
              <a:gd name="T3" fmla="*/ 0 h 163"/>
              <a:gd name="T4" fmla="*/ 204 w 204"/>
              <a:gd name="T5" fmla="*/ 0 h 163"/>
              <a:gd name="T6" fmla="*/ 52 w 204"/>
              <a:gd name="T7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" h="163">
                <a:moveTo>
                  <a:pt x="52" y="163"/>
                </a:moveTo>
                <a:lnTo>
                  <a:pt x="0" y="0"/>
                </a:lnTo>
                <a:lnTo>
                  <a:pt x="204" y="0"/>
                </a:lnTo>
                <a:lnTo>
                  <a:pt x="52" y="163"/>
                </a:lnTo>
                <a:close/>
              </a:path>
            </a:pathLst>
          </a:custGeom>
          <a:solidFill>
            <a:srgbClr val="48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2" name="Freeform 21"/>
          <p:cNvSpPr>
            <a:spLocks/>
          </p:cNvSpPr>
          <p:nvPr/>
        </p:nvSpPr>
        <p:spPr bwMode="auto">
          <a:xfrm>
            <a:off x="1588" y="258614"/>
            <a:ext cx="1709738" cy="901700"/>
          </a:xfrm>
          <a:custGeom>
            <a:avLst/>
            <a:gdLst>
              <a:gd name="T0" fmla="*/ 0 w 1077"/>
              <a:gd name="T1" fmla="*/ 0 h 568"/>
              <a:gd name="T2" fmla="*/ 0 w 1077"/>
              <a:gd name="T3" fmla="*/ 568 h 568"/>
              <a:gd name="T4" fmla="*/ 648 w 1077"/>
              <a:gd name="T5" fmla="*/ 568 h 568"/>
              <a:gd name="T6" fmla="*/ 1077 w 1077"/>
              <a:gd name="T7" fmla="*/ 0 h 568"/>
              <a:gd name="T8" fmla="*/ 0 w 1077"/>
              <a:gd name="T9" fmla="*/ 0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7" h="568">
                <a:moveTo>
                  <a:pt x="0" y="0"/>
                </a:moveTo>
                <a:lnTo>
                  <a:pt x="0" y="568"/>
                </a:lnTo>
                <a:lnTo>
                  <a:pt x="648" y="568"/>
                </a:lnTo>
                <a:lnTo>
                  <a:pt x="1077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2F2">
              <a:alpha val="89804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" name="Freeform 22"/>
          <p:cNvSpPr>
            <a:spLocks/>
          </p:cNvSpPr>
          <p:nvPr/>
        </p:nvSpPr>
        <p:spPr bwMode="auto">
          <a:xfrm>
            <a:off x="1008063" y="-17611"/>
            <a:ext cx="868363" cy="1162451"/>
          </a:xfrm>
          <a:custGeom>
            <a:avLst/>
            <a:gdLst>
              <a:gd name="T0" fmla="*/ 546 w 547"/>
              <a:gd name="T1" fmla="*/ 0 h 727"/>
              <a:gd name="T2" fmla="*/ 0 w 547"/>
              <a:gd name="T3" fmla="*/ 725 h 727"/>
              <a:gd name="T4" fmla="*/ 0 w 547"/>
              <a:gd name="T5" fmla="*/ 727 h 727"/>
              <a:gd name="T6" fmla="*/ 547 w 547"/>
              <a:gd name="T7" fmla="*/ 0 h 727"/>
              <a:gd name="T8" fmla="*/ 546 w 547"/>
              <a:gd name="T9" fmla="*/ 0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7" h="727">
                <a:moveTo>
                  <a:pt x="546" y="0"/>
                </a:moveTo>
                <a:lnTo>
                  <a:pt x="0" y="725"/>
                </a:lnTo>
                <a:lnTo>
                  <a:pt x="0" y="727"/>
                </a:lnTo>
                <a:lnTo>
                  <a:pt x="547" y="0"/>
                </a:lnTo>
                <a:lnTo>
                  <a:pt x="54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4" name="Freeform 23"/>
          <p:cNvSpPr>
            <a:spLocks/>
          </p:cNvSpPr>
          <p:nvPr/>
        </p:nvSpPr>
        <p:spPr bwMode="auto">
          <a:xfrm>
            <a:off x="1008063" y="-17611"/>
            <a:ext cx="868363" cy="1162451"/>
          </a:xfrm>
          <a:custGeom>
            <a:avLst/>
            <a:gdLst>
              <a:gd name="T0" fmla="*/ 546 w 547"/>
              <a:gd name="T1" fmla="*/ 0 h 727"/>
              <a:gd name="T2" fmla="*/ 0 w 547"/>
              <a:gd name="T3" fmla="*/ 725 h 727"/>
              <a:gd name="T4" fmla="*/ 0 w 547"/>
              <a:gd name="T5" fmla="*/ 727 h 727"/>
              <a:gd name="T6" fmla="*/ 547 w 547"/>
              <a:gd name="T7" fmla="*/ 0 h 727"/>
              <a:gd name="T8" fmla="*/ 546 w 547"/>
              <a:gd name="T9" fmla="*/ 0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7" h="727">
                <a:moveTo>
                  <a:pt x="546" y="0"/>
                </a:moveTo>
                <a:lnTo>
                  <a:pt x="0" y="725"/>
                </a:lnTo>
                <a:lnTo>
                  <a:pt x="0" y="727"/>
                </a:lnTo>
                <a:lnTo>
                  <a:pt x="547" y="0"/>
                </a:lnTo>
                <a:lnTo>
                  <a:pt x="546" y="0"/>
                </a:lnTo>
                <a:close/>
              </a:path>
            </a:pathLst>
          </a:custGeom>
          <a:solidFill>
            <a:schemeClr val="bg1"/>
          </a:solidFill>
          <a:ln w="15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5" name="Freeform 24"/>
          <p:cNvSpPr>
            <a:spLocks/>
          </p:cNvSpPr>
          <p:nvPr/>
        </p:nvSpPr>
        <p:spPr bwMode="auto">
          <a:xfrm>
            <a:off x="1042988" y="-17612"/>
            <a:ext cx="915988" cy="6881961"/>
          </a:xfrm>
          <a:custGeom>
            <a:avLst/>
            <a:gdLst>
              <a:gd name="T0" fmla="*/ 0 w 577"/>
              <a:gd name="T1" fmla="*/ 4304 h 4304"/>
              <a:gd name="T2" fmla="*/ 21 w 577"/>
              <a:gd name="T3" fmla="*/ 4304 h 4304"/>
              <a:gd name="T4" fmla="*/ 21 w 577"/>
              <a:gd name="T5" fmla="*/ 739 h 4304"/>
              <a:gd name="T6" fmla="*/ 577 w 577"/>
              <a:gd name="T7" fmla="*/ 0 h 4304"/>
              <a:gd name="T8" fmla="*/ 551 w 577"/>
              <a:gd name="T9" fmla="*/ 0 h 4304"/>
              <a:gd name="T10" fmla="*/ 0 w 577"/>
              <a:gd name="T11" fmla="*/ 733 h 4304"/>
              <a:gd name="T12" fmla="*/ 0 w 577"/>
              <a:gd name="T13" fmla="*/ 4304 h 4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7" h="4304">
                <a:moveTo>
                  <a:pt x="0" y="4304"/>
                </a:moveTo>
                <a:lnTo>
                  <a:pt x="21" y="4304"/>
                </a:lnTo>
                <a:lnTo>
                  <a:pt x="21" y="739"/>
                </a:lnTo>
                <a:lnTo>
                  <a:pt x="577" y="0"/>
                </a:lnTo>
                <a:lnTo>
                  <a:pt x="551" y="0"/>
                </a:lnTo>
                <a:lnTo>
                  <a:pt x="0" y="733"/>
                </a:lnTo>
                <a:lnTo>
                  <a:pt x="0" y="43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7" name="Freeform 26"/>
          <p:cNvSpPr>
            <a:spLocks/>
          </p:cNvSpPr>
          <p:nvPr/>
        </p:nvSpPr>
        <p:spPr bwMode="auto">
          <a:xfrm>
            <a:off x="1008063" y="-17612"/>
            <a:ext cx="908050" cy="6881961"/>
          </a:xfrm>
          <a:custGeom>
            <a:avLst/>
            <a:gdLst>
              <a:gd name="T0" fmla="*/ 21 w 572"/>
              <a:gd name="T1" fmla="*/ 4304 h 4304"/>
              <a:gd name="T2" fmla="*/ 21 w 572"/>
              <a:gd name="T3" fmla="*/ 731 h 4304"/>
              <a:gd name="T4" fmla="*/ 572 w 572"/>
              <a:gd name="T5" fmla="*/ 0 h 4304"/>
              <a:gd name="T6" fmla="*/ 547 w 572"/>
              <a:gd name="T7" fmla="*/ 0 h 4304"/>
              <a:gd name="T8" fmla="*/ 0 w 572"/>
              <a:gd name="T9" fmla="*/ 727 h 4304"/>
              <a:gd name="T10" fmla="*/ 0 w 572"/>
              <a:gd name="T11" fmla="*/ 4304 h 4304"/>
              <a:gd name="T12" fmla="*/ 21 w 572"/>
              <a:gd name="T13" fmla="*/ 4304 h 4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2" h="4304">
                <a:moveTo>
                  <a:pt x="21" y="4304"/>
                </a:moveTo>
                <a:lnTo>
                  <a:pt x="21" y="731"/>
                </a:lnTo>
                <a:lnTo>
                  <a:pt x="572" y="0"/>
                </a:lnTo>
                <a:lnTo>
                  <a:pt x="547" y="0"/>
                </a:lnTo>
                <a:lnTo>
                  <a:pt x="0" y="727"/>
                </a:lnTo>
                <a:lnTo>
                  <a:pt x="0" y="4304"/>
                </a:lnTo>
                <a:lnTo>
                  <a:pt x="21" y="4304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1" name="Прямоугольник 150"/>
          <p:cNvSpPr/>
          <p:nvPr/>
        </p:nvSpPr>
        <p:spPr>
          <a:xfrm>
            <a:off x="1711327" y="258612"/>
            <a:ext cx="8456612" cy="8897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dirty="0"/>
              <a:t>Схема процесса «Подача заказа </a:t>
            </a: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>на </a:t>
            </a:r>
            <a:r>
              <a:rPr lang="ru-RU" sz="3000" dirty="0"/>
              <a:t>предоставление вагона» </a:t>
            </a:r>
            <a:r>
              <a:rPr lang="en-US" sz="3000" dirty="0"/>
              <a:t> </a:t>
            </a:r>
            <a:endParaRPr lang="ru-RU" sz="3000" dirty="0"/>
          </a:p>
        </p:txBody>
      </p:sp>
      <p:sp>
        <p:nvSpPr>
          <p:cNvPr id="152" name="Прямоугольник 151"/>
          <p:cNvSpPr/>
          <p:nvPr/>
        </p:nvSpPr>
        <p:spPr>
          <a:xfrm>
            <a:off x="0" y="266079"/>
            <a:ext cx="1046162" cy="887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8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1958976" y="2979"/>
            <a:ext cx="8696953" cy="2660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pc="1400" dirty="0" smtClean="0">
                <a:solidFill>
                  <a:srgbClr val="C00000"/>
                </a:solidFill>
              </a:rPr>
              <a:t>Федеральная грузовая компания</a:t>
            </a:r>
            <a:endParaRPr lang="ru-RU" spc="1400" dirty="0">
              <a:solidFill>
                <a:srgbClr val="C00000"/>
              </a:solidFill>
            </a:endParaRP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0368898"/>
              </p:ext>
            </p:extLst>
          </p:nvPr>
        </p:nvGraphicFramePr>
        <p:xfrm>
          <a:off x="1167316" y="1270335"/>
          <a:ext cx="10916614" cy="5359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06" name="Visio" r:id="rId5" imgW="9934687" imgH="4886504" progId="Visio.Drawing.15">
                  <p:embed/>
                </p:oleObj>
              </mc:Choice>
              <mc:Fallback>
                <p:oleObj name="Visio" r:id="rId5" imgW="9934687" imgH="4886504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67316" y="1270335"/>
                        <a:ext cx="10916614" cy="53590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139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42495</TotalTime>
  <Words>1536</Words>
  <Application>Microsoft Office PowerPoint</Application>
  <PresentationFormat>Широкоэкранный</PresentationFormat>
  <Paragraphs>177</Paragraphs>
  <Slides>18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Wingdings</vt:lpstr>
      <vt:lpstr>Тема Office</vt:lpstr>
      <vt:lpstr>Visio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ОАО ФГК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Автоматизация бизнес-процесса «_______»</dc:title>
  <dc:creator>Водяницкая Надежда Александровна</dc:creator>
  <cp:lastModifiedBy>Пищулин Михаил Владимирович</cp:lastModifiedBy>
  <cp:revision>456</cp:revision>
  <dcterms:created xsi:type="dcterms:W3CDTF">2021-01-25T08:32:43Z</dcterms:created>
  <dcterms:modified xsi:type="dcterms:W3CDTF">2021-04-13T07:09:03Z</dcterms:modified>
</cp:coreProperties>
</file>