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56" r:id="rId3"/>
    <p:sldId id="282" r:id="rId4"/>
    <p:sldId id="283" r:id="rId5"/>
    <p:sldId id="287" r:id="rId6"/>
    <p:sldId id="284" r:id="rId7"/>
    <p:sldId id="288" r:id="rId8"/>
    <p:sldId id="286" r:id="rId9"/>
    <p:sldId id="299" r:id="rId10"/>
    <p:sldId id="300" r:id="rId11"/>
    <p:sldId id="301" r:id="rId12"/>
    <p:sldId id="302" r:id="rId13"/>
    <p:sldId id="289" r:id="rId14"/>
    <p:sldId id="290" r:id="rId15"/>
    <p:sldId id="292" r:id="rId16"/>
    <p:sldId id="293" r:id="rId17"/>
    <p:sldId id="294" r:id="rId18"/>
    <p:sldId id="295" r:id="rId19"/>
    <p:sldId id="296" r:id="rId20"/>
    <p:sldId id="297" r:id="rId21"/>
    <p:sldId id="303" r:id="rId22"/>
    <p:sldId id="304" r:id="rId23"/>
    <p:sldId id="305" r:id="rId24"/>
    <p:sldId id="306" r:id="rId25"/>
    <p:sldId id="307" r:id="rId26"/>
    <p:sldId id="298" r:id="rId27"/>
    <p:sldId id="308" r:id="rId28"/>
    <p:sldId id="309" r:id="rId29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0E82"/>
    <a:srgbClr val="EDEAF0"/>
    <a:srgbClr val="D8D3E0"/>
    <a:srgbClr val="8064A2"/>
    <a:srgbClr val="FFFF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2819" autoAdjust="0"/>
  </p:normalViewPr>
  <p:slideViewPr>
    <p:cSldViewPr snapToGrid="0">
      <p:cViewPr varScale="1">
        <p:scale>
          <a:sx n="67" d="100"/>
          <a:sy n="67" d="100"/>
        </p:scale>
        <p:origin x="654" y="60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__WORK\&#1054;&#1087;&#1080;&#1089;&#1072;&#1085;&#1080;&#1077;%20&#1041;&#1055;\&#1050;&#1086;&#1085;&#1082;&#1091;&#1088;&#1089;\&#1054;&#1087;&#1090;&#1080;&#1084;&#1080;&#1079;&#1072;&#1094;&#1080;&#1103;%20&#1082;&#1086;&#1086;&#1088;&#1076;&#1080;&#1085;&#1072;&#1094;&#1080;&#1080;\&#1060;&#1091;&#1085;&#1082;&#1094;&#1080;&#1086;&#1085;&#1072;&#1083;%207.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Норм!$AQ$10</c:f>
              <c:strCache>
                <c:ptCount val="1"/>
                <c:pt idx="0">
                  <c:v>Трудозатраты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59C-46F6-9C9F-1469EF6C7A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59C-46F6-9C9F-1469EF6C7A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59C-46F6-9C9F-1469EF6C7A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59C-46F6-9C9F-1469EF6C7AF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59C-46F6-9C9F-1469EF6C7AF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59C-46F6-9C9F-1469EF6C7AF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59C-46F6-9C9F-1469EF6C7AF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559C-46F6-9C9F-1469EF6C7AF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9.8873099685299379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2F7F-4549-8FD4-1BAE3B7DAA5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Норм!$AP$11:$AP$23</c:f>
              <c:strCache>
                <c:ptCount val="8"/>
                <c:pt idx="0">
                  <c:v>1. Прием и обработка заказов</c:v>
                </c:pt>
                <c:pt idx="1">
                  <c:v>2. Подготовка документов для реализации</c:v>
                </c:pt>
                <c:pt idx="2">
                  <c:v>3. Прием документов от экспедиторов</c:v>
                </c:pt>
                <c:pt idx="3">
                  <c:v>4. Оформление корректировок</c:v>
                </c:pt>
                <c:pt idx="4">
                  <c:v>5. Оформление возвратов</c:v>
                </c:pt>
                <c:pt idx="5">
                  <c:v>6. Оформление договоров</c:v>
                </c:pt>
                <c:pt idx="6">
                  <c:v>7. Ведение архива</c:v>
                </c:pt>
                <c:pt idx="7">
                  <c:v>8. Прочее</c:v>
                </c:pt>
              </c:strCache>
            </c:strRef>
          </c:cat>
          <c:val>
            <c:numRef>
              <c:f>Норм!$AQ$11:$AQ$23</c:f>
              <c:numCache>
                <c:formatCode>#,##0</c:formatCode>
                <c:ptCount val="8"/>
                <c:pt idx="0">
                  <c:v>1066.614</c:v>
                </c:pt>
                <c:pt idx="1">
                  <c:v>867.49444444444453</c:v>
                </c:pt>
                <c:pt idx="2">
                  <c:v>303.62305555555554</c:v>
                </c:pt>
                <c:pt idx="3">
                  <c:v>993.58333333333326</c:v>
                </c:pt>
                <c:pt idx="4">
                  <c:v>205.10000000000002</c:v>
                </c:pt>
                <c:pt idx="5">
                  <c:v>650</c:v>
                </c:pt>
                <c:pt idx="6">
                  <c:v>483.67777777777781</c:v>
                </c:pt>
                <c:pt idx="7">
                  <c:v>1182.9467826278567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9C-46F6-9C9F-1469EF6C7AFD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EA190-9F54-4AE3-BA1B-A6F1D5B5C19E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E6F01-DF2F-4ADF-A8D0-07033DACC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95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9349E-948A-4FCB-85CC-8AC4A2DD5EFF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804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9349E-948A-4FCB-85CC-8AC4A2DD5EFF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48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E6F01-DF2F-4ADF-A8D0-07033DACC25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067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E6F01-DF2F-4ADF-A8D0-07033DACC25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275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E6F01-DF2F-4ADF-A8D0-07033DACC25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88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E6F01-DF2F-4ADF-A8D0-07033DACC25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022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E6F01-DF2F-4ADF-A8D0-07033DACC25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526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E6F01-DF2F-4ADF-A8D0-07033DACC25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107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E6F01-DF2F-4ADF-A8D0-07033DACC25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615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E6F01-DF2F-4ADF-A8D0-07033DACC25F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060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4E26-8FEB-4108-BD41-81ADC97EF6F3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592B-135C-4B66-85AE-B65AE35B4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288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4E26-8FEB-4108-BD41-81ADC97EF6F3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592B-135C-4B66-85AE-B65AE35B4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13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4E26-8FEB-4108-BD41-81ADC97EF6F3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592B-135C-4B66-85AE-B65AE35B4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948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Like </a:t>
            </a: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Эником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0E35-5253-41DD-9D32-101CCF067D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60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Like </a:t>
            </a: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Эником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0E35-5253-41DD-9D32-101CCF067D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573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Like </a:t>
            </a: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Эником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0E35-5253-41DD-9D32-101CCF067D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28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Like </a:t>
            </a: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Эником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0E35-5253-41DD-9D32-101CCF067D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644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Like </a:t>
            </a: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Эником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0E35-5253-41DD-9D32-101CCF067D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608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Like </a:t>
            </a: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Эником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0E35-5253-41DD-9D32-101CCF067D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480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Like </a:t>
            </a: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Эником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0E35-5253-41DD-9D32-101CCF067D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69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Like </a:t>
            </a: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Эником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0E35-5253-41DD-9D32-101CCF067D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9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4E26-8FEB-4108-BD41-81ADC97EF6F3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592B-135C-4B66-85AE-B65AE35B4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9272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Like </a:t>
            </a: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Эником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0E35-5253-41DD-9D32-101CCF067D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103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Like </a:t>
            </a: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Эником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0E35-5253-41DD-9D32-101CCF067D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047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Like </a:t>
            </a: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Эником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0E35-5253-41DD-9D32-101CCF067D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436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4E26-8FEB-4108-BD41-81ADC97EF6F3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592B-135C-4B66-85AE-B65AE35B4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59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4E26-8FEB-4108-BD41-81ADC97EF6F3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592B-135C-4B66-85AE-B65AE35B4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506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4E26-8FEB-4108-BD41-81ADC97EF6F3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592B-135C-4B66-85AE-B65AE35B4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87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4E26-8FEB-4108-BD41-81ADC97EF6F3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592B-135C-4B66-85AE-B65AE35B4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266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4E26-8FEB-4108-BD41-81ADC97EF6F3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592B-135C-4B66-85AE-B65AE35B4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31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4E26-8FEB-4108-BD41-81ADC97EF6F3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592B-135C-4B66-85AE-B65AE35B4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70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4E26-8FEB-4108-BD41-81ADC97EF6F3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592B-135C-4B66-85AE-B65AE35B4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598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A4E26-8FEB-4108-BD41-81ADC97EF6F3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B592B-135C-4B66-85AE-B65AE35B4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48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Like </a:t>
            </a: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Эником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10E35-5253-41DD-9D32-101CCF067D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1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emf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3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9" y="172917"/>
            <a:ext cx="7100886" cy="2448770"/>
          </a:xfrm>
          <a:solidFill>
            <a:schemeClr val="bg1">
              <a:alpha val="68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latin typeface="Circe" panose="020B0502020203020203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BPM </a:t>
            </a:r>
            <a:r>
              <a:rPr lang="ru-RU" sz="3600" b="1" dirty="0" smtClean="0">
                <a:latin typeface="Circe" panose="020B0502020203020203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 smtClean="0"/>
              <a:t>Оптимизация </a:t>
            </a:r>
            <a:r>
              <a:rPr lang="ru-RU" sz="3600" b="1" dirty="0"/>
              <a:t>бизнес-процесса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«Товародвижение»</a:t>
            </a:r>
            <a:endParaRPr lang="ru-RU" sz="3600" b="1" dirty="0">
              <a:latin typeface="Circe" panose="020B0502020203020203" pitchFamily="34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60532" y="172917"/>
            <a:ext cx="3340968" cy="217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881399" y="5355593"/>
            <a:ext cx="10972800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altLang="ru-RU" sz="1200" dirty="0" smtClean="0">
              <a:solidFill>
                <a:prstClr val="white"/>
              </a:solidFill>
              <a:latin typeface="Circe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2792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2476" y="274638"/>
            <a:ext cx="9089923" cy="1143000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latin typeface="Circe" panose="020B0502020203020203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Модуль управления товарными запасами</a:t>
            </a:r>
            <a:endParaRPr lang="ru-RU" sz="2800" b="1" dirty="0">
              <a:latin typeface="Circe" panose="020B0502020203020203" pitchFamily="34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2124"/>
            <a:ext cx="2153265" cy="140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2280" t="76916" r="54572" b="18851"/>
          <a:stretch/>
        </p:blipFill>
        <p:spPr>
          <a:xfrm>
            <a:off x="10481187" y="6430091"/>
            <a:ext cx="1710813" cy="3097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7430" t="16834" r="15919" b="22077"/>
          <a:stretch/>
        </p:blipFill>
        <p:spPr>
          <a:xfrm>
            <a:off x="1076632" y="1422708"/>
            <a:ext cx="9733935" cy="501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8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2476" y="274638"/>
            <a:ext cx="9089923" cy="1143000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latin typeface="Circe" panose="020B0502020203020203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Модуль управления товарными запасами</a:t>
            </a:r>
            <a:endParaRPr lang="ru-RU" sz="2800" b="1" dirty="0">
              <a:latin typeface="Circe" panose="020B0502020203020203" pitchFamily="34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2124"/>
            <a:ext cx="2153265" cy="140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2280" t="76916" r="54572" b="18851"/>
          <a:stretch/>
        </p:blipFill>
        <p:spPr>
          <a:xfrm>
            <a:off x="10481187" y="6430091"/>
            <a:ext cx="1710813" cy="309717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 bwMode="auto">
          <a:xfrm>
            <a:off x="474007" y="2094154"/>
            <a:ext cx="11108392" cy="41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ru-RU" altLang="ru-RU" sz="2000" dirty="0" smtClean="0">
                <a:latin typeface="Circe" pitchFamily="34" charset="-52"/>
              </a:rPr>
              <a:t>Результаты: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latin typeface="Circe" pitchFamily="34" charset="-52"/>
              </a:rPr>
              <a:t>Уменьшение товарных запасов и экономия 11,2 млн руб.;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latin typeface="Circe" pitchFamily="34" charset="-52"/>
              </a:rPr>
              <a:t>Сокращение 4 штатных единиц из 15;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latin typeface="Circe" pitchFamily="34" charset="-52"/>
              </a:rPr>
              <a:t>Повышение достаточности товаров.</a:t>
            </a:r>
          </a:p>
          <a:p>
            <a:pPr indent="-285750">
              <a:spcBef>
                <a:spcPct val="20000"/>
              </a:spcBef>
              <a:spcAft>
                <a:spcPts val="600"/>
              </a:spcAft>
            </a:pPr>
            <a:endParaRPr lang="en-US" altLang="ru-RU" sz="1600" dirty="0" smtClean="0">
              <a:latin typeface="Circe" pitchFamily="34" charset="-52"/>
            </a:endParaRPr>
          </a:p>
          <a:p>
            <a:pPr indent="-285750">
              <a:spcBef>
                <a:spcPct val="20000"/>
              </a:spcBef>
              <a:spcAft>
                <a:spcPts val="600"/>
              </a:spcAft>
            </a:pPr>
            <a:r>
              <a:rPr lang="ru-RU" altLang="ru-RU" sz="2000" dirty="0">
                <a:latin typeface="Circe" pitchFamily="34" charset="-52"/>
              </a:rPr>
              <a:t>Потенциал:</a:t>
            </a:r>
          </a:p>
          <a:p>
            <a:pPr marL="57150" indent="-342900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2000" dirty="0">
                <a:latin typeface="Circe" pitchFamily="34" charset="-52"/>
              </a:rPr>
              <a:t>Экономия 75 млн. руб. </a:t>
            </a:r>
            <a:r>
              <a:rPr lang="ru-RU" altLang="ru-RU" sz="2000" dirty="0">
                <a:latin typeface="Circe" pitchFamily="34" charset="-52"/>
              </a:rPr>
              <a:t>в год на процентах за пользование </a:t>
            </a:r>
            <a:r>
              <a:rPr lang="ru-RU" altLang="ru-RU" sz="2000" dirty="0" smtClean="0">
                <a:latin typeface="Circe" pitchFamily="34" charset="-52"/>
              </a:rPr>
              <a:t>ДС. </a:t>
            </a:r>
            <a:endParaRPr lang="ru-RU" altLang="ru-RU" sz="2000" dirty="0">
              <a:latin typeface="Circe" pitchFamily="34" charset="-52"/>
            </a:endParaRPr>
          </a:p>
          <a:p>
            <a:pPr indent="-285750">
              <a:spcBef>
                <a:spcPct val="20000"/>
              </a:spcBef>
            </a:pPr>
            <a:endParaRPr lang="ru-RU" altLang="ru-RU" sz="1600" dirty="0">
              <a:latin typeface="Circe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6620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2300" y="469133"/>
            <a:ext cx="7759700" cy="508317"/>
          </a:xfrm>
        </p:spPr>
        <p:txBody>
          <a:bodyPr>
            <a:noAutofit/>
          </a:bodyPr>
          <a:lstStyle/>
          <a:p>
            <a:r>
              <a:rPr lang="ru-RU" sz="2800" dirty="0">
                <a:latin typeface="Circe" panose="020B0502020203020203"/>
              </a:rPr>
              <a:t>Реорганизация отделов </a:t>
            </a:r>
            <a:r>
              <a:rPr lang="ru-RU" sz="2800" dirty="0" smtClean="0">
                <a:latin typeface="Circe" panose="020B0502020203020203"/>
              </a:rPr>
              <a:t>координации </a:t>
            </a:r>
            <a:endParaRPr lang="ru-RU" sz="2800" dirty="0">
              <a:latin typeface="Circe" panose="020B0502020203020203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2124"/>
            <a:ext cx="2153265" cy="140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32280" t="76916" r="54572" b="18851"/>
          <a:stretch/>
        </p:blipFill>
        <p:spPr>
          <a:xfrm>
            <a:off x="10481187" y="6430091"/>
            <a:ext cx="1710813" cy="30971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9100" y="1557333"/>
            <a:ext cx="566420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irce" panose="020B0502020203020203"/>
              </a:rPr>
              <a:t>Анализ функционала, хронометраж, нормирование, трудозатраты</a:t>
            </a:r>
            <a:endParaRPr lang="ru-RU" sz="2400" dirty="0">
              <a:latin typeface="Circe" panose="020B0502020203020203"/>
            </a:endParaRPr>
          </a:p>
          <a:p>
            <a:pPr marL="18000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irce" panose="020B0502020203020203"/>
              </a:rPr>
              <a:t>Оптимизация операций, исключение дублирования, автоматизация</a:t>
            </a:r>
          </a:p>
          <a:p>
            <a:pPr marL="18000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latin typeface="Circe" panose="020B0502020203020203"/>
              </a:rPr>
              <a:t>Изменение </a:t>
            </a:r>
            <a:r>
              <a:rPr lang="ru-RU" sz="2400" dirty="0" smtClean="0">
                <a:latin typeface="Circe" panose="020B0502020203020203"/>
              </a:rPr>
              <a:t>структуры, приведение к оптимальной численности</a:t>
            </a:r>
          </a:p>
          <a:p>
            <a:pPr marL="18000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latin typeface="Circe" panose="020B0502020203020203"/>
              </a:rPr>
              <a:t>Разработана новая система анализа </a:t>
            </a:r>
            <a:r>
              <a:rPr lang="ru-RU" sz="2400" dirty="0" err="1">
                <a:latin typeface="Circe" panose="020B0502020203020203"/>
              </a:rPr>
              <a:t>Service</a:t>
            </a:r>
            <a:r>
              <a:rPr lang="ru-RU" sz="2400" dirty="0">
                <a:latin typeface="Circe" panose="020B0502020203020203"/>
              </a:rPr>
              <a:t> </a:t>
            </a:r>
            <a:r>
              <a:rPr lang="ru-RU" sz="2400" dirty="0" err="1" smtClean="0">
                <a:latin typeface="Circe" panose="020B0502020203020203"/>
              </a:rPr>
              <a:t>Level</a:t>
            </a:r>
            <a:endParaRPr lang="ru-RU" sz="2400" dirty="0">
              <a:latin typeface="Circe" panose="020B0502020203020203"/>
            </a:endParaRP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D5BA49AE-063D-4678-96D5-DDC5E711F3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6177258"/>
              </p:ext>
            </p:extLst>
          </p:nvPr>
        </p:nvGraphicFramePr>
        <p:xfrm>
          <a:off x="4840380" y="1110323"/>
          <a:ext cx="7351620" cy="4828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85470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2300" y="625387"/>
            <a:ext cx="7759700" cy="508317"/>
          </a:xfrm>
        </p:spPr>
        <p:txBody>
          <a:bodyPr>
            <a:noAutofit/>
          </a:bodyPr>
          <a:lstStyle/>
          <a:p>
            <a:r>
              <a:rPr lang="ru-RU" sz="2800" dirty="0">
                <a:latin typeface="Circe" panose="020B0502020203020203"/>
              </a:rPr>
              <a:t>Реорганизация отделов </a:t>
            </a:r>
            <a:r>
              <a:rPr lang="ru-RU" sz="2800" dirty="0" smtClean="0">
                <a:latin typeface="Circe" panose="020B0502020203020203"/>
              </a:rPr>
              <a:t>координации </a:t>
            </a:r>
            <a:endParaRPr lang="ru-RU" sz="2800" dirty="0">
              <a:latin typeface="Circe" panose="020B0502020203020203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2124"/>
            <a:ext cx="2153265" cy="140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32280" t="76916" r="54572" b="18851"/>
          <a:stretch/>
        </p:blipFill>
        <p:spPr>
          <a:xfrm>
            <a:off x="10481187" y="6430091"/>
            <a:ext cx="1710813" cy="3097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62" y="1424460"/>
            <a:ext cx="1195387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65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4069724" y="174171"/>
            <a:ext cx="7920427" cy="676916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ФУНКЦИЯ ПОДДЕРЖКИ СЕРВИСА</a:t>
            </a:r>
            <a:endParaRPr lang="ru-RU" sz="3600" b="1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6" y="916425"/>
            <a:ext cx="11915775" cy="1657350"/>
          </a:xfrm>
          <a:prstGeom prst="rect">
            <a:avLst/>
          </a:prstGeom>
        </p:spPr>
      </p:pic>
      <p:sp>
        <p:nvSpPr>
          <p:cNvPr id="30" name="Скругленный прямоугольник 29"/>
          <p:cNvSpPr/>
          <p:nvPr/>
        </p:nvSpPr>
        <p:spPr>
          <a:xfrm>
            <a:off x="1856624" y="2870935"/>
            <a:ext cx="2083552" cy="914769"/>
          </a:xfrm>
          <a:prstGeom prst="roundRect">
            <a:avLst/>
          </a:prstGeom>
          <a:solidFill>
            <a:srgbClr val="F2F2F2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Новый отчет по </a:t>
            </a:r>
            <a:r>
              <a:rPr lang="ru-RU" b="1" u="sng" dirty="0" smtClean="0">
                <a:solidFill>
                  <a:sysClr val="windowText" lastClr="000000"/>
                </a:solidFill>
              </a:rPr>
              <a:t>Уровню Сервиса (</a:t>
            </a:r>
            <a:r>
              <a:rPr lang="en-US" b="1" u="sng" dirty="0" smtClean="0">
                <a:solidFill>
                  <a:sysClr val="windowText" lastClr="000000"/>
                </a:solidFill>
              </a:rPr>
              <a:t>Service Level)</a:t>
            </a:r>
            <a:endParaRPr lang="ru-RU" b="1" u="sng" dirty="0">
              <a:solidFill>
                <a:sysClr val="windowText" lastClr="0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15146">
            <a:off x="5084592" y="2145829"/>
            <a:ext cx="2573239" cy="131521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39" b="100000" l="15000" r="83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482480" y="1811887"/>
            <a:ext cx="3836475" cy="196086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39" b="100000" l="15000" r="83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79142" y="2343703"/>
            <a:ext cx="2585013" cy="1321229"/>
          </a:xfrm>
          <a:prstGeom prst="rect">
            <a:avLst/>
          </a:prstGeom>
        </p:spPr>
      </p:pic>
      <p:sp>
        <p:nvSpPr>
          <p:cNvPr id="33" name="Скругленный прямоугольник 32"/>
          <p:cNvSpPr/>
          <p:nvPr/>
        </p:nvSpPr>
        <p:spPr>
          <a:xfrm>
            <a:off x="4255310" y="2870935"/>
            <a:ext cx="2737918" cy="980432"/>
          </a:xfrm>
          <a:prstGeom prst="roundRect">
            <a:avLst/>
          </a:prstGeom>
          <a:gradFill flip="none" rotWithShape="1">
            <a:gsLst>
              <a:gs pos="0">
                <a:srgbClr val="FCB2F1">
                  <a:shade val="30000"/>
                  <a:satMod val="115000"/>
                </a:srgbClr>
              </a:gs>
              <a:gs pos="50000">
                <a:srgbClr val="FCB2F1">
                  <a:shade val="67500"/>
                  <a:satMod val="115000"/>
                </a:srgbClr>
              </a:gs>
              <a:gs pos="100000">
                <a:srgbClr val="FCB2F1">
                  <a:shade val="100000"/>
                  <a:satMod val="115000"/>
                </a:srgbClr>
              </a:gs>
            </a:gsLst>
            <a:lin ang="18900000" scaled="1"/>
            <a:tileRect/>
          </a:gra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ysClr val="windowText" lastClr="000000"/>
                </a:solidFill>
              </a:rPr>
              <a:t>РАЗБИВКА ПО ПРИЧИНАМ</a:t>
            </a:r>
            <a:endParaRPr lang="ru-RU" sz="2000" b="1" dirty="0">
              <a:solidFill>
                <a:sysClr val="windowText" lastClr="0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8313" y="3947296"/>
            <a:ext cx="9007899" cy="2810299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4650382" y="4713483"/>
            <a:ext cx="1809748" cy="34855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irce" panose="020B0502020203020203" pitchFamily="34" charset="-52"/>
              </a:rPr>
              <a:t>100%</a:t>
            </a:r>
          </a:p>
        </p:txBody>
      </p:sp>
      <p:sp>
        <p:nvSpPr>
          <p:cNvPr id="35" name="Овал 34"/>
          <p:cNvSpPr/>
          <p:nvPr/>
        </p:nvSpPr>
        <p:spPr>
          <a:xfrm rot="5400000">
            <a:off x="5360710" y="4326095"/>
            <a:ext cx="393830" cy="107806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 rot="16200000">
            <a:off x="1319835" y="5940439"/>
            <a:ext cx="1809748" cy="34855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irce" panose="020B0502020203020203" pitchFamily="34" charset="-52"/>
              </a:rPr>
              <a:t>Поступило</a:t>
            </a:r>
          </a:p>
        </p:txBody>
      </p:sp>
      <p:sp>
        <p:nvSpPr>
          <p:cNvPr id="38" name="Прямоугольник 37"/>
          <p:cNvSpPr/>
          <p:nvPr/>
        </p:nvSpPr>
        <p:spPr>
          <a:xfrm rot="16200000">
            <a:off x="4593751" y="6092106"/>
            <a:ext cx="1809748" cy="34855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irce" panose="020B0502020203020203" pitchFamily="34" charset="-52"/>
              </a:rPr>
              <a:t>Принято</a:t>
            </a:r>
          </a:p>
        </p:txBody>
      </p:sp>
      <p:sp>
        <p:nvSpPr>
          <p:cNvPr id="39" name="Прямоугольник 38"/>
          <p:cNvSpPr/>
          <p:nvPr/>
        </p:nvSpPr>
        <p:spPr>
          <a:xfrm rot="16200000">
            <a:off x="6470620" y="6159692"/>
            <a:ext cx="1809748" cy="34855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irce" panose="020B0502020203020203" pitchFamily="34" charset="-52"/>
              </a:rPr>
              <a:t>К отбору</a:t>
            </a:r>
          </a:p>
        </p:txBody>
      </p:sp>
      <p:sp>
        <p:nvSpPr>
          <p:cNvPr id="40" name="Прямоугольник 39"/>
          <p:cNvSpPr/>
          <p:nvPr/>
        </p:nvSpPr>
        <p:spPr>
          <a:xfrm rot="16200000">
            <a:off x="7552147" y="4372820"/>
            <a:ext cx="1809748" cy="34855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irce" panose="020B0502020203020203" pitchFamily="34" charset="-52"/>
              </a:rPr>
              <a:t>Отгружено</a:t>
            </a:r>
          </a:p>
        </p:txBody>
      </p:sp>
      <p:sp>
        <p:nvSpPr>
          <p:cNvPr id="41" name="Прямоугольник 40"/>
          <p:cNvSpPr/>
          <p:nvPr/>
        </p:nvSpPr>
        <p:spPr>
          <a:xfrm rot="16200000">
            <a:off x="9361945" y="4528067"/>
            <a:ext cx="1809748" cy="34855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irce" panose="020B0502020203020203" pitchFamily="34" charset="-52"/>
              </a:rPr>
              <a:t>Доставлено</a:t>
            </a:r>
          </a:p>
        </p:txBody>
      </p:sp>
    </p:spTree>
    <p:extLst>
      <p:ext uri="{BB962C8B-B14F-4D97-AF65-F5344CB8AC3E}">
        <p14:creationId xmlns:p14="http://schemas.microsoft.com/office/powerpoint/2010/main" val="294510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3700" y="391904"/>
            <a:ext cx="7759700" cy="508317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Circe" panose="020B0502020203020203"/>
              </a:rPr>
              <a:t>Изменение процессов Приморского РЦ.</a:t>
            </a:r>
            <a:br>
              <a:rPr lang="ru-RU" sz="2800" dirty="0" smtClean="0">
                <a:latin typeface="Circe" panose="020B0502020203020203"/>
              </a:rPr>
            </a:br>
            <a:r>
              <a:rPr lang="ru-RU" sz="2800" dirty="0" smtClean="0">
                <a:latin typeface="Circe" panose="020B0502020203020203"/>
              </a:rPr>
              <a:t>Исходная ситуация</a:t>
            </a:r>
            <a:endParaRPr lang="ru-RU" sz="2800" dirty="0">
              <a:latin typeface="Circe" panose="020B0502020203020203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2124"/>
            <a:ext cx="2153265" cy="140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32280" t="76916" r="54572" b="18851"/>
          <a:stretch/>
        </p:blipFill>
        <p:spPr>
          <a:xfrm>
            <a:off x="10481187" y="6430091"/>
            <a:ext cx="1710813" cy="3097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004" y="1270000"/>
            <a:ext cx="11534396" cy="463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68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3700" y="632460"/>
            <a:ext cx="7759700" cy="508317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Circe" panose="020B0502020203020203"/>
              </a:rPr>
              <a:t>Изменение процессов Приморского РЦ.</a:t>
            </a:r>
            <a:endParaRPr lang="ru-RU" sz="2800" dirty="0">
              <a:latin typeface="Circe" panose="020B0502020203020203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2124"/>
            <a:ext cx="2153265" cy="140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32280" t="76916" r="54572" b="18851"/>
          <a:stretch/>
        </p:blipFill>
        <p:spPr>
          <a:xfrm>
            <a:off x="10481187" y="6430091"/>
            <a:ext cx="1710813" cy="3097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500" y="1450494"/>
            <a:ext cx="1139190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0000"/>
                </a:solidFill>
                <a:latin typeface="Circe" panose="020B0502020203020203"/>
              </a:rPr>
              <a:t>Внедрена </a:t>
            </a:r>
            <a:r>
              <a:rPr lang="ru-RU" sz="2400" dirty="0">
                <a:solidFill>
                  <a:srgbClr val="000000"/>
                </a:solidFill>
                <a:latin typeface="Circe" panose="020B0502020203020203"/>
              </a:rPr>
              <a:t>внутренняя нормативная документация, проведено обучение персонала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0000"/>
                </a:solidFill>
                <a:latin typeface="Circe" panose="020B0502020203020203"/>
              </a:rPr>
              <a:t>Введена </a:t>
            </a:r>
            <a:r>
              <a:rPr lang="ru-RU" sz="2400" dirty="0">
                <a:solidFill>
                  <a:srgbClr val="000000"/>
                </a:solidFill>
                <a:latin typeface="Circe" panose="020B0502020203020203"/>
              </a:rPr>
              <a:t>система ночного </a:t>
            </a:r>
            <a:r>
              <a:rPr lang="ru-RU" sz="2400" dirty="0" smtClean="0">
                <a:solidFill>
                  <a:srgbClr val="000000"/>
                </a:solidFill>
                <a:latin typeface="Circe" panose="020B0502020203020203"/>
              </a:rPr>
              <a:t>контроля. </a:t>
            </a:r>
            <a:r>
              <a:rPr lang="ru-RU" sz="2400" dirty="0">
                <a:solidFill>
                  <a:srgbClr val="000000"/>
                </a:solidFill>
                <a:latin typeface="Circe" panose="020B0502020203020203"/>
              </a:rPr>
              <a:t>Для оперативного контроля используется группа в </a:t>
            </a:r>
            <a:r>
              <a:rPr lang="ru-RU" sz="2400" dirty="0" err="1">
                <a:solidFill>
                  <a:srgbClr val="000000"/>
                </a:solidFill>
                <a:latin typeface="Circe" panose="020B0502020203020203"/>
              </a:rPr>
              <a:t>WhatsApp</a:t>
            </a:r>
            <a:r>
              <a:rPr lang="ru-RU" sz="2400" dirty="0">
                <a:solidFill>
                  <a:srgbClr val="000000"/>
                </a:solidFill>
                <a:latin typeface="Circe" panose="020B0502020203020203"/>
              </a:rPr>
              <a:t>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0000"/>
                </a:solidFill>
                <a:latin typeface="Circe" panose="020B0502020203020203"/>
              </a:rPr>
              <a:t>Проверка </a:t>
            </a:r>
            <a:r>
              <a:rPr lang="ru-RU" sz="2400" dirty="0">
                <a:solidFill>
                  <a:srgbClr val="000000"/>
                </a:solidFill>
                <a:latin typeface="Circe" panose="020B0502020203020203"/>
              </a:rPr>
              <a:t>контролером-комплектовщиком </a:t>
            </a:r>
            <a:endParaRPr lang="ru-RU" sz="2400" dirty="0" smtClean="0">
              <a:solidFill>
                <a:srgbClr val="000000"/>
              </a:solidFill>
              <a:latin typeface="Circe" panose="020B0502020203020203"/>
            </a:endParaRP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rgbClr val="000000"/>
                </a:solidFill>
                <a:latin typeface="Circe" panose="020B0502020203020203"/>
              </a:rPr>
              <a:t>	</a:t>
            </a:r>
            <a:endParaRPr lang="ru-RU" sz="2400" dirty="0">
              <a:solidFill>
                <a:srgbClr val="000000"/>
              </a:solidFill>
              <a:latin typeface="Circe" panose="020B0502020203020203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8350" y="3779818"/>
            <a:ext cx="7010400" cy="265027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47726" y="3528272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latin typeface="Circe" panose="020B0502020203020203"/>
              </a:rPr>
              <a:t>отобранного товара </a:t>
            </a: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rgbClr val="000000"/>
                </a:solidFill>
                <a:latin typeface="Circe" panose="020B0502020203020203"/>
              </a:rPr>
              <a:t>с </a:t>
            </a:r>
            <a:r>
              <a:rPr lang="ru-RU" sz="2400" dirty="0">
                <a:solidFill>
                  <a:srgbClr val="000000"/>
                </a:solidFill>
                <a:latin typeface="Circe" panose="020B0502020203020203"/>
              </a:rPr>
              <a:t>помощью терминала </a:t>
            </a:r>
          </a:p>
          <a:p>
            <a:pPr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latin typeface="Circe" panose="020B0502020203020203"/>
              </a:rPr>
              <a:t>сбора данных (ТСД),</a:t>
            </a:r>
          </a:p>
          <a:p>
            <a:pPr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latin typeface="Circe" panose="020B0502020203020203"/>
              </a:rPr>
              <a:t>а не на бумажном </a:t>
            </a:r>
          </a:p>
          <a:p>
            <a:pPr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latin typeface="Circe" panose="020B0502020203020203"/>
              </a:rPr>
              <a:t>рабочем листе</a:t>
            </a:r>
          </a:p>
        </p:txBody>
      </p:sp>
    </p:spTree>
    <p:extLst>
      <p:ext uri="{BB962C8B-B14F-4D97-AF65-F5344CB8AC3E}">
        <p14:creationId xmlns:p14="http://schemas.microsoft.com/office/powerpoint/2010/main" val="468834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2124"/>
            <a:ext cx="2153265" cy="140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32280" t="76916" r="54572" b="18851"/>
          <a:stretch/>
        </p:blipFill>
        <p:spPr>
          <a:xfrm>
            <a:off x="10481187" y="6430091"/>
            <a:ext cx="1710813" cy="30971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8300" y="1834707"/>
            <a:ext cx="11391900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Circe" panose="020B0502020203020203"/>
              </a:rPr>
              <a:t>Система отбора товара коробками была изменена с «бумажного» отбора на «безбумажный</a:t>
            </a:r>
            <a:r>
              <a:rPr lang="ru-RU" sz="2400" dirty="0" smtClean="0">
                <a:solidFill>
                  <a:srgbClr val="000000"/>
                </a:solidFill>
                <a:latin typeface="Circe" panose="020B0502020203020203"/>
              </a:rPr>
              <a:t>» - </a:t>
            </a:r>
            <a:r>
              <a:rPr lang="ru-RU" sz="2400" dirty="0">
                <a:solidFill>
                  <a:srgbClr val="000000"/>
                </a:solidFill>
                <a:latin typeface="Circe" panose="020B0502020203020203"/>
              </a:rPr>
              <a:t>теперь их собирают по ТСД </a:t>
            </a:r>
            <a:endParaRPr lang="ru-RU" sz="2400" dirty="0" smtClean="0">
              <a:solidFill>
                <a:srgbClr val="000000"/>
              </a:solidFill>
              <a:latin typeface="Circe" panose="020B0502020203020203"/>
            </a:endParaRP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Circe" panose="020B0502020203020203"/>
              </a:rPr>
              <a:t>Система отбора </a:t>
            </a:r>
            <a:r>
              <a:rPr lang="ru-RU" sz="2400" dirty="0" smtClean="0">
                <a:solidFill>
                  <a:srgbClr val="000000"/>
                </a:solidFill>
                <a:latin typeface="Circe" panose="020B0502020203020203"/>
              </a:rPr>
              <a:t>штучного </a:t>
            </a:r>
            <a:r>
              <a:rPr lang="ru-RU" sz="2400" dirty="0">
                <a:solidFill>
                  <a:srgbClr val="000000"/>
                </a:solidFill>
                <a:latin typeface="Circe" panose="020B0502020203020203"/>
              </a:rPr>
              <a:t>товара и товара упаковками </a:t>
            </a:r>
            <a:r>
              <a:rPr lang="ru-RU" sz="2400" dirty="0" smtClean="0">
                <a:solidFill>
                  <a:srgbClr val="000000"/>
                </a:solidFill>
                <a:latin typeface="Circe" panose="020B0502020203020203"/>
              </a:rPr>
              <a:t>была </a:t>
            </a:r>
            <a:r>
              <a:rPr lang="ru-RU" sz="2400" dirty="0">
                <a:solidFill>
                  <a:srgbClr val="000000"/>
                </a:solidFill>
                <a:latin typeface="Circe" panose="020B0502020203020203"/>
              </a:rPr>
              <a:t>изменена с «бумажного» отбора на «безбумажный» путем запуска в работу системы </a:t>
            </a:r>
            <a:r>
              <a:rPr lang="ru-RU" sz="2400" dirty="0" smtClean="0">
                <a:solidFill>
                  <a:srgbClr val="000000"/>
                </a:solidFill>
                <a:latin typeface="Circe" panose="020B0502020203020203"/>
              </a:rPr>
              <a:t>Pick-by-Light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0000"/>
                </a:solidFill>
                <a:latin typeface="Circe" panose="020B0502020203020203"/>
              </a:rPr>
              <a:t>Повышен </a:t>
            </a:r>
            <a:r>
              <a:rPr lang="ru-RU" sz="2400" dirty="0">
                <a:solidFill>
                  <a:srgbClr val="000000"/>
                </a:solidFill>
                <a:latin typeface="Circe" panose="020B0502020203020203"/>
              </a:rPr>
              <a:t>уровень контроля за работой персонала и соблюдением </a:t>
            </a:r>
            <a:r>
              <a:rPr lang="ru-RU" sz="2400" dirty="0" smtClean="0">
                <a:solidFill>
                  <a:srgbClr val="000000"/>
                </a:solidFill>
                <a:latin typeface="Circe" panose="020B0502020203020203"/>
              </a:rPr>
              <a:t>регламентов/инструкций</a:t>
            </a:r>
            <a:endParaRPr lang="ru-RU" sz="2400" dirty="0">
              <a:solidFill>
                <a:srgbClr val="000000"/>
              </a:solidFill>
              <a:latin typeface="Circe" panose="020B0502020203020203"/>
            </a:endParaRP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0000"/>
                </a:solidFill>
                <a:latin typeface="Circe" panose="020B0502020203020203"/>
              </a:rPr>
              <a:t>Штучный </a:t>
            </a:r>
            <a:r>
              <a:rPr lang="ru-RU" sz="2400" dirty="0">
                <a:solidFill>
                  <a:srgbClr val="000000"/>
                </a:solidFill>
                <a:latin typeface="Circe" panose="020B0502020203020203"/>
              </a:rPr>
              <a:t>отбор перенесен в общую зону </a:t>
            </a:r>
            <a:r>
              <a:rPr lang="ru-RU" sz="2400" dirty="0" smtClean="0">
                <a:solidFill>
                  <a:srgbClr val="000000"/>
                </a:solidFill>
                <a:latin typeface="Circe" panose="020B0502020203020203"/>
              </a:rPr>
              <a:t>после расчета </a:t>
            </a:r>
            <a:r>
              <a:rPr lang="ru-RU" sz="2400" dirty="0" smtClean="0">
                <a:solidFill>
                  <a:srgbClr val="000000"/>
                </a:solidFill>
                <a:latin typeface="Circe" panose="020B0502020203020203"/>
              </a:rPr>
              <a:t>экономического и производственного эффекта </a:t>
            </a:r>
            <a:r>
              <a:rPr lang="ru-RU" sz="2400" dirty="0">
                <a:solidFill>
                  <a:srgbClr val="000000"/>
                </a:solidFill>
                <a:latin typeface="Circe" panose="020B0502020203020203"/>
              </a:rPr>
              <a:t>отказа от зоны </a:t>
            </a:r>
            <a:r>
              <a:rPr lang="ru-RU" sz="2400" dirty="0" smtClean="0">
                <a:solidFill>
                  <a:srgbClr val="000000"/>
                </a:solidFill>
                <a:latin typeface="Circe" panose="020B0502020203020203"/>
              </a:rPr>
              <a:t>мезонина</a:t>
            </a:r>
            <a:endParaRPr lang="ru-RU" sz="2400" dirty="0">
              <a:solidFill>
                <a:srgbClr val="000000"/>
              </a:solidFill>
              <a:latin typeface="Circe" panose="020B0502020203020203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203700" y="632460"/>
            <a:ext cx="7759700" cy="5083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smtClean="0">
                <a:latin typeface="Circe" panose="020B0502020203020203"/>
              </a:rPr>
              <a:t>Изменение процессов Приморского РЦ.</a:t>
            </a:r>
            <a:endParaRPr lang="ru-RU" sz="2800" dirty="0">
              <a:latin typeface="Circe" panose="020B0502020203020203"/>
            </a:endParaRPr>
          </a:p>
        </p:txBody>
      </p:sp>
    </p:spTree>
    <p:extLst>
      <p:ext uri="{BB962C8B-B14F-4D97-AF65-F5344CB8AC3E}">
        <p14:creationId xmlns:p14="http://schemas.microsoft.com/office/powerpoint/2010/main" val="2441060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2124"/>
            <a:ext cx="2153265" cy="140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32280" t="76916" r="54572" b="18851"/>
          <a:stretch/>
        </p:blipFill>
        <p:spPr>
          <a:xfrm>
            <a:off x="10481187" y="6430091"/>
            <a:ext cx="1710813" cy="30971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9400" y="1366778"/>
            <a:ext cx="113919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0000"/>
                </a:solidFill>
                <a:latin typeface="Circe" panose="020B0502020203020203"/>
              </a:rPr>
              <a:t>Изменена </a:t>
            </a:r>
            <a:r>
              <a:rPr lang="ru-RU" sz="2400" dirty="0">
                <a:solidFill>
                  <a:srgbClr val="000000"/>
                </a:solidFill>
                <a:latin typeface="Circe" panose="020B0502020203020203"/>
              </a:rPr>
              <a:t>система сбора товара. Ранее отбор производился по торговым точкам, теперь производится по рядам стеллажей. </a:t>
            </a:r>
            <a:endParaRPr lang="ru-RU" sz="2400" dirty="0" smtClean="0">
              <a:solidFill>
                <a:srgbClr val="000000"/>
              </a:solidFill>
              <a:latin typeface="Circe" panose="020B0502020203020203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Circe" panose="020B0502020203020203"/>
              </a:rPr>
              <a:t>Введена </a:t>
            </a:r>
            <a:r>
              <a:rPr lang="ru-RU" sz="2400" dirty="0" err="1">
                <a:solidFill>
                  <a:srgbClr val="000000"/>
                </a:solidFill>
                <a:latin typeface="Circe" panose="020B0502020203020203"/>
              </a:rPr>
              <a:t>безакцептная</a:t>
            </a:r>
            <a:r>
              <a:rPr lang="ru-RU" sz="2400" dirty="0">
                <a:solidFill>
                  <a:srgbClr val="000000"/>
                </a:solidFill>
                <a:latin typeface="Circe" panose="020B0502020203020203"/>
              </a:rPr>
              <a:t> передача на </a:t>
            </a:r>
            <a:r>
              <a:rPr lang="ru-RU" sz="2400" dirty="0" smtClean="0">
                <a:solidFill>
                  <a:srgbClr val="000000"/>
                </a:solidFill>
                <a:latin typeface="Circe" panose="020B0502020203020203"/>
              </a:rPr>
              <a:t>экспедицию</a:t>
            </a:r>
            <a:endParaRPr lang="ru-RU" sz="2400" dirty="0">
              <a:solidFill>
                <a:srgbClr val="000000"/>
              </a:solidFill>
              <a:latin typeface="Circe" panose="020B0502020203020203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6565" y="2781549"/>
            <a:ext cx="9854036" cy="3373546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203700" y="632460"/>
            <a:ext cx="7759700" cy="5083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smtClean="0">
                <a:latin typeface="Circe" panose="020B0502020203020203"/>
              </a:rPr>
              <a:t>Изменение процессов Приморского РЦ.</a:t>
            </a:r>
            <a:endParaRPr lang="ru-RU" sz="2800" dirty="0">
              <a:latin typeface="Circe" panose="020B0502020203020203"/>
            </a:endParaRPr>
          </a:p>
        </p:txBody>
      </p:sp>
    </p:spTree>
    <p:extLst>
      <p:ext uri="{BB962C8B-B14F-4D97-AF65-F5344CB8AC3E}">
        <p14:creationId xmlns:p14="http://schemas.microsoft.com/office/powerpoint/2010/main" val="3596415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0" y="583465"/>
            <a:ext cx="8750300" cy="508317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Circe" panose="020B0502020203020203"/>
              </a:rPr>
              <a:t>Отказ от склада в Находке и перевод на удаленное обслуживание из Владивостока</a:t>
            </a:r>
            <a:endParaRPr lang="ru-RU" sz="2800" dirty="0">
              <a:latin typeface="Circe" panose="020B0502020203020203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2124"/>
            <a:ext cx="2153265" cy="140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32280" t="76916" r="54572" b="18851"/>
          <a:stretch/>
        </p:blipFill>
        <p:spPr>
          <a:xfrm>
            <a:off x="10481187" y="6430091"/>
            <a:ext cx="1710813" cy="309717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 bwMode="auto">
          <a:xfrm>
            <a:off x="5692068" y="1685144"/>
            <a:ext cx="2755285" cy="36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ru-RU" sz="2200" dirty="0" smtClean="0"/>
              <a:t>3. Погрузка в большегрузное авто.</a:t>
            </a:r>
            <a:endParaRPr lang="ru-RU" altLang="ru-RU" sz="2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t="5627" r="79102" b="43159"/>
          <a:stretch/>
        </p:blipFill>
        <p:spPr>
          <a:xfrm>
            <a:off x="285197" y="3395752"/>
            <a:ext cx="1474136" cy="135360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91624" y="1773804"/>
            <a:ext cx="4343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altLang="ru-RU" sz="2200" dirty="0" smtClean="0"/>
              <a:t>1. Торговые команды работают на территории Находки. Прием заявок во Владивостоке.</a:t>
            </a:r>
            <a:endParaRPr lang="ru-RU" altLang="ru-RU" sz="2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2845" y="5475978"/>
            <a:ext cx="44103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altLang="ru-RU" sz="2200" dirty="0"/>
              <a:t>2. Товар комплектуется в паллетах по маршруту. На каждой коробке наклейка с буквенным кодом ТТ.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/>
          <a:srcRect l="31742" t="28859" r="18516" b="1157"/>
          <a:stretch/>
        </p:blipFill>
        <p:spPr>
          <a:xfrm>
            <a:off x="2747036" y="3010366"/>
            <a:ext cx="2356835" cy="22009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/>
          <a:srcRect l="3950" t="2154" r="8114" b="19215"/>
          <a:stretch/>
        </p:blipFill>
        <p:spPr>
          <a:xfrm>
            <a:off x="6061227" y="3219466"/>
            <a:ext cx="2163160" cy="1384165"/>
          </a:xfrm>
          <a:prstGeom prst="rect">
            <a:avLst/>
          </a:prstGeom>
        </p:spPr>
      </p:pic>
      <p:sp>
        <p:nvSpPr>
          <p:cNvPr id="14" name="Стрелка вправо 13"/>
          <p:cNvSpPr/>
          <p:nvPr/>
        </p:nvSpPr>
        <p:spPr>
          <a:xfrm>
            <a:off x="5178287" y="3846326"/>
            <a:ext cx="819468" cy="45246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1815411" y="3884601"/>
            <a:ext cx="819468" cy="45246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/>
          <a:srcRect l="14102" t="28205" r="18590" b="19871"/>
          <a:stretch/>
        </p:blipFill>
        <p:spPr>
          <a:xfrm flipH="1">
            <a:off x="10143340" y="4574703"/>
            <a:ext cx="818380" cy="63132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60202" y="2248477"/>
            <a:ext cx="3120159" cy="82564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/>
          <a:srcRect l="14102" t="28205" r="18590" b="19871"/>
          <a:stretch/>
        </p:blipFill>
        <p:spPr>
          <a:xfrm flipH="1">
            <a:off x="9080074" y="4535776"/>
            <a:ext cx="818380" cy="6313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l="14102" t="28205" r="18590" b="19871"/>
          <a:stretch/>
        </p:blipFill>
        <p:spPr>
          <a:xfrm flipH="1">
            <a:off x="11151287" y="4545044"/>
            <a:ext cx="818380" cy="631322"/>
          </a:xfrm>
          <a:prstGeom prst="rect">
            <a:avLst/>
          </a:prstGeom>
        </p:spPr>
      </p:pic>
      <p:sp>
        <p:nvSpPr>
          <p:cNvPr id="22" name="Стрелка вправо 21"/>
          <p:cNvSpPr/>
          <p:nvPr/>
        </p:nvSpPr>
        <p:spPr>
          <a:xfrm>
            <a:off x="8287859" y="3846327"/>
            <a:ext cx="819468" cy="45246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8760202" y="5244951"/>
            <a:ext cx="31449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4. Перегрузка и развоз товаров по торговым точкам</a:t>
            </a:r>
            <a:endParaRPr lang="ru-RU" sz="2200" dirty="0"/>
          </a:p>
        </p:txBody>
      </p:sp>
      <p:pic>
        <p:nvPicPr>
          <p:cNvPr id="24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6" r="11240"/>
          <a:stretch/>
        </p:blipFill>
        <p:spPr bwMode="auto">
          <a:xfrm>
            <a:off x="9773258" y="3123097"/>
            <a:ext cx="1415858" cy="133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433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2476" y="274638"/>
            <a:ext cx="9089923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Circe" panose="020B0502020203020203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Заголовок</a:t>
            </a:r>
            <a:endParaRPr lang="ru-RU" sz="2800" b="1" dirty="0">
              <a:latin typeface="Circe" panose="020B0502020203020203" pitchFamily="34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32280" t="76916" r="54572" b="18851"/>
          <a:stretch/>
        </p:blipFill>
        <p:spPr>
          <a:xfrm>
            <a:off x="10481187" y="6430091"/>
            <a:ext cx="1710813" cy="3097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387007"/>
            <a:ext cx="11401426" cy="6028583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2124"/>
            <a:ext cx="2153265" cy="140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42900" y="6343293"/>
            <a:ext cx="11239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Circe"/>
              </a:rPr>
              <a:t>Дистрибутор </a:t>
            </a:r>
            <a:r>
              <a:rPr lang="ru-RU" sz="2400" dirty="0">
                <a:solidFill>
                  <a:srgbClr val="000000"/>
                </a:solidFill>
                <a:latin typeface="Circe"/>
              </a:rPr>
              <a:t>ведущих мировых брендов </a:t>
            </a:r>
            <a:r>
              <a:rPr lang="ru-RU" sz="2400" dirty="0" smtClean="0">
                <a:solidFill>
                  <a:srgbClr val="000000"/>
                </a:solidFill>
                <a:latin typeface="Circe"/>
              </a:rPr>
              <a:t>FMCG на </a:t>
            </a:r>
            <a:r>
              <a:rPr lang="ru-RU" sz="2400" dirty="0">
                <a:solidFill>
                  <a:srgbClr val="000000"/>
                </a:solidFill>
                <a:latin typeface="Circe"/>
              </a:rPr>
              <a:t>Дальнем Востоке </a:t>
            </a:r>
            <a:endParaRPr lang="ru-RU" sz="2400" dirty="0">
              <a:latin typeface="Circe"/>
            </a:endParaRPr>
          </a:p>
        </p:txBody>
      </p:sp>
    </p:spTree>
    <p:extLst>
      <p:ext uri="{BB962C8B-B14F-4D97-AF65-F5344CB8AC3E}">
        <p14:creationId xmlns:p14="http://schemas.microsoft.com/office/powerpoint/2010/main" val="935262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2476" y="274638"/>
            <a:ext cx="9089923" cy="1143000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latin typeface="Circe" panose="020B0502020203020203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Отбор товара на складе</a:t>
            </a:r>
            <a:br>
              <a:rPr lang="ru-RU" sz="2800" b="1" dirty="0" smtClean="0">
                <a:latin typeface="Circe" panose="020B0502020203020203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Circe" panose="020B0502020203020203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Pick by light </a:t>
            </a:r>
            <a:endParaRPr lang="ru-RU" sz="2800" b="1" dirty="0">
              <a:latin typeface="Circe" panose="020B0502020203020203" pitchFamily="34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038" y="5921273"/>
            <a:ext cx="9355393" cy="50881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1200" dirty="0" smtClean="0">
                <a:latin typeface="Circe" panose="020B0502020203020203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MVP</a:t>
            </a:r>
            <a:r>
              <a:rPr lang="ru-RU" sz="11200" dirty="0" smtClean="0">
                <a:latin typeface="Circe" panose="020B0502020203020203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. Ускорение </a:t>
            </a:r>
            <a:r>
              <a:rPr lang="ru-RU" sz="11200" dirty="0">
                <a:latin typeface="Circe" panose="020B0502020203020203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комплектации в 2,48 </a:t>
            </a:r>
            <a:r>
              <a:rPr lang="ru-RU" sz="11200" dirty="0" smtClean="0">
                <a:latin typeface="Circe" panose="020B0502020203020203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раза.</a:t>
            </a:r>
            <a:endParaRPr lang="en-US" sz="11200" dirty="0">
              <a:latin typeface="Circe" panose="020B0502020203020203" pitchFamily="34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Circe" pitchFamily="34" charset="-52"/>
              <a:ea typeface="+mj-ea"/>
              <a:cs typeface="+mj-cs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2124"/>
            <a:ext cx="2153265" cy="140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2280" t="76916" r="54572" b="18851"/>
          <a:stretch/>
        </p:blipFill>
        <p:spPr>
          <a:xfrm>
            <a:off x="10481187" y="6430091"/>
            <a:ext cx="1710813" cy="3097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6190" t="29058" r="63706" b="30147"/>
          <a:stretch/>
        </p:blipFill>
        <p:spPr>
          <a:xfrm>
            <a:off x="6251731" y="1578077"/>
            <a:ext cx="5330668" cy="40613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24677" r="31618" b="20397"/>
          <a:stretch/>
        </p:blipFill>
        <p:spPr>
          <a:xfrm>
            <a:off x="324464" y="1578077"/>
            <a:ext cx="5639218" cy="367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3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2476" y="274638"/>
            <a:ext cx="9089923" cy="1143000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latin typeface="Circe" panose="020B0502020203020203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Отбор товара на складе</a:t>
            </a:r>
            <a:br>
              <a:rPr lang="ru-RU" sz="2800" b="1" dirty="0" smtClean="0">
                <a:latin typeface="Circe" panose="020B0502020203020203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Circe" panose="020B0502020203020203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Pick by light </a:t>
            </a:r>
            <a:endParaRPr lang="ru-RU" sz="2800" b="1" dirty="0">
              <a:latin typeface="Circe" panose="020B0502020203020203" pitchFamily="34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0581" y="1725561"/>
            <a:ext cx="5461818" cy="47045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Circe" panose="020B0502020203020203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Особенности:</a:t>
            </a:r>
          </a:p>
          <a:p>
            <a:r>
              <a:rPr lang="ru-RU" sz="2400" dirty="0" smtClean="0">
                <a:latin typeface="Circe" panose="020B0502020203020203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Доработка функциональности;</a:t>
            </a:r>
          </a:p>
          <a:p>
            <a:r>
              <a:rPr lang="ru-RU" sz="2400" dirty="0" smtClean="0">
                <a:latin typeface="Circe" panose="020B0502020203020203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Российская разработка элементной базы;</a:t>
            </a:r>
          </a:p>
          <a:p>
            <a:r>
              <a:rPr lang="ru-RU" sz="2400" dirty="0" smtClean="0">
                <a:latin typeface="Circe" panose="020B0502020203020203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Дешевле в 6 раз продаваемых аналогов.</a:t>
            </a:r>
            <a:endParaRPr lang="en-US" sz="2400" dirty="0">
              <a:latin typeface="Circe" panose="020B0502020203020203" pitchFamily="34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Circe" pitchFamily="34" charset="-52"/>
              <a:ea typeface="+mj-ea"/>
              <a:cs typeface="+mj-cs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2124"/>
            <a:ext cx="2153265" cy="140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2280" t="76916" r="54572" b="18851"/>
          <a:stretch/>
        </p:blipFill>
        <p:spPr>
          <a:xfrm>
            <a:off x="10481187" y="6430091"/>
            <a:ext cx="1710813" cy="3097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7" t="33552" r="22473" b="13333"/>
          <a:stretch/>
        </p:blipFill>
        <p:spPr>
          <a:xfrm>
            <a:off x="553063" y="1725560"/>
            <a:ext cx="4884175" cy="471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2476" y="274638"/>
            <a:ext cx="9089923" cy="1143000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latin typeface="Circe" panose="020B0502020203020203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sz="2800" b="1" dirty="0">
              <a:latin typeface="Circe" panose="020B0502020203020203" pitchFamily="34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2124"/>
            <a:ext cx="2153265" cy="140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2280" t="76916" r="54572" b="18851"/>
          <a:stretch/>
        </p:blipFill>
        <p:spPr>
          <a:xfrm>
            <a:off x="10481187" y="6430091"/>
            <a:ext cx="1710813" cy="3097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24344" t="25504" r="23060" b="17843"/>
          <a:stretch/>
        </p:blipFill>
        <p:spPr>
          <a:xfrm>
            <a:off x="1693283" y="1295672"/>
            <a:ext cx="8478187" cy="513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0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2476" y="274638"/>
            <a:ext cx="9089923" cy="1143000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latin typeface="Circe" panose="020B0502020203020203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sz="2800" b="1" dirty="0">
              <a:latin typeface="Circe" panose="020B0502020203020203" pitchFamily="34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2124"/>
            <a:ext cx="2153265" cy="140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2280" t="76916" r="54572" b="18851"/>
          <a:stretch/>
        </p:blipFill>
        <p:spPr>
          <a:xfrm>
            <a:off x="10481187" y="6430091"/>
            <a:ext cx="1710813" cy="3097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2418" t="24496" r="15125" b="15423"/>
          <a:stretch/>
        </p:blipFill>
        <p:spPr>
          <a:xfrm>
            <a:off x="1268361" y="1279968"/>
            <a:ext cx="9522542" cy="515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9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2476" y="274638"/>
            <a:ext cx="9089923" cy="1143000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latin typeface="Circe" panose="020B0502020203020203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sz="2800" b="1" dirty="0">
              <a:latin typeface="Circe" panose="020B0502020203020203" pitchFamily="34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2124"/>
            <a:ext cx="2153265" cy="140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2280" t="76916" r="54572" b="18851"/>
          <a:stretch/>
        </p:blipFill>
        <p:spPr>
          <a:xfrm>
            <a:off x="10481187" y="6430091"/>
            <a:ext cx="1710813" cy="3097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17997" t="25303" r="15238" b="50504"/>
          <a:stretch/>
        </p:blipFill>
        <p:spPr>
          <a:xfrm>
            <a:off x="604684" y="1578076"/>
            <a:ext cx="9627874" cy="19615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23099" t="40626" r="20113" b="37197"/>
          <a:stretch/>
        </p:blipFill>
        <p:spPr>
          <a:xfrm>
            <a:off x="648928" y="3819833"/>
            <a:ext cx="7388942" cy="1622323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648928" y="5722375"/>
            <a:ext cx="10933471" cy="707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Circe" pitchFamily="34" charset="-52"/>
                <a:ea typeface="+mj-ea"/>
                <a:cs typeface="+mj-cs"/>
              </a:rPr>
              <a:t>Итого годовой экономический эффект 68,4 млн руб.</a:t>
            </a:r>
            <a:endParaRPr lang="ru-RU" sz="2400" dirty="0">
              <a:latin typeface="Circe" pitchFamily="34" charset="-52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0496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0" y="583465"/>
            <a:ext cx="8750300" cy="508317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Circe" panose="020B0502020203020203"/>
              </a:rPr>
              <a:t>Инновационность и уникальность</a:t>
            </a:r>
            <a:endParaRPr lang="ru-RU" sz="2800" dirty="0">
              <a:latin typeface="Circe" panose="020B0502020203020203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2124"/>
            <a:ext cx="2153265" cy="140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32280" t="76916" r="54572" b="18851"/>
          <a:stretch/>
        </p:blipFill>
        <p:spPr>
          <a:xfrm>
            <a:off x="10481187" y="6430091"/>
            <a:ext cx="1710813" cy="3097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9400" y="1426520"/>
            <a:ext cx="11912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dirty="0">
                <a:solidFill>
                  <a:srgbClr val="000000"/>
                </a:solidFill>
                <a:latin typeface="Circe" panose="020B0502020203020203"/>
              </a:rPr>
              <a:t>Инновационность </a:t>
            </a:r>
          </a:p>
          <a:p>
            <a:pPr marL="57600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rgbClr val="000000"/>
                </a:solidFill>
                <a:latin typeface="Circe" panose="020B0502020203020203"/>
              </a:rPr>
              <a:t>Изменение </a:t>
            </a:r>
            <a:r>
              <a:rPr lang="ru-RU" sz="2300" dirty="0">
                <a:solidFill>
                  <a:srgbClr val="000000"/>
                </a:solidFill>
                <a:latin typeface="Circe" panose="020B0502020203020203"/>
              </a:rPr>
              <a:t>процесса отбора товара штучного и упаковками </a:t>
            </a:r>
            <a:r>
              <a:rPr lang="ru-RU" sz="2300" dirty="0" smtClean="0">
                <a:solidFill>
                  <a:srgbClr val="000000"/>
                </a:solidFill>
                <a:latin typeface="Circe" panose="020B0502020203020203"/>
              </a:rPr>
              <a:t>на «безбумажный</a:t>
            </a:r>
            <a:r>
              <a:rPr lang="ru-RU" sz="2300" dirty="0">
                <a:solidFill>
                  <a:srgbClr val="000000"/>
                </a:solidFill>
                <a:latin typeface="Circe" panose="020B0502020203020203"/>
              </a:rPr>
              <a:t>» </a:t>
            </a:r>
            <a:r>
              <a:rPr lang="ru-RU" sz="2300" dirty="0" smtClean="0">
                <a:solidFill>
                  <a:srgbClr val="000000"/>
                </a:solidFill>
                <a:latin typeface="Circe" panose="020B0502020203020203"/>
              </a:rPr>
              <a:t>с </a:t>
            </a:r>
            <a:r>
              <a:rPr lang="ru-RU" sz="2300" dirty="0">
                <a:solidFill>
                  <a:srgbClr val="000000"/>
                </a:solidFill>
                <a:latin typeface="Circe" panose="020B0502020203020203"/>
              </a:rPr>
              <a:t>помощью системы Pick-by-Light </a:t>
            </a:r>
          </a:p>
          <a:p>
            <a:pPr marL="57600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rgbClr val="000000"/>
                </a:solidFill>
                <a:latin typeface="Circe" panose="020B0502020203020203"/>
              </a:rPr>
              <a:t>Полное </a:t>
            </a:r>
            <a:r>
              <a:rPr lang="ru-RU" sz="2300" dirty="0">
                <a:solidFill>
                  <a:srgbClr val="000000"/>
                </a:solidFill>
                <a:latin typeface="Circe" panose="020B0502020203020203"/>
              </a:rPr>
              <a:t>перестроение процесса управления запасами: вместо ручных расчетов специалистами – полноценное использование математических и статистических методов теории управления запасами, </a:t>
            </a:r>
            <a:r>
              <a:rPr lang="ru-RU" sz="2300" dirty="0" smtClean="0">
                <a:solidFill>
                  <a:srgbClr val="000000"/>
                </a:solidFill>
                <a:latin typeface="Circe" panose="020B0502020203020203"/>
              </a:rPr>
              <a:t>автоматизация </a:t>
            </a:r>
            <a:endParaRPr lang="ru-RU" sz="2300" dirty="0">
              <a:solidFill>
                <a:srgbClr val="000000"/>
              </a:solidFill>
              <a:latin typeface="Circe" panose="020B0502020203020203"/>
            </a:endParaRPr>
          </a:p>
          <a:p>
            <a:pPr>
              <a:spcAft>
                <a:spcPts val="600"/>
              </a:spcAft>
            </a:pPr>
            <a:r>
              <a:rPr lang="ru-RU" sz="2800" dirty="0" smtClean="0">
                <a:solidFill>
                  <a:srgbClr val="000000"/>
                </a:solidFill>
                <a:latin typeface="Circe" panose="020B0502020203020203"/>
              </a:rPr>
              <a:t>Уникальность </a:t>
            </a:r>
            <a:endParaRPr lang="ru-RU" sz="2800" dirty="0">
              <a:solidFill>
                <a:srgbClr val="000000"/>
              </a:solidFill>
              <a:latin typeface="Circe" panose="020B0502020203020203"/>
            </a:endParaRPr>
          </a:p>
          <a:p>
            <a:pPr marL="57600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rgbClr val="000000"/>
                </a:solidFill>
                <a:latin typeface="Circe" panose="020B0502020203020203"/>
              </a:rPr>
              <a:t>Комплексный подход </a:t>
            </a:r>
            <a:r>
              <a:rPr lang="ru-RU" sz="2300" dirty="0">
                <a:solidFill>
                  <a:srgbClr val="000000"/>
                </a:solidFill>
                <a:latin typeface="Circe" panose="020B0502020203020203"/>
              </a:rPr>
              <a:t>– после определения причин и взаимосвязей проблем и процессов, их решали с разных сторон разными методами </a:t>
            </a:r>
          </a:p>
          <a:p>
            <a:pPr marL="57600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rgbClr val="000000"/>
                </a:solidFill>
                <a:latin typeface="Circe" panose="020B0502020203020203"/>
              </a:rPr>
              <a:t>Разработка </a:t>
            </a:r>
            <a:r>
              <a:rPr lang="ru-RU" sz="2300" dirty="0">
                <a:solidFill>
                  <a:srgbClr val="000000"/>
                </a:solidFill>
                <a:latin typeface="Circe" panose="020B0502020203020203"/>
              </a:rPr>
              <a:t>автоматизированных систем полностью делалась своими </a:t>
            </a:r>
            <a:r>
              <a:rPr lang="ru-RU" sz="2300" dirty="0" smtClean="0">
                <a:solidFill>
                  <a:srgbClr val="000000"/>
                </a:solidFill>
                <a:latin typeface="Circe" panose="020B0502020203020203"/>
              </a:rPr>
              <a:t>силами</a:t>
            </a:r>
            <a:endParaRPr lang="ru-RU" sz="2300" dirty="0">
              <a:solidFill>
                <a:srgbClr val="000000"/>
              </a:solidFill>
              <a:latin typeface="Circe" panose="020B0502020203020203"/>
            </a:endParaRPr>
          </a:p>
        </p:txBody>
      </p:sp>
    </p:spTree>
    <p:extLst>
      <p:ext uri="{BB962C8B-B14F-4D97-AF65-F5344CB8AC3E}">
        <p14:creationId xmlns:p14="http://schemas.microsoft.com/office/powerpoint/2010/main" val="1608522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2476" y="274638"/>
            <a:ext cx="9089923" cy="1143000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latin typeface="Circe" panose="020B0502020203020203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Возникшие трудности</a:t>
            </a:r>
            <a:endParaRPr lang="ru-RU" sz="2800" b="1" dirty="0">
              <a:latin typeface="Circe" panose="020B0502020203020203" pitchFamily="34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32839" y="1696065"/>
            <a:ext cx="3249560" cy="4734026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latin typeface="Circe" pitchFamily="34" charset="-52"/>
                <a:ea typeface="+mj-ea"/>
                <a:cs typeface="+mj-cs"/>
              </a:rPr>
              <a:t>Проведение стратегической сессии для диагностирования корпоративной культуры;</a:t>
            </a:r>
          </a:p>
          <a:p>
            <a:r>
              <a:rPr lang="ru-RU" sz="2400" dirty="0" smtClean="0">
                <a:latin typeface="Circe" pitchFamily="34" charset="-52"/>
                <a:ea typeface="+mj-ea"/>
                <a:cs typeface="+mj-cs"/>
              </a:rPr>
              <a:t>Идеологическая работа (ролики, обучение, конференции </a:t>
            </a:r>
            <a:r>
              <a:rPr lang="ru-RU" sz="2400" dirty="0" err="1" smtClean="0">
                <a:latin typeface="Circe" pitchFamily="34" charset="-52"/>
                <a:ea typeface="+mj-ea"/>
                <a:cs typeface="+mj-cs"/>
              </a:rPr>
              <a:t>лайк-эником</a:t>
            </a:r>
            <a:r>
              <a:rPr lang="ru-RU" sz="2400" dirty="0" smtClean="0">
                <a:latin typeface="Circe" pitchFamily="34" charset="-52"/>
                <a:ea typeface="+mj-ea"/>
                <a:cs typeface="+mj-cs"/>
              </a:rPr>
              <a:t>);</a:t>
            </a:r>
          </a:p>
          <a:p>
            <a:r>
              <a:rPr lang="ru-RU" sz="2400" dirty="0" smtClean="0">
                <a:latin typeface="Circe" pitchFamily="34" charset="-52"/>
                <a:ea typeface="+mj-ea"/>
                <a:cs typeface="+mj-cs"/>
              </a:rPr>
              <a:t>Внедрение системы сбалансированных показателей.</a:t>
            </a:r>
            <a:endParaRPr lang="ru-RU" sz="2400" dirty="0">
              <a:latin typeface="Circe" pitchFamily="34" charset="-52"/>
              <a:ea typeface="+mj-ea"/>
              <a:cs typeface="+mj-cs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2124"/>
            <a:ext cx="2153265" cy="140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2280" t="76916" r="54572" b="18851"/>
          <a:stretch/>
        </p:blipFill>
        <p:spPr>
          <a:xfrm>
            <a:off x="10481187" y="6430091"/>
            <a:ext cx="1710813" cy="3097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9924" t="26310" r="46411" b="39214"/>
          <a:stretch/>
        </p:blipFill>
        <p:spPr>
          <a:xfrm>
            <a:off x="440901" y="1696064"/>
            <a:ext cx="7659068" cy="440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1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9" y="172917"/>
            <a:ext cx="7100886" cy="2448770"/>
          </a:xfrm>
          <a:solidFill>
            <a:schemeClr val="bg1">
              <a:alpha val="68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latin typeface="Circe" panose="020B0502020203020203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BPM </a:t>
            </a:r>
            <a:r>
              <a:rPr lang="ru-RU" sz="3600" b="1" dirty="0" smtClean="0">
                <a:latin typeface="Circe" panose="020B0502020203020203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 smtClean="0"/>
              <a:t>Оптимизация </a:t>
            </a:r>
            <a:r>
              <a:rPr lang="ru-RU" sz="3600" b="1" dirty="0"/>
              <a:t>бизнес-процесса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«Товародвижение»</a:t>
            </a:r>
            <a:endParaRPr lang="ru-RU" sz="3600" b="1" dirty="0">
              <a:latin typeface="Circe" panose="020B0502020203020203" pitchFamily="34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60532" y="172917"/>
            <a:ext cx="3340968" cy="217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881399" y="5355593"/>
            <a:ext cx="10972800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altLang="ru-RU" sz="1200" dirty="0" smtClean="0">
              <a:solidFill>
                <a:prstClr val="white"/>
              </a:solidFill>
              <a:latin typeface="Circe" pitchFamily="34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9400" y="5483714"/>
            <a:ext cx="1191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dirty="0" smtClean="0">
                <a:solidFill>
                  <a:srgbClr val="000000"/>
                </a:solidFill>
                <a:latin typeface="Circe" panose="020B0502020203020203"/>
              </a:rPr>
              <a:t>Спасибо за внимание!</a:t>
            </a:r>
            <a:endParaRPr lang="ru-RU" sz="2300" dirty="0">
              <a:solidFill>
                <a:srgbClr val="000000"/>
              </a:solidFill>
              <a:latin typeface="Circe" panose="020B0502020203020203"/>
            </a:endParaRPr>
          </a:p>
        </p:txBody>
      </p:sp>
    </p:spTree>
    <p:extLst>
      <p:ext uri="{BB962C8B-B14F-4D97-AF65-F5344CB8AC3E}">
        <p14:creationId xmlns:p14="http://schemas.microsoft.com/office/powerpoint/2010/main" val="269237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339" y="4847879"/>
            <a:ext cx="10186988" cy="13580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dirty="0">
                <a:latin typeface="Circe" pitchFamily="34" charset="-52"/>
                <a:ea typeface="+mj-ea"/>
                <a:cs typeface="+mj-cs"/>
              </a:rPr>
              <a:t>Проект «Оптимизация бизнес-процесса «Товародвижение» является составной частью (первым этапом) стратегического проекта </a:t>
            </a:r>
            <a:endParaRPr lang="ru-RU" sz="2800" dirty="0" smtClean="0">
              <a:latin typeface="Circe" pitchFamily="34" charset="-52"/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sz="2800" dirty="0" smtClean="0">
                <a:latin typeface="Circe" pitchFamily="34" charset="-52"/>
                <a:ea typeface="+mj-ea"/>
                <a:cs typeface="+mj-cs"/>
              </a:rPr>
              <a:t>«</a:t>
            </a:r>
            <a:r>
              <a:rPr lang="ru-RU" sz="2800" dirty="0">
                <a:latin typeface="Circe" pitchFamily="34" charset="-52"/>
                <a:ea typeface="+mj-ea"/>
                <a:cs typeface="+mj-cs"/>
              </a:rPr>
              <a:t>Внедрение Системы Менеджмента Качества и оптимизация процессов компании».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2124"/>
            <a:ext cx="2153265" cy="140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2280" t="76916" r="54572" b="18851"/>
          <a:stretch/>
        </p:blipFill>
        <p:spPr>
          <a:xfrm>
            <a:off x="10481187" y="6430091"/>
            <a:ext cx="1710813" cy="3097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" y="696537"/>
            <a:ext cx="11620500" cy="386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78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7575" y="612007"/>
            <a:ext cx="8603070" cy="508317"/>
          </a:xfrm>
        </p:spPr>
        <p:txBody>
          <a:bodyPr>
            <a:noAutofit/>
          </a:bodyPr>
          <a:lstStyle/>
          <a:p>
            <a:r>
              <a:rPr lang="ru-RU" sz="4000" dirty="0" smtClean="0"/>
              <a:t>Ситуация на момент старта проекта</a:t>
            </a:r>
            <a:endParaRPr lang="ru-RU" sz="4000" b="1" dirty="0">
              <a:latin typeface="Circe" panose="020B0502020203020203" pitchFamily="34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2124"/>
            <a:ext cx="2153265" cy="140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2280" t="76916" r="54572" b="18851"/>
          <a:stretch/>
        </p:blipFill>
        <p:spPr>
          <a:xfrm>
            <a:off x="10481187" y="6430091"/>
            <a:ext cx="1710813" cy="3097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5763" y="1553047"/>
            <a:ext cx="113157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  <a:latin typeface="Circe"/>
              </a:rPr>
              <a:t>Низкий </a:t>
            </a:r>
            <a:r>
              <a:rPr lang="ru-RU" sz="2800" dirty="0">
                <a:solidFill>
                  <a:srgbClr val="000000"/>
                </a:solidFill>
                <a:latin typeface="Circe"/>
              </a:rPr>
              <a:t>уровень зрелости </a:t>
            </a:r>
            <a:r>
              <a:rPr lang="ru-RU" sz="2800" dirty="0" smtClean="0">
                <a:solidFill>
                  <a:srgbClr val="000000"/>
                </a:solidFill>
                <a:latin typeface="Circe"/>
              </a:rPr>
              <a:t>процессов</a:t>
            </a:r>
          </a:p>
          <a:p>
            <a:pPr marL="457200" indent="-457200">
              <a:spcBef>
                <a:spcPts val="6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Circe"/>
              </a:rPr>
              <a:t>Функциональный подход к работе. Процессы не измеряются, метрики отсутствуют, измеряются только количественные показатели верхнего уровня (управленческая отчетность). </a:t>
            </a:r>
          </a:p>
          <a:p>
            <a:pPr marL="457200" indent="-457200">
              <a:spcBef>
                <a:spcPts val="6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Circe"/>
              </a:rPr>
              <a:t>Снижение объемов продаж и рентабельности бизнеса </a:t>
            </a:r>
          </a:p>
          <a:p>
            <a:pPr marL="457200" indent="-457200">
              <a:spcBef>
                <a:spcPts val="6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Circe"/>
              </a:rPr>
              <a:t>Высокие затраты, следовательно, оптимизация процессов и снижение затрат становится вопросом «выживания» бизнеса </a:t>
            </a:r>
          </a:p>
          <a:p>
            <a:pPr marL="457200" indent="-457200">
              <a:spcBef>
                <a:spcPts val="6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Circe"/>
              </a:rPr>
              <a:t>Структура товарных запасов не сбалансирована. Высокий уровень списания товара</a:t>
            </a:r>
          </a:p>
        </p:txBody>
      </p:sp>
    </p:spTree>
    <p:extLst>
      <p:ext uri="{BB962C8B-B14F-4D97-AF65-F5344CB8AC3E}">
        <p14:creationId xmlns:p14="http://schemas.microsoft.com/office/powerpoint/2010/main" val="68905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4270" y="469133"/>
            <a:ext cx="6940650" cy="50831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Уровень </a:t>
            </a:r>
            <a:r>
              <a:rPr lang="ru-RU" sz="2400" dirty="0"/>
              <a:t>зрелости управления бизнес-процессами </a:t>
            </a:r>
            <a:endParaRPr lang="ru-RU" sz="2800" b="1" dirty="0">
              <a:latin typeface="Circe" panose="020B0502020203020203" pitchFamily="34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2124"/>
            <a:ext cx="2153265" cy="140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2280" t="76916" r="54572" b="18851"/>
          <a:stretch/>
        </p:blipFill>
        <p:spPr>
          <a:xfrm>
            <a:off x="10481187" y="6430091"/>
            <a:ext cx="1710813" cy="3097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632" y="1329825"/>
            <a:ext cx="10898288" cy="510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33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32280" t="76916" r="54572" b="18851"/>
          <a:stretch/>
        </p:blipFill>
        <p:spPr>
          <a:xfrm>
            <a:off x="10481187" y="6430091"/>
            <a:ext cx="1710813" cy="3097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0" y="212199"/>
            <a:ext cx="9951370" cy="621789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0020300" y="596899"/>
            <a:ext cx="2171700" cy="3162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Circe"/>
              </a:rPr>
              <a:t>Эффективность</a:t>
            </a:r>
          </a:p>
          <a:p>
            <a:pPr>
              <a:spcAft>
                <a:spcPts val="300"/>
              </a:spcAft>
            </a:pP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Circe"/>
              </a:rPr>
              <a:t>Уровень сервиса</a:t>
            </a:r>
          </a:p>
          <a:p>
            <a:pPr>
              <a:spcAft>
                <a:spcPts val="300"/>
              </a:spcAft>
            </a:pP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Circe"/>
              </a:rPr>
              <a:t>Удовлетворенность клиентов</a:t>
            </a:r>
          </a:p>
          <a:p>
            <a:pPr>
              <a:spcAft>
                <a:spcPts val="300"/>
              </a:spcAft>
            </a:pP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Circe"/>
              </a:rPr>
              <a:t>Управляемость</a:t>
            </a:r>
            <a:endParaRPr lang="en-US" sz="1700" dirty="0">
              <a:solidFill>
                <a:schemeClr val="tx1">
                  <a:lumMod val="95000"/>
                  <a:lumOff val="5000"/>
                </a:schemeClr>
              </a:solidFill>
              <a:latin typeface="Circe"/>
            </a:endParaRPr>
          </a:p>
          <a:p>
            <a:pPr>
              <a:spcAft>
                <a:spcPts val="300"/>
              </a:spcAft>
            </a:pP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Circe"/>
              </a:rPr>
              <a:t>Качество управления </a:t>
            </a:r>
            <a:r>
              <a:rPr lang="ru-RU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irce"/>
              </a:rPr>
              <a:t>запасами</a:t>
            </a:r>
            <a:endParaRPr lang="ru-RU" sz="1700" dirty="0">
              <a:solidFill>
                <a:schemeClr val="tx1">
                  <a:lumMod val="95000"/>
                  <a:lumOff val="5000"/>
                </a:schemeClr>
              </a:solidFill>
              <a:latin typeface="Circe"/>
            </a:endParaRPr>
          </a:p>
          <a:p>
            <a:pPr>
              <a:spcAft>
                <a:spcPts val="300"/>
              </a:spcAft>
            </a:pP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Circe"/>
              </a:rPr>
              <a:t>Создаем потенциал для входа в цикл 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Circe"/>
              </a:rPr>
              <a:t>PDCA</a:t>
            </a:r>
            <a:endParaRPr lang="ru-RU" sz="1700" dirty="0">
              <a:solidFill>
                <a:schemeClr val="tx1">
                  <a:lumMod val="95000"/>
                  <a:lumOff val="5000"/>
                </a:schemeClr>
              </a:solidFill>
              <a:latin typeface="Circe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020300" y="4144003"/>
            <a:ext cx="2082800" cy="151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Circe"/>
              </a:rPr>
              <a:t>Затраты</a:t>
            </a:r>
          </a:p>
          <a:p>
            <a:pPr>
              <a:spcAft>
                <a:spcPts val="300"/>
              </a:spcAft>
            </a:pP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Circe"/>
              </a:rPr>
              <a:t>Время </a:t>
            </a:r>
            <a:r>
              <a:rPr lang="ru-RU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irce"/>
              </a:rPr>
              <a:t>процессов</a:t>
            </a:r>
            <a:endParaRPr lang="en-US" sz="1700" dirty="0">
              <a:solidFill>
                <a:schemeClr val="tx1">
                  <a:lumMod val="95000"/>
                  <a:lumOff val="5000"/>
                </a:schemeClr>
              </a:solidFill>
              <a:latin typeface="Circe"/>
            </a:endParaRPr>
          </a:p>
          <a:p>
            <a:pPr>
              <a:spcAft>
                <a:spcPts val="300"/>
              </a:spcAft>
            </a:pP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Circe"/>
              </a:rPr>
              <a:t>Ручной труд</a:t>
            </a:r>
          </a:p>
          <a:p>
            <a:pPr>
              <a:spcAft>
                <a:spcPts val="300"/>
              </a:spcAft>
            </a:pP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Circe"/>
              </a:rPr>
              <a:t>Количество ошибок</a:t>
            </a:r>
          </a:p>
        </p:txBody>
      </p:sp>
    </p:spTree>
    <p:extLst>
      <p:ext uri="{BB962C8B-B14F-4D97-AF65-F5344CB8AC3E}">
        <p14:creationId xmlns:p14="http://schemas.microsoft.com/office/powerpoint/2010/main" val="2841346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3230" y="543261"/>
            <a:ext cx="4700588" cy="508317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Circe" panose="020B0502020203020203"/>
              </a:rPr>
              <a:t>План действий</a:t>
            </a:r>
            <a:endParaRPr lang="ru-RU" sz="4800" dirty="0">
              <a:latin typeface="Circe" panose="020B0502020203020203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2124"/>
            <a:ext cx="2153265" cy="140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2280" t="76916" r="54572" b="18851"/>
          <a:stretch/>
        </p:blipFill>
        <p:spPr>
          <a:xfrm>
            <a:off x="10481187" y="6430091"/>
            <a:ext cx="1710813" cy="3097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50" y="1424461"/>
            <a:ext cx="11050843" cy="5003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spcAft>
                <a:spcPts val="685"/>
              </a:spcAft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Описать все подпроцессы целевого БП до уровня операций. Выделить владельцев и участников процессов, их 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ответственность. Регламентировать и внедрить ВНД</a:t>
            </a:r>
          </a:p>
          <a:p>
            <a:pPr lvl="0">
              <a:spcBef>
                <a:spcPts val="1200"/>
              </a:spcBef>
              <a:spcAft>
                <a:spcPts val="685"/>
              </a:spcAft>
            </a:pP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Определить метрики и показатели процессов. Разработать метрики, показатели и инструментарий детальной оценки уровня сервиса, автоматизировать отчетность.</a:t>
            </a:r>
          </a:p>
          <a:p>
            <a:pPr lvl="0">
              <a:spcBef>
                <a:spcPts val="1200"/>
              </a:spcBef>
              <a:spcAft>
                <a:spcPts val="685"/>
              </a:spcAft>
            </a:pP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Выявить 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зоны риска и точки для оптимизации.</a:t>
            </a:r>
          </a:p>
          <a:p>
            <a:pPr lvl="0">
              <a:spcBef>
                <a:spcPts val="1200"/>
              </a:spcBef>
              <a:spcAft>
                <a:spcPts val="685"/>
              </a:spcAft>
            </a:pP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Автоматизировать 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процесс «Управление запасами» – прогнозирование и заказ товара.</a:t>
            </a:r>
          </a:p>
          <a:p>
            <a:pPr lvl="0">
              <a:spcBef>
                <a:spcPts val="1200"/>
              </a:spcBef>
              <a:spcAft>
                <a:spcPts val="685"/>
              </a:spcAft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Централизовать отделы координации и оптимизировать работу. </a:t>
            </a:r>
          </a:p>
          <a:p>
            <a:pPr lvl="0">
              <a:spcBef>
                <a:spcPts val="1200"/>
              </a:spcBef>
              <a:spcAft>
                <a:spcPts val="685"/>
              </a:spcAft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Изменить бизнес-процессы Приморского регионального центра, повысить уровень контроля, снизить затраты и поднять уровень сервиса РЦ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114300" y="2361323"/>
            <a:ext cx="11879518" cy="14287"/>
          </a:xfrm>
          <a:prstGeom prst="line">
            <a:avLst/>
          </a:prstGeom>
          <a:ln w="19050">
            <a:solidFill>
              <a:srgbClr val="A50E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114300" y="5494751"/>
            <a:ext cx="11879518" cy="14287"/>
          </a:xfrm>
          <a:prstGeom prst="line">
            <a:avLst/>
          </a:prstGeom>
          <a:ln w="19050">
            <a:solidFill>
              <a:srgbClr val="A50E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14300" y="3305328"/>
            <a:ext cx="11879518" cy="14287"/>
          </a:xfrm>
          <a:prstGeom prst="line">
            <a:avLst/>
          </a:prstGeom>
          <a:ln w="19050">
            <a:solidFill>
              <a:srgbClr val="A50E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114300" y="3919779"/>
            <a:ext cx="11879518" cy="14287"/>
          </a:xfrm>
          <a:prstGeom prst="line">
            <a:avLst/>
          </a:prstGeom>
          <a:ln w="19050">
            <a:solidFill>
              <a:srgbClr val="A50E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114300" y="4853423"/>
            <a:ext cx="11879518" cy="14287"/>
          </a:xfrm>
          <a:prstGeom prst="line">
            <a:avLst/>
          </a:prstGeom>
          <a:ln w="19050">
            <a:solidFill>
              <a:srgbClr val="A50E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6789107" y="1120068"/>
            <a:ext cx="5204711" cy="19497"/>
          </a:xfrm>
          <a:prstGeom prst="line">
            <a:avLst/>
          </a:prstGeom>
          <a:ln w="19050">
            <a:solidFill>
              <a:srgbClr val="A50E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821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2476" y="274638"/>
            <a:ext cx="9089923" cy="1143000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latin typeface="Circe" panose="020B0502020203020203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Модуль управления товарными запасами</a:t>
            </a:r>
            <a:endParaRPr lang="ru-RU" sz="2800" b="1" dirty="0">
              <a:latin typeface="Circe" panose="020B0502020203020203" pitchFamily="34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2124"/>
            <a:ext cx="2153265" cy="140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2280" t="76916" r="54572" b="18851"/>
          <a:stretch/>
        </p:blipFill>
        <p:spPr>
          <a:xfrm>
            <a:off x="10481187" y="6430091"/>
            <a:ext cx="1710813" cy="309717"/>
          </a:xfrm>
          <a:prstGeom prst="rect">
            <a:avLst/>
          </a:prstGeom>
        </p:spPr>
      </p:pic>
      <p:sp>
        <p:nvSpPr>
          <p:cNvPr id="10" name="Объект 2"/>
          <p:cNvSpPr txBox="1">
            <a:spLocks/>
          </p:cNvSpPr>
          <p:nvPr/>
        </p:nvSpPr>
        <p:spPr bwMode="auto">
          <a:xfrm>
            <a:off x="8353464" y="1665529"/>
            <a:ext cx="3389109" cy="41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latin typeface="Circe" pitchFamily="34" charset="-52"/>
              </a:rPr>
              <a:t>Структура товарных запасов не сбалансирована: по ряду позиций излишний запас, по ряду </a:t>
            </a:r>
            <a:r>
              <a:rPr lang="en-US" altLang="ru-RU" sz="2000" dirty="0" smtClean="0">
                <a:latin typeface="Circe" pitchFamily="34" charset="-52"/>
              </a:rPr>
              <a:t>OOS</a:t>
            </a:r>
            <a:r>
              <a:rPr lang="ru-RU" altLang="ru-RU" sz="2000" dirty="0">
                <a:latin typeface="Circe" pitchFamily="34" charset="-52"/>
              </a:rPr>
              <a:t>;</a:t>
            </a:r>
            <a:endParaRPr lang="ru-RU" altLang="ru-RU" sz="2000" dirty="0" smtClean="0">
              <a:latin typeface="Circe" pitchFamily="34" charset="-52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ru-RU" altLang="ru-RU" sz="2000" dirty="0" smtClean="0">
              <a:latin typeface="Circe" pitchFamily="34" charset="-52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latin typeface="Circe" pitchFamily="34" charset="-52"/>
              </a:rPr>
              <a:t>Товарные запасы превышают на 68% нормативное значение и при этом есть потребность в заказе на 505 миллионов.</a:t>
            </a:r>
          </a:p>
          <a:p>
            <a:pPr indent="-285750">
              <a:spcBef>
                <a:spcPct val="20000"/>
              </a:spcBef>
            </a:pPr>
            <a:endParaRPr lang="ru-RU" altLang="ru-RU" sz="1600" dirty="0">
              <a:latin typeface="Circe" pitchFamily="34" charset="-52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l="1365" t="38573" r="46923" b="11239"/>
          <a:stretch/>
        </p:blipFill>
        <p:spPr>
          <a:xfrm>
            <a:off x="586854" y="1631786"/>
            <a:ext cx="7603782" cy="414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74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2476" y="274638"/>
            <a:ext cx="9089923" cy="1143000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latin typeface="Circe" panose="020B0502020203020203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Модуль управления товарными запасами</a:t>
            </a:r>
            <a:endParaRPr lang="ru-RU" sz="2800" b="1" dirty="0">
              <a:latin typeface="Circe" panose="020B0502020203020203" pitchFamily="34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2124"/>
            <a:ext cx="2153265" cy="140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2280" t="76916" r="54572" b="18851"/>
          <a:stretch/>
        </p:blipFill>
        <p:spPr>
          <a:xfrm>
            <a:off x="10481187" y="6430091"/>
            <a:ext cx="1710813" cy="3097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10403" t="18649" r="5491" b="14818"/>
          <a:stretch/>
        </p:blipFill>
        <p:spPr>
          <a:xfrm>
            <a:off x="594851" y="1417638"/>
            <a:ext cx="10943303" cy="486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2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2116</TotalTime>
  <Words>735</Words>
  <Application>Microsoft Office PowerPoint</Application>
  <PresentationFormat>Широкоэкранный</PresentationFormat>
  <Paragraphs>125</Paragraphs>
  <Slides>27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Circe</vt:lpstr>
      <vt:lpstr>Franklin Gothic Heavy</vt:lpstr>
      <vt:lpstr>Times New Roman</vt:lpstr>
      <vt:lpstr>Wingdings</vt:lpstr>
      <vt:lpstr>Тема Office</vt:lpstr>
      <vt:lpstr>1_Тема Office</vt:lpstr>
      <vt:lpstr>BPM проект  Оптимизация бизнес-процесса  «Товародвижение»</vt:lpstr>
      <vt:lpstr>Заголовок</vt:lpstr>
      <vt:lpstr>Презентация PowerPoint</vt:lpstr>
      <vt:lpstr>Ситуация на момент старта проекта</vt:lpstr>
      <vt:lpstr>Уровень зрелости управления бизнес-процессами </vt:lpstr>
      <vt:lpstr>Презентация PowerPoint</vt:lpstr>
      <vt:lpstr>План действий</vt:lpstr>
      <vt:lpstr>Модуль управления товарными запасами</vt:lpstr>
      <vt:lpstr>Модуль управления товарными запасами</vt:lpstr>
      <vt:lpstr>Модуль управления товарными запасами</vt:lpstr>
      <vt:lpstr>Модуль управления товарными запасами</vt:lpstr>
      <vt:lpstr>Реорганизация отделов координации </vt:lpstr>
      <vt:lpstr>Реорганизация отделов координации </vt:lpstr>
      <vt:lpstr>Презентация PowerPoint</vt:lpstr>
      <vt:lpstr>Изменение процессов Приморского РЦ. Исходная ситуация</vt:lpstr>
      <vt:lpstr>Изменение процессов Приморского РЦ.</vt:lpstr>
      <vt:lpstr>Презентация PowerPoint</vt:lpstr>
      <vt:lpstr>Презентация PowerPoint</vt:lpstr>
      <vt:lpstr>Отказ от склада в Находке и перевод на удаленное обслуживание из Владивостока</vt:lpstr>
      <vt:lpstr>Отбор товара на складе Pick by light </vt:lpstr>
      <vt:lpstr>Отбор товара на складе Pick by light </vt:lpstr>
      <vt:lpstr>Результаты</vt:lpstr>
      <vt:lpstr>Результаты</vt:lpstr>
      <vt:lpstr>Результаты</vt:lpstr>
      <vt:lpstr>Инновационность и уникальность</vt:lpstr>
      <vt:lpstr>Возникшие трудности</vt:lpstr>
      <vt:lpstr>BPM проект  Оптимизация бизнес-процесса  «Товародвижение»</vt:lpstr>
    </vt:vector>
  </TitlesOfParts>
  <Company>Nevada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РАБОТЫ  КОММЕРЧЕСКОГО ДЕПАРТАМЕНТА январь 2016 года</dc:title>
  <dc:creator>Рыбенок Инна</dc:creator>
  <cp:lastModifiedBy>user</cp:lastModifiedBy>
  <cp:revision>159</cp:revision>
  <cp:lastPrinted>2018-10-23T02:49:31Z</cp:lastPrinted>
  <dcterms:created xsi:type="dcterms:W3CDTF">2017-02-21T01:35:01Z</dcterms:created>
  <dcterms:modified xsi:type="dcterms:W3CDTF">2019-04-25T12:23:22Z</dcterms:modified>
</cp:coreProperties>
</file>