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76" r:id="rId4"/>
    <p:sldId id="281" r:id="rId5"/>
    <p:sldId id="278" r:id="rId6"/>
    <p:sldId id="279" r:id="rId7"/>
    <p:sldId id="280" r:id="rId8"/>
    <p:sldId id="286" r:id="rId9"/>
    <p:sldId id="264" r:id="rId10"/>
    <p:sldId id="261" r:id="rId11"/>
    <p:sldId id="262" r:id="rId12"/>
    <p:sldId id="257" r:id="rId13"/>
    <p:sldId id="259" r:id="rId14"/>
    <p:sldId id="265" r:id="rId15"/>
    <p:sldId id="266" r:id="rId16"/>
    <p:sldId id="267" r:id="rId17"/>
    <p:sldId id="275" r:id="rId18"/>
    <p:sldId id="268" r:id="rId19"/>
    <p:sldId id="274" r:id="rId20"/>
    <p:sldId id="273" r:id="rId21"/>
    <p:sldId id="269" r:id="rId22"/>
    <p:sldId id="285" r:id="rId23"/>
    <p:sldId id="272" r:id="rId24"/>
    <p:sldId id="260" r:id="rId25"/>
    <p:sldId id="277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C75E-3A85-4EC3-9781-84E801B857DD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A3DD-8738-4B76-916B-BAE8B1196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9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7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3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0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0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55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83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9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8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8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8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4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20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66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9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43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9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1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8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3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0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5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9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A3DD-8738-4B76-916B-BAE8B1196C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7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4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3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D0CCB-B37E-457C-BE29-886B910ECA0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88F64-141A-48C1-BA19-EEDDF2C7274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0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F3644-DC73-4621-B519-72FD552D504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1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79760-D185-4BE8-A6C4-E67C0B19F861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72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5E3EE-785C-42F4-91D0-32B11A25CE2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0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E11D9-6B6A-4FB6-8463-309972E8B62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8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081B8-33DD-4E70-8259-FA421DA42AFE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8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27FFB-B886-4130-97AA-038E56680BE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38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B013A-CC55-44F1-B32A-596C5487D2F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09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A4806-C2DA-4E6D-93BB-1828615FC01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1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4D7D4-BB4E-4668-A121-2868233C11FE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4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2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9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46DD-CBFC-45A1-AA06-2D1F622E9B05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FC34-792E-4AC4-9974-C90B7EC58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CE3DB-0A41-4E25-A7FE-355B9AB399E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22.04.2019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9F36D-8FD1-4526-A442-5134EB5EC18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569"/>
            <a:ext cx="12192000" cy="15634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Автоматизация процессов офиса управления проектами компании </a:t>
            </a:r>
            <a:r>
              <a:rPr lang="ru-RU" dirty="0" err="1"/>
              <a:t>Bi-Group</a:t>
            </a:r>
            <a:r>
              <a:rPr lang="ru-RU" dirty="0"/>
              <a:t> </a:t>
            </a:r>
            <a:r>
              <a:rPr lang="ru-RU" dirty="0" err="1"/>
              <a:t>Development</a:t>
            </a:r>
            <a:endParaRPr lang="ru-RU" sz="4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8469" y="4511857"/>
            <a:ext cx="11175062" cy="6627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Эффект - снижение сроков проектов на </a:t>
            </a:r>
            <a:r>
              <a:rPr lang="en-US" sz="4400" b="1" dirty="0" smtClean="0"/>
              <a:t>26</a:t>
            </a:r>
            <a:r>
              <a:rPr lang="ru-RU" sz="4400" b="1" dirty="0" smtClean="0"/>
              <a:t>%</a:t>
            </a:r>
            <a:r>
              <a:rPr lang="ru-RU" sz="3600" b="1" dirty="0" smtClean="0"/>
              <a:t> за </a:t>
            </a:r>
            <a:r>
              <a:rPr lang="en-US" sz="3600" b="1" dirty="0" smtClean="0"/>
              <a:t>3</a:t>
            </a:r>
            <a:r>
              <a:rPr lang="ru-RU" sz="3600" b="1" dirty="0" smtClean="0"/>
              <a:t> года</a:t>
            </a:r>
            <a:endParaRPr lang="ru-RU" sz="3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18" y="263573"/>
            <a:ext cx="3668894" cy="9312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243531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8469" y="5130608"/>
            <a:ext cx="11175062" cy="6627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Экономия </a:t>
            </a:r>
            <a:r>
              <a:rPr lang="ru-RU" sz="4400" b="1" dirty="0"/>
              <a:t>239</a:t>
            </a:r>
            <a:r>
              <a:rPr lang="ru-RU" sz="3600" b="1" dirty="0"/>
              <a:t> млн. рублей.</a:t>
            </a:r>
            <a:endParaRPr lang="ru-RU" sz="3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Рассылка еженедельного отчёта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146" name="Picture 2" descr="C:\Users\ISKAKO~1\AppData\Local\Temp\SNAGHTMLc4c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548640"/>
            <a:ext cx="8569148" cy="61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Нормы длительности проектов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18318"/>
              </p:ext>
            </p:extLst>
          </p:nvPr>
        </p:nvGraphicFramePr>
        <p:xfrm>
          <a:off x="1928968" y="548640"/>
          <a:ext cx="8336252" cy="61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Лист" r:id="rId4" imgW="6347637" imgH="4716883" progId="Excel.Sheet.12">
                  <p:embed/>
                </p:oleObj>
              </mc:Choice>
              <mc:Fallback>
                <p:oleObj name="Лист" r:id="rId4" imgW="6347637" imgH="4716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8968" y="548640"/>
                        <a:ext cx="8336252" cy="619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8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проектов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" y="452807"/>
            <a:ext cx="12046057" cy="64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Протокол проектного комитета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8" y="643019"/>
            <a:ext cx="11308702" cy="60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Рассылка решений проектного комитета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22" name="Picture 2" descr="C:\Users\ISKAKO~1\AppData\Local\Temp\SNAGHTML5e2b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548640"/>
            <a:ext cx="10643118" cy="27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Рассылка решений проектного </a:t>
            </a:r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комитета и их отслеживание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22" name="Picture 2" descr="C:\Users\ISKAKO~1\AppData\Local\Temp\SNAGHTML5e2b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548640"/>
            <a:ext cx="10643118" cy="27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861" y="2856064"/>
            <a:ext cx="8499689" cy="40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Анализ причин отставания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" y="548640"/>
            <a:ext cx="12045826" cy="56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Реестр рисков и проблем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8" y="548640"/>
            <a:ext cx="11258172" cy="60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Оповещение через </a:t>
            </a:r>
            <a:r>
              <a:rPr lang="en-US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Outlook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460770"/>
            <a:ext cx="11499244" cy="30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Оповещение через </a:t>
            </a:r>
            <a:r>
              <a:rPr lang="en-US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Outlook</a:t>
            </a:r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отслеживание поручений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460770"/>
            <a:ext cx="11499244" cy="3071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84" y="2677384"/>
            <a:ext cx="10948416" cy="41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компании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7" y="1008193"/>
            <a:ext cx="7227421" cy="1834511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586789" y="2635263"/>
            <a:ext cx="3059834" cy="72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5C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</a:t>
            </a:r>
            <a:r>
              <a:rPr lang="ru-RU" sz="40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9733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1995</a:t>
            </a:r>
            <a:r>
              <a:rPr lang="ru-RU" sz="2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057525" y="5304153"/>
            <a:ext cx="8589097" cy="68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5C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r>
              <a:rPr lang="ru-RU" sz="25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млн. м. кв. жилой и коммерческой недвижимости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43463" y="3990688"/>
            <a:ext cx="6803159" cy="68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5C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2018 </a:t>
            </a:r>
            <a:r>
              <a:rPr lang="ru-RU" sz="2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 </a:t>
            </a:r>
            <a:r>
              <a:rPr lang="ru-RU" sz="5333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1,15</a:t>
            </a:r>
            <a:r>
              <a:rPr lang="ru-RU" sz="25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млрд. долларов США</a:t>
            </a:r>
          </a:p>
        </p:txBody>
      </p:sp>
    </p:spTree>
    <p:extLst>
      <p:ext uri="{BB962C8B-B14F-4D97-AF65-F5344CB8AC3E}">
        <p14:creationId xmlns:p14="http://schemas.microsoft.com/office/powerpoint/2010/main" val="7295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Фиксация извлечённых уроков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22" name="Picture 2" descr="C:\Users\ISKAKO~1\AppData\Local\Temp\SNAGHTML5c6aaa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" y="548640"/>
            <a:ext cx="11247294" cy="6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Рассылка извлечённых уроков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"/>
            <a:ext cx="12192000" cy="4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Фильтрация извлечённых уроков, анализ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7" y="698819"/>
            <a:ext cx="11505965" cy="56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5" y="81668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Косвенный эффект работы системы контроля сроков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34" y="635102"/>
            <a:ext cx="11363318" cy="59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04648" y="2607342"/>
            <a:ext cx="12087352" cy="1041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  <a:endParaRPr lang="ru-RU" sz="96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7216" y="2481599"/>
            <a:ext cx="11938156" cy="1426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120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skak-tim</a:t>
            </a:r>
            <a:r>
              <a:rPr lang="en-US" sz="120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@mail.ru</a:t>
            </a:r>
            <a:endParaRPr lang="ru-RU" sz="120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гнутая вправо стрелка 17"/>
          <p:cNvSpPr/>
          <p:nvPr/>
        </p:nvSpPr>
        <p:spPr>
          <a:xfrm rot="10800000">
            <a:off x="2773107" y="3851392"/>
            <a:ext cx="1381760" cy="1655571"/>
          </a:xfrm>
          <a:prstGeom prst="curvedLeftArrow">
            <a:avLst>
              <a:gd name="adj1" fmla="val 4175"/>
              <a:gd name="adj2" fmla="val 7744"/>
              <a:gd name="adj3" fmla="val 14766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566956" y="3851392"/>
            <a:ext cx="1381760" cy="1655571"/>
          </a:xfrm>
          <a:prstGeom prst="curvedLeftArrow">
            <a:avLst>
              <a:gd name="adj1" fmla="val 4175"/>
              <a:gd name="adj2" fmla="val 7744"/>
              <a:gd name="adj3" fmla="val 14766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Информационная система управления проектами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260571"/>
            <a:ext cx="2602420" cy="697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39" y="4047233"/>
            <a:ext cx="3808815" cy="1283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67" y="5383323"/>
            <a:ext cx="1604175" cy="1031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14" y="859896"/>
            <a:ext cx="1285192" cy="1216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9" y="5545220"/>
            <a:ext cx="1088136" cy="1088136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5400000">
            <a:off x="7472413" y="1117898"/>
            <a:ext cx="248251" cy="2165544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 flipH="1">
            <a:off x="3802248" y="492765"/>
            <a:ext cx="248252" cy="223307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675839" flipH="1">
            <a:off x="2083945" y="4700888"/>
            <a:ext cx="128788" cy="1693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005677" flipH="1">
            <a:off x="9628185" y="4564783"/>
            <a:ext cx="131443" cy="153914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 flipH="1">
            <a:off x="5394020" y="2873190"/>
            <a:ext cx="113988" cy="1069213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5854502" y="2860826"/>
            <a:ext cx="116874" cy="1069213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v\AppData\Local\Microsoft\Windows\Temporary Internet Files\Content.IE5\WAHJIG6L\1262px-Microsoft_SQL_Server_Logo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34" y="1089701"/>
            <a:ext cx="2213113" cy="17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\AppData\Local\Microsoft\Windows\Temporary Internet Files\Content.IE5\P93K5PL8\Internet_Explorer_9_icon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30" y="2431058"/>
            <a:ext cx="1282689" cy="12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\AppData\Local\Microsoft\Windows\Temporary Internet Files\Content.IE5\8QBGR7RR\iphone-2464968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" y="2431058"/>
            <a:ext cx="1893779" cy="14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8409423" y="3207792"/>
            <a:ext cx="894782" cy="644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799871" y="3596114"/>
            <a:ext cx="638411" cy="464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067339" y="3313043"/>
            <a:ext cx="742496" cy="74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1828800" y="3685511"/>
            <a:ext cx="609787" cy="587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201268" y="5375759"/>
            <a:ext cx="3185651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Панель руководителя</a:t>
            </a:r>
            <a:endParaRPr lang="ru-RU" sz="2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Шаблон задач фазы инициации проекта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9" y="548640"/>
            <a:ext cx="11815210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Шаблон задач фазы </a:t>
            </a:r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планирования </a:t>
            </a:r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8" y="548640"/>
            <a:ext cx="11784652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Шаблон задач фазы </a:t>
            </a:r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реализации </a:t>
            </a:r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6" y="548640"/>
            <a:ext cx="11747215" cy="54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 и принцип консолидация данных для </a:t>
            </a:r>
            <a:r>
              <a:rPr lang="ru-RU" sz="32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</a:t>
            </a:r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Board</a:t>
            </a:r>
            <a:r>
              <a:rPr lang="ru-RU" sz="32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9" y="710426"/>
            <a:ext cx="11430950" cy="57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ГПР проекта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1" y="548640"/>
            <a:ext cx="11487345" cy="62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8016" y="-4794"/>
            <a:ext cx="11938156" cy="553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Еженедельный отчёт</a:t>
            </a:r>
            <a:endParaRPr lang="ru-RU" sz="32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2" descr="C:\Users\ISKAKO~1\AppData\Local\Temp\SNAGHTML3157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85" y="548640"/>
            <a:ext cx="7695417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166</Words>
  <Application>Microsoft Office PowerPoint</Application>
  <PresentationFormat>Широкоэкранный</PresentationFormat>
  <Paragraphs>56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Segoe UI Light</vt:lpstr>
      <vt:lpstr>Тема Office</vt:lpstr>
      <vt:lpstr>Ретро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Искаков Тимур</dc:creator>
  <cp:lastModifiedBy>Искаков Тимур</cp:lastModifiedBy>
  <cp:revision>90</cp:revision>
  <dcterms:created xsi:type="dcterms:W3CDTF">2018-06-29T10:19:22Z</dcterms:created>
  <dcterms:modified xsi:type="dcterms:W3CDTF">2019-04-22T14:49:23Z</dcterms:modified>
</cp:coreProperties>
</file>