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48" y="3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BA64434-9A9A-45ED-A904-65AD2EF95669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644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8430B318-6211-4498-83FE-CE2FA6BC01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7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latin typeface="DejaVu Sans Condensed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9C1E6-63A9-4667-A4DF-359A395652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0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8CE597-71F4-4A5D-82CD-29D98A52F3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0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9813" y="900113"/>
            <a:ext cx="1079500" cy="3779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9725" y="900113"/>
            <a:ext cx="3087688" cy="3779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8B0CC4-E4D7-4DEE-B99E-4E3917FBC8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274A08-2B04-438B-AC4C-9C18A9B9C0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5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898C4B-2EF0-4D7A-A1D1-14E01C3C72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6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2FBB28-EA4B-4BE1-80A9-215DC0A7B5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8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00225" y="1439863"/>
            <a:ext cx="3163888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3163887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9CE26E-745D-4F05-A7C5-70B46A7654A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2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CC9C7F-9896-412E-BC37-628BC7AFBF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6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564D32-A944-4D2C-8B44-E9653DFF7A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5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2D0CEA-FC03-4E73-ABE1-99FCAFEAD8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152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655F6-F332-411B-99F7-8D7C4F8916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5421A-504D-4482-8F62-8CAB8E4D66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02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4D4353-2C8F-436A-A785-808C5C6E6B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8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0DBF3-21C2-4F67-AD42-5D8196E1A9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3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60363"/>
            <a:ext cx="1619250" cy="4679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00225" y="360363"/>
            <a:ext cx="4708525" cy="4679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4F81AD-095B-4074-8737-18DFDD5EAE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6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6FABBC-2831-43D7-B01C-65D77DF36E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6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00C460-03F8-46E8-84D6-A8A14C7AB0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94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EF2371-7F05-4E9D-9938-F2ED9C401C0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7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0725" y="1439863"/>
            <a:ext cx="4243388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243387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14DC9C-526C-496F-B663-1017E26183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4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C26FBF-DD12-480F-B7C0-D4B2E5D8D0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84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637262-AD4D-419A-A044-9221711D4E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8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A4AFD3-01E6-42F6-8742-1D3160F227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469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2075FD-A0C0-4080-928D-5158157F5B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84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39F66B-4ED4-4464-930F-4B1DAE800E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69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181256-4672-49F5-9635-4155BB9BC4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27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3574D8-BA46-46EE-A025-F006236D55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6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360363"/>
            <a:ext cx="2159000" cy="4679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0725" y="360363"/>
            <a:ext cx="6327775" cy="4679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948688-A41B-4E21-9554-02671B7909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8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9725" y="2160588"/>
            <a:ext cx="2082800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2084388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936CA7-6A28-4E7A-AC2E-B58CFAC5C4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7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4AEAD-C210-461C-B158-1E641FA7655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3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66FA54-93DB-4434-B0BA-D401200136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A34BCE-3ABF-4D88-B521-63EEF7795F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775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B5335A-D15B-45C6-8D0D-53F58F61BEE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5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F555CC-C87C-4227-A267-D323082743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5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36720" y="0"/>
            <a:ext cx="3276359" cy="323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02" h="9000">
                <a:moveTo>
                  <a:pt x="0" y="0"/>
                </a:moveTo>
                <a:lnTo>
                  <a:pt x="9102" y="0"/>
                </a:lnTo>
                <a:lnTo>
                  <a:pt x="6102" y="9000"/>
                </a:lnTo>
                <a:lnTo>
                  <a:pt x="102" y="450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240000" y="0"/>
            <a:ext cx="5399640" cy="107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00" h="3000">
                <a:moveTo>
                  <a:pt x="1000" y="0"/>
                </a:moveTo>
                <a:lnTo>
                  <a:pt x="0" y="3000"/>
                </a:lnTo>
                <a:lnTo>
                  <a:pt x="15000" y="0"/>
                </a:lnTo>
                <a:close/>
              </a:path>
            </a:pathLst>
          </a:custGeom>
          <a:solidFill>
            <a:srgbClr val="EA750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120000" y="0"/>
            <a:ext cx="3959640" cy="377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10500">
                <a:moveTo>
                  <a:pt x="11000" y="0"/>
                </a:moveTo>
                <a:lnTo>
                  <a:pt x="0" y="2500"/>
                </a:lnTo>
                <a:lnTo>
                  <a:pt x="11000" y="10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840000" y="2520000"/>
            <a:ext cx="3239640" cy="314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00" h="8750">
                <a:moveTo>
                  <a:pt x="9000" y="4500"/>
                </a:moveTo>
                <a:lnTo>
                  <a:pt x="3000" y="0"/>
                </a:lnTo>
                <a:lnTo>
                  <a:pt x="0" y="8750"/>
                </a:lnTo>
                <a:lnTo>
                  <a:pt x="9000" y="87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800000" y="4500000"/>
            <a:ext cx="5039640" cy="116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0" h="3250">
                <a:moveTo>
                  <a:pt x="0" y="3250"/>
                </a:moveTo>
                <a:lnTo>
                  <a:pt x="13000" y="3250"/>
                </a:lnTo>
                <a:lnTo>
                  <a:pt x="14000" y="0"/>
                </a:lnTo>
                <a:close/>
              </a:path>
            </a:pathLst>
          </a:custGeom>
          <a:solidFill>
            <a:srgbClr val="3465A4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-36720" y="2160000"/>
            <a:ext cx="3996359" cy="3538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102" h="9830">
                <a:moveTo>
                  <a:pt x="0" y="9830"/>
                </a:moveTo>
                <a:lnTo>
                  <a:pt x="1602" y="9830"/>
                </a:lnTo>
                <a:lnTo>
                  <a:pt x="11102" y="7500"/>
                </a:lnTo>
                <a:lnTo>
                  <a:pt x="102" y="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8" name="Дата 7"/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just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8"/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9"/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70098A16-DAAF-4978-8F79-99A0B3411B7D}" type="slidenum">
              <a:t>‹#›</a:t>
            </a:fld>
            <a:endParaRPr lang="ru-RU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2880000" y="90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2" name="Текст 11"/>
          <p:cNvSpPr txBox="1">
            <a:spLocks noGrp="1"/>
          </p:cNvSpPr>
          <p:nvPr>
            <p:ph type="body" idx="1"/>
          </p:nvPr>
        </p:nvSpPr>
        <p:spPr>
          <a:xfrm>
            <a:off x="2880000" y="2160000"/>
            <a:ext cx="432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3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ru-RU" sz="2100" b="0" i="0" u="none" strike="noStrike" kern="1200" cap="none">
          <a:ln>
            <a:noFill/>
          </a:ln>
          <a:solidFill>
            <a:srgbClr val="333333"/>
          </a:solidFill>
          <a:latin typeface="DejaVu San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60"/>
        </a:spcAft>
        <a:tabLst/>
        <a:defRPr lang="ru-RU" sz="20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1979640" cy="34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9500">
                <a:moveTo>
                  <a:pt x="0" y="0"/>
                </a:moveTo>
                <a:lnTo>
                  <a:pt x="0" y="8000"/>
                </a:lnTo>
                <a:lnTo>
                  <a:pt x="2500" y="9500"/>
                </a:lnTo>
                <a:lnTo>
                  <a:pt x="5500" y="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340000" y="0"/>
            <a:ext cx="197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1000">
                <a:moveTo>
                  <a:pt x="500" y="0"/>
                </a:moveTo>
                <a:lnTo>
                  <a:pt x="0" y="1000"/>
                </a:lnTo>
                <a:lnTo>
                  <a:pt x="5500" y="0"/>
                </a:lnTo>
                <a:close/>
              </a:path>
            </a:pathLst>
          </a:custGeom>
          <a:solidFill>
            <a:srgbClr val="EA750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480000" y="0"/>
            <a:ext cx="3599640" cy="269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0" h="7500">
                <a:moveTo>
                  <a:pt x="10000" y="0"/>
                </a:moveTo>
                <a:lnTo>
                  <a:pt x="1000" y="0"/>
                </a:lnTo>
                <a:lnTo>
                  <a:pt x="0" y="500"/>
                </a:lnTo>
                <a:lnTo>
                  <a:pt x="10000" y="7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100000" y="2340000"/>
            <a:ext cx="1979640" cy="332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9250">
                <a:moveTo>
                  <a:pt x="5500" y="9250"/>
                </a:moveTo>
                <a:lnTo>
                  <a:pt x="5500" y="2000"/>
                </a:lnTo>
                <a:lnTo>
                  <a:pt x="3000" y="0"/>
                </a:lnTo>
                <a:lnTo>
                  <a:pt x="0" y="92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940000" y="5220000"/>
            <a:ext cx="1799640" cy="44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1250">
                <a:moveTo>
                  <a:pt x="4500" y="1250"/>
                </a:moveTo>
                <a:lnTo>
                  <a:pt x="5000" y="0"/>
                </a:lnTo>
                <a:lnTo>
                  <a:pt x="0" y="1250"/>
                </a:lnTo>
                <a:close/>
              </a:path>
            </a:pathLst>
          </a:custGeom>
          <a:solidFill>
            <a:srgbClr val="3465A4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3240000"/>
            <a:ext cx="3239640" cy="242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00" h="6750">
                <a:moveTo>
                  <a:pt x="0" y="0"/>
                </a:moveTo>
                <a:lnTo>
                  <a:pt x="0" y="6750"/>
                </a:lnTo>
                <a:lnTo>
                  <a:pt x="9000" y="675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800000" y="36000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1"/>
          </p:nvPr>
        </p:nvSpPr>
        <p:spPr>
          <a:xfrm>
            <a:off x="1800000" y="1440000"/>
            <a:ext cx="648000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9"/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Нижний колонтитул 10"/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solidFill>
                  <a:srgbClr val="808080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Номер слайда 11"/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591F5C6-0F7F-47E5-94CF-3667A5DF745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ru-RU" sz="2100" b="0" i="0" u="none" strike="noStrike" kern="1200" cap="none">
          <a:ln>
            <a:noFill/>
          </a:ln>
          <a:solidFill>
            <a:srgbClr val="333333"/>
          </a:solidFill>
          <a:latin typeface="DejaVu San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60"/>
        </a:spcAft>
        <a:tabLst/>
        <a:defRPr lang="ru-RU" sz="20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4320000"/>
            <a:ext cx="1979640" cy="134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3750">
                <a:moveTo>
                  <a:pt x="0" y="0"/>
                </a:moveTo>
                <a:lnTo>
                  <a:pt x="0" y="3750"/>
                </a:lnTo>
                <a:lnTo>
                  <a:pt x="5500" y="375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1079639" cy="34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9500">
                <a:moveTo>
                  <a:pt x="0" y="0"/>
                </a:moveTo>
                <a:lnTo>
                  <a:pt x="0" y="9500"/>
                </a:lnTo>
                <a:lnTo>
                  <a:pt x="3000" y="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740000" y="0"/>
            <a:ext cx="2339640" cy="16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0" h="4500">
                <a:moveTo>
                  <a:pt x="6500" y="0"/>
                </a:moveTo>
                <a:lnTo>
                  <a:pt x="0" y="0"/>
                </a:lnTo>
                <a:lnTo>
                  <a:pt x="6500" y="4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9000000" y="2520000"/>
            <a:ext cx="1079639" cy="314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8750">
                <a:moveTo>
                  <a:pt x="3000" y="8750"/>
                </a:moveTo>
                <a:lnTo>
                  <a:pt x="3000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solidFill>
                  <a:srgbClr val="808080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4F0FD403-4244-437E-A439-CD7380ACF018}" type="slidenum">
              <a:t>‹#›</a:t>
            </a:fld>
            <a:endParaRPr lang="ru-RU"/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720000" y="360000"/>
            <a:ext cx="864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720000" y="1440000"/>
            <a:ext cx="864000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hangingPunct="0">
        <a:tabLst/>
        <a:defRPr lang="ru-RU" sz="3000" b="0" i="0" u="none" strike="noStrike" kern="1200" cap="none">
          <a:ln>
            <a:noFill/>
          </a:ln>
          <a:solidFill>
            <a:srgbClr val="333333"/>
          </a:solidFill>
          <a:latin typeface="DejaVu Sans" pitchFamily="2"/>
        </a:defRPr>
      </a:lvl1pPr>
    </p:titleStyle>
    <p:bodyStyle>
      <a:lvl1pPr marL="0" marR="0" indent="0" algn="ctr" rtl="0" hangingPunct="0">
        <a:spcBef>
          <a:spcPts val="0"/>
        </a:spcBef>
        <a:spcAft>
          <a:spcPts val="1060"/>
        </a:spcAft>
        <a:tabLst/>
        <a:defRPr lang="ru-RU" sz="24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info@processtech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56E752-E6F3-42B2-973B-A66B2FFA5DA9}" type="slidenum">
              <a:t>1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40000" y="436679"/>
            <a:ext cx="6592680" cy="14202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>
                <a:ea typeface="DejaVu Sans" pitchFamily="2"/>
                <a:cs typeface="DejaVu Sans" pitchFamily="2"/>
              </a:rPr>
              <a:t>Возможности российской</a:t>
            </a:r>
            <a:br>
              <a:rPr lang="ru-RU" sz="2400">
                <a:ea typeface="DejaVu Sans" pitchFamily="2"/>
                <a:cs typeface="DejaVu Sans" pitchFamily="2"/>
              </a:rPr>
            </a:br>
            <a:r>
              <a:rPr lang="ru-RU" sz="2400">
                <a:ea typeface="DejaVu Sans" pitchFamily="2"/>
                <a:cs typeface="DejaVu Sans" pitchFamily="2"/>
              </a:rPr>
              <a:t>BPM-платформы RunaWFE</a:t>
            </a:r>
            <a:br>
              <a:rPr lang="ru-RU" sz="2400">
                <a:ea typeface="DejaVu Sans" pitchFamily="2"/>
                <a:cs typeface="DejaVu Sans" pitchFamily="2"/>
              </a:rPr>
            </a:br>
            <a:r>
              <a:rPr lang="ru-RU" sz="2400">
                <a:ea typeface="DejaVu Sans" pitchFamily="2"/>
                <a:cs typeface="DejaVu Sans" pitchFamily="2"/>
              </a:rPr>
              <a:t>для разработки промышленных решений и подготовки кадров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800000" y="2304000"/>
            <a:ext cx="6592680" cy="263952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Font typeface="OpenSymbol"/>
              <a:buChar char="➢"/>
            </a:pPr>
            <a:r>
              <a:rPr lang="ru-RU" dirty="0">
                <a:ea typeface="DejaVu Sans" pitchFamily="2"/>
                <a:cs typeface="DejaVu Sans" pitchFamily="2"/>
              </a:rPr>
              <a:t>Разработка промышленных решений масштаба предприятия</a:t>
            </a:r>
          </a:p>
          <a:p>
            <a:pPr lvl="0">
              <a:buFont typeface="OpenSymbol"/>
              <a:buChar char="➢"/>
            </a:pPr>
            <a:r>
              <a:rPr lang="ru-RU" dirty="0">
                <a:ea typeface="DejaVu Sans" pitchFamily="2"/>
                <a:cs typeface="DejaVu Sans" pitchFamily="2"/>
              </a:rPr>
              <a:t>Автоматизация документооборота</a:t>
            </a:r>
          </a:p>
          <a:p>
            <a:pPr lvl="0">
              <a:buFont typeface="OpenSymbol"/>
              <a:buChar char="➢"/>
            </a:pPr>
            <a:r>
              <a:rPr lang="ru-RU" dirty="0">
                <a:ea typeface="DejaVu Sans" pitchFamily="2"/>
                <a:cs typeface="DejaVu Sans" pitchFamily="2"/>
              </a:rPr>
              <a:t>Интеграция различных систем на платформе </a:t>
            </a:r>
            <a:r>
              <a:rPr lang="ru-RU" dirty="0" err="1">
                <a:ea typeface="DejaVu Sans" pitchFamily="2"/>
                <a:cs typeface="DejaVu Sans" pitchFamily="2"/>
              </a:rPr>
              <a:t>RunaWFE</a:t>
            </a:r>
            <a:endParaRPr lang="ru-RU" dirty="0">
              <a:ea typeface="DejaVu Sans" pitchFamily="2"/>
              <a:cs typeface="DejaVu Sans" pitchFamily="2"/>
            </a:endParaRPr>
          </a:p>
          <a:p>
            <a:pPr lvl="0">
              <a:buFont typeface="OpenSymbol"/>
              <a:buChar char="➢"/>
            </a:pPr>
            <a:r>
              <a:rPr lang="ru-RU" dirty="0">
                <a:ea typeface="DejaVu Sans" pitchFamily="2"/>
                <a:cs typeface="DejaVu Sans" pitchFamily="2"/>
              </a:rPr>
              <a:t>Подготовка кадров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0" y="5015520"/>
            <a:ext cx="2644200" cy="54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9FB34F-1E10-4214-BD43-1A11F3C126A3}" type="slidenum">
              <a:t>10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360720"/>
            <a:ext cx="6660000" cy="133092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Переменные в процессе</a:t>
            </a:r>
            <a:br>
              <a:rPr lang="ru-RU">
                <a:ea typeface="DejaVu Sans" pitchFamily="2"/>
                <a:cs typeface="DejaVu Sans" pitchFamily="2"/>
              </a:rPr>
            </a:br>
            <a:r>
              <a:rPr lang="ru-RU">
                <a:ea typeface="DejaVu Sans" pitchFamily="2"/>
                <a:cs typeface="DejaVu Sans" pitchFamily="2"/>
              </a:rPr>
              <a:t>Обмен данными пользователей и систем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2340000"/>
            <a:ext cx="6660000" cy="2520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Формы для ручного ввода / отображения данных</a:t>
            </a: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Задачи-сценария для простой обработки данных</a:t>
            </a: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Боты — автоматические исполнители заданий для транзакционной обработки данных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0000" y="343800"/>
            <a:ext cx="2648160" cy="4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629A3D-D9B1-48A2-A43B-8159A0CE558C}" type="slidenum">
              <a:t>11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186480"/>
            <a:ext cx="8640000" cy="8874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Пользовательские типы данных</a:t>
            </a:r>
            <a:br>
              <a:rPr lang="ru-RU">
                <a:ea typeface="DejaVu Sans" pitchFamily="2"/>
                <a:cs typeface="DejaVu Sans" pitchFamily="2"/>
              </a:rPr>
            </a:br>
            <a:endParaRPr lang="ru-RU">
              <a:ea typeface="DejaVu Sans" pitchFamily="2"/>
              <a:cs typeface="DejaVu Sans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2000" y="864000"/>
            <a:ext cx="8640000" cy="1116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r>
              <a:rPr lang="ru-RU" sz="2000">
                <a:ea typeface="DejaVu Sans" pitchFamily="2"/>
                <a:cs typeface="DejaVu Sans" pitchFamily="2"/>
              </a:rPr>
              <a:t>Пользовательские типы данных с большим количеством атрибутов и степенью вложенности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835999"/>
            <a:ext cx="7740000" cy="327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435993-77C5-4E30-8F7D-4B7C5C4F3E85}" type="slidenum">
              <a:t>12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4200" y="3992759"/>
            <a:ext cx="6661800" cy="16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720000" y="144720"/>
            <a:ext cx="6300000" cy="133092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60"/>
              </a:spcAft>
              <a:buNone/>
            </a:pPr>
            <a:r>
              <a:rPr lang="ru-RU">
                <a:ea typeface="DejaVu Sans" pitchFamily="2"/>
                <a:cs typeface="DejaVu Sans" pitchFamily="2"/>
              </a:rPr>
              <a:t>Обработчики, типы</a:t>
            </a:r>
            <a:br>
              <a:rPr lang="ru-RU">
                <a:ea typeface="DejaVu Sans" pitchFamily="2"/>
                <a:cs typeface="DejaVu Sans" pitchFamily="2"/>
              </a:rPr>
            </a:br>
            <a:r>
              <a:rPr lang="ru-RU">
                <a:ea typeface="DejaVu Sans" pitchFamily="2"/>
                <a:cs typeface="DejaVu Sans" pitchFamily="2"/>
              </a:rPr>
              <a:t>Использование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76000" y="1188000"/>
            <a:ext cx="7200000" cy="1800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endParaRPr lang="ru-RU">
              <a:ea typeface="DejaVu Sans" pitchFamily="2"/>
              <a:cs typeface="DejaVu Sans" pitchFamily="2"/>
            </a:endParaRP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Вычисления</a:t>
            </a: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Формирование документов по шаблону</a:t>
            </a: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Интеграция с другими системами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80000" y="252000"/>
            <a:ext cx="2500200" cy="4404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144000" y="3348000"/>
            <a:ext cx="6660000" cy="72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60"/>
              </a:spcAft>
              <a:buNone/>
            </a:pPr>
            <a:r>
              <a:rPr lang="ru-RU" sz="2000">
                <a:highlight>
                  <a:srgbClr val="FFFF00"/>
                </a:highlight>
                <a:ea typeface="DejaVu Sans" pitchFamily="2"/>
                <a:cs typeface="DejaVu Sans" pitchFamily="2"/>
              </a:rPr>
              <a:t>Самостоятельно, на переходах и действиях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505EF-7376-488E-A9D6-0D8FBBD77DE9}" type="slidenum">
              <a:t>13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72720"/>
            <a:ext cx="5040000" cy="133092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>
                <a:ea typeface="DejaVu Sans" pitchFamily="2"/>
                <a:cs typeface="DejaVu Sans" pitchFamily="2"/>
              </a:rPr>
              <a:t>События и таймеры</a:t>
            </a:r>
            <a:br>
              <a:rPr lang="ru-RU" sz="2800">
                <a:ea typeface="DejaVu Sans" pitchFamily="2"/>
                <a:cs typeface="DejaVu Sans" pitchFamily="2"/>
              </a:rPr>
            </a:br>
            <a:r>
              <a:rPr lang="ru-RU" sz="2800">
                <a:ea typeface="DejaVu Sans" pitchFamily="2"/>
                <a:cs typeface="DejaVu Sans" pitchFamily="2"/>
              </a:rPr>
              <a:t>Типы</a:t>
            </a:r>
            <a:br>
              <a:rPr lang="ru-RU" sz="2800">
                <a:ea typeface="DejaVu Sans" pitchFamily="2"/>
                <a:cs typeface="DejaVu Sans" pitchFamily="2"/>
              </a:rPr>
            </a:br>
            <a:r>
              <a:rPr lang="ru-RU" sz="2800">
                <a:ea typeface="DejaVu Sans" pitchFamily="2"/>
                <a:cs typeface="DejaVu Sans" pitchFamily="2"/>
              </a:rPr>
              <a:t>Использование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96000" y="1764000"/>
            <a:ext cx="8640000" cy="3600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 algn="l">
              <a:buNone/>
            </a:pPr>
            <a:r>
              <a:rPr lang="ru-RU" sz="1800">
                <a:ea typeface="DejaVu Sans" pitchFamily="2"/>
                <a:cs typeface="DejaVu Sans" pitchFamily="2"/>
              </a:rPr>
              <a:t>Старт и окончание</a:t>
            </a:r>
          </a:p>
          <a:p>
            <a:pPr lvl="0" algn="l">
              <a:buNone/>
            </a:pPr>
            <a:r>
              <a:rPr lang="ru-RU" sz="1800">
                <a:ea typeface="DejaVu Sans" pitchFamily="2"/>
                <a:cs typeface="DejaVu Sans" pitchFamily="2"/>
              </a:rPr>
              <a:t>События</a:t>
            </a:r>
          </a:p>
          <a:p>
            <a:pPr marL="360000" lvl="0" indent="0" algn="l">
              <a:buFont typeface="OpenSymbol"/>
              <a:buChar char="•"/>
            </a:pPr>
            <a:r>
              <a:rPr lang="ru-RU" sz="1800">
                <a:ea typeface="DejaVu Sans" pitchFamily="2"/>
                <a:cs typeface="DejaVu Sans" pitchFamily="2"/>
              </a:rPr>
              <a:t>   Сообщение</a:t>
            </a:r>
          </a:p>
          <a:p>
            <a:pPr marL="360000" lvl="0" indent="0" algn="l">
              <a:buFont typeface="OpenSymbol"/>
              <a:buChar char="•"/>
            </a:pPr>
            <a:r>
              <a:rPr lang="ru-RU" sz="1800">
                <a:ea typeface="DejaVu Sans" pitchFamily="2"/>
                <a:cs typeface="DejaVu Sans" pitchFamily="2"/>
              </a:rPr>
              <a:t>   Сигнал</a:t>
            </a:r>
          </a:p>
          <a:p>
            <a:pPr marL="360000" lvl="0" indent="0" algn="l">
              <a:buFont typeface="OpenSymbol"/>
              <a:buChar char="•"/>
            </a:pPr>
            <a:r>
              <a:rPr lang="ru-RU" sz="1800">
                <a:ea typeface="DejaVu Sans" pitchFamily="2"/>
                <a:cs typeface="DejaVu Sans" pitchFamily="2"/>
              </a:rPr>
              <a:t>   Отмена</a:t>
            </a:r>
          </a:p>
          <a:p>
            <a:pPr marL="360000" lvl="0" indent="0" algn="l">
              <a:buFont typeface="OpenSymbol"/>
              <a:buChar char="•"/>
            </a:pPr>
            <a:r>
              <a:rPr lang="ru-RU" sz="1800">
                <a:ea typeface="DejaVu Sans" pitchFamily="2"/>
                <a:cs typeface="DejaVu Sans" pitchFamily="2"/>
              </a:rPr>
              <a:t>   Ошибка</a:t>
            </a:r>
          </a:p>
          <a:p>
            <a:pPr lvl="0" algn="l">
              <a:buNone/>
            </a:pPr>
            <a:r>
              <a:rPr lang="ru-RU" sz="1800">
                <a:ea typeface="DejaVu Sans" pitchFamily="2"/>
                <a:cs typeface="DejaVu Sans" pitchFamily="2"/>
              </a:rPr>
              <a:t>Таймеры — задержки и действия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900000" y="4608000"/>
            <a:ext cx="8280000" cy="90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60"/>
              </a:spcAft>
              <a:buNone/>
            </a:pPr>
            <a:r>
              <a:rPr lang="ru-RU" sz="1800">
                <a:highlight>
                  <a:srgbClr val="FFFF00"/>
                </a:highlight>
                <a:ea typeface="DejaVu Sans" pitchFamily="2"/>
                <a:cs typeface="DejaVu Sans" pitchFamily="2"/>
              </a:rPr>
              <a:t>Самостоятельно, на узлах действий и подпроцессах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8000" y="195120"/>
            <a:ext cx="4590720" cy="430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0A557E-8336-4A17-B566-55FDBFF9AA57}" type="slidenum">
              <a:t>14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000" y="36000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Межпроцессное взаимодействие, подпроцессы, мультиподпроцессы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0319" y="3747240"/>
            <a:ext cx="8419680" cy="15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900000" y="1440000"/>
            <a:ext cx="8460000" cy="230724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endParaRPr lang="ru-RU">
              <a:ea typeface="DejaVu Sans" pitchFamily="2"/>
              <a:cs typeface="DejaVu Sans" pitchFamily="2"/>
            </a:endParaRP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Внутренние (композиции) и внешние подпроцессы</a:t>
            </a: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Мультиподпроцессы</a:t>
            </a: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Отправка и приём сообщений между процессами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ADC06C-29C7-4C5C-BC41-5217D9976739}" type="slidenum">
              <a:t>15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000" y="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Заявка/заказ на ТМЦ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612000" y="75600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>
                <a:ea typeface="DejaVu Sans" pitchFamily="2"/>
                <a:cs typeface="DejaVu Sans" pitchFamily="2"/>
              </a:rPr>
              <a:t>Переменные завершённого экземпляра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792000"/>
            <a:ext cx="9720000" cy="41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900000" y="5022000"/>
            <a:ext cx="8640000" cy="54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>
                <a:ea typeface="DejaVu Sans" pitchFamily="2"/>
                <a:cs typeface="DejaVu Sans" pitchFamily="2"/>
              </a:rPr>
              <a:t>Схема прохождения экземпляра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7604AA-F2D0-4A47-BE2F-0B1B3AD71996}" type="slidenum">
              <a:t>16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000" y="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Заявка/заказ на ТМЦ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900000" y="5022000"/>
            <a:ext cx="8640000" cy="54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>
                <a:ea typeface="DejaVu Sans" pitchFamily="2"/>
                <a:cs typeface="DejaVu Sans" pitchFamily="2"/>
              </a:rPr>
              <a:t>Переменные завершённого экземпляра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792000"/>
            <a:ext cx="976248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D2FA28-41B3-4F4E-96DE-A8FD2F350AB0}" type="slidenum">
              <a:t>17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000" y="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Аукцион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720000"/>
            <a:ext cx="5580000" cy="290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83999" y="3060000"/>
            <a:ext cx="3798360" cy="198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0" y="4041359"/>
            <a:ext cx="3780000" cy="135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452999" y="830879"/>
            <a:ext cx="3447000" cy="204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160000" y="2749680"/>
            <a:ext cx="1705320" cy="121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884862-189F-40EC-9AAB-F37A1CD4DF10}" type="slidenum">
              <a:t>18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6120" y="1620000"/>
            <a:ext cx="2693880" cy="172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" y="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Аттестация с мультиподпроцессом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1260000"/>
            <a:ext cx="5442840" cy="286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20000" y="4420079"/>
            <a:ext cx="3600000" cy="97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96680" y="3688919"/>
            <a:ext cx="2443320" cy="171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C9179D-8D1A-4C54-BCBE-183B57C314A8}" type="slidenum">
              <a:t>19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80000" y="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Тендер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080000"/>
            <a:ext cx="7380000" cy="431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0000" y="1344960"/>
            <a:ext cx="3420000" cy="135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760000" y="720000"/>
            <a:ext cx="396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800">
                <a:highlight>
                  <a:scrgbClr r="0" g="0" b="0">
                    <a:alpha val="0"/>
                  </a:scrgbClr>
                </a:highlight>
                <a:ea typeface="DejaVu Sans" pitchFamily="2"/>
                <a:cs typeface="DejaVu Sans" pitchFamily="2"/>
              </a:rPr>
              <a:t>Подпроцесс подачи заявки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24039" y="2160000"/>
            <a:ext cx="2415960" cy="139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570A4B-60D0-4EF4-A45F-2798C3324D4F}" type="slidenum">
              <a:t>2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324720"/>
            <a:ext cx="8640000" cy="133092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Пример схемы</a:t>
            </a:r>
            <a:br>
              <a:rPr lang="ru-RU">
                <a:ea typeface="DejaVu Sans" pitchFamily="2"/>
                <a:cs typeface="DejaVu Sans" pitchFamily="2"/>
              </a:rPr>
            </a:br>
            <a:r>
              <a:rPr lang="ru-RU">
                <a:ea typeface="DejaVu Sans" pitchFamily="2"/>
                <a:cs typeface="DejaVu Sans" pitchFamily="2"/>
              </a:rPr>
              <a:t>промышленного процесса</a:t>
            </a:r>
            <a:br>
              <a:rPr lang="ru-RU">
                <a:ea typeface="DejaVu Sans" pitchFamily="2"/>
                <a:cs typeface="DejaVu Sans" pitchFamily="2"/>
              </a:rPr>
            </a:br>
            <a:endParaRPr lang="ru-RU">
              <a:ea typeface="DejaVu Sans" pitchFamily="2"/>
              <a:cs typeface="DejaVu Sans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72600" y="1620000"/>
            <a:ext cx="7819919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BF0A40-1FF5-4A42-89D7-C978503626E4}" type="slidenum">
              <a:t>20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80000" y="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Тендер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9680" y="792000"/>
            <a:ext cx="4270320" cy="265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96000" y="3749760"/>
            <a:ext cx="6480000" cy="183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0000" y="1548000"/>
            <a:ext cx="2700000" cy="189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714694-793D-48F4-8F9C-E4CA9637A8F5}" type="slidenum">
              <a:t>21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80000" y="0"/>
            <a:ext cx="59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Тендер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1280" y="2118240"/>
            <a:ext cx="4418280" cy="169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57119" y="756000"/>
            <a:ext cx="4142879" cy="120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80000" y="205200"/>
            <a:ext cx="4168440" cy="24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24640" y="2993400"/>
            <a:ext cx="4095360" cy="24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21080" y="3862079"/>
            <a:ext cx="4138920" cy="168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4AE70F-54A9-43E8-8E01-BB71E823F150}" type="slidenum">
              <a:t>22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52000"/>
            <a:ext cx="864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OpenSource версия RunaWFE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052000" y="1584000"/>
            <a:ext cx="6803999" cy="2520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marL="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Открытый код</a:t>
            </a:r>
          </a:p>
          <a:p>
            <a:pPr marL="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Привлечение студентов к разработке</a:t>
            </a:r>
          </a:p>
          <a:p>
            <a:pPr marL="36000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Стажировка</a:t>
            </a:r>
          </a:p>
          <a:p>
            <a:pPr marL="36000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Производственная практика</a:t>
            </a:r>
          </a:p>
          <a:p>
            <a:pPr marL="36000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Учебная практика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2160000" y="4500000"/>
            <a:ext cx="6300000" cy="90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>
                <a:highlight>
                  <a:srgbClr val="FFFF00"/>
                </a:highlight>
                <a:ea typeface="DejaVu Sans" pitchFamily="2"/>
                <a:cs typeface="DejaVu Sans" pitchFamily="2"/>
              </a:rPr>
              <a:t>Большое количество участников  разработки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22D4AE-D1DE-483C-9FC8-D5DDF7A8382F}" type="slidenum">
              <a:t>23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Студенческие работы и выступления на конференциях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26680" y="3240000"/>
            <a:ext cx="433332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1440000"/>
            <a:ext cx="4192559" cy="23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1159" y="1286640"/>
            <a:ext cx="4128840" cy="231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AD8F8C-E26B-44CB-B546-48FEBCD2F2AB}" type="slidenum">
              <a:t>24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2000" y="108000"/>
            <a:ext cx="8640000" cy="162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>
                <a:ea typeface="DejaVu Sans" pitchFamily="2"/>
                <a:cs typeface="DejaVu Sans" pitchFamily="2"/>
              </a:rPr>
              <a:t>Практикум по процессному программированию</a:t>
            </a:r>
            <a:br>
              <a:rPr lang="ru-RU" sz="3200">
                <a:ea typeface="DejaVu Sans" pitchFamily="2"/>
                <a:cs typeface="DejaVu Sans" pitchFamily="2"/>
              </a:rPr>
            </a:br>
            <a:r>
              <a:rPr lang="ru-RU" sz="3200">
                <a:ea typeface="DejaVu Sans" pitchFamily="2"/>
                <a:cs typeface="DejaVu Sans" pitchFamily="2"/>
              </a:rPr>
              <a:t>на runawfe.ru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217960"/>
            <a:ext cx="10080000" cy="345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2928D5-C860-4526-8A98-1DF9C70C3ABF}" type="slidenum">
              <a:t>25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0" y="5015520"/>
            <a:ext cx="2644200" cy="54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2015999"/>
            <a:ext cx="7308000" cy="1512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9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 algn="ctr">
              <a:buNone/>
            </a:pPr>
            <a:r>
              <a:rPr lang="ru-RU" sz="2400">
                <a:solidFill>
                  <a:srgbClr val="000000"/>
                </a:solidFill>
                <a:ea typeface="DejaVu Sans" pitchFamily="2"/>
                <a:cs typeface="DejaVu Sans" pitchFamily="2"/>
              </a:rPr>
              <a:t>+ 7 (901) 719-87-84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ro-RO" sz="2400">
                <a:solidFill>
                  <a:srgbClr val="000000"/>
                </a:solidFill>
                <a:ea typeface="DejaVu Sans" pitchFamily="2"/>
                <a:cs typeface="DejaVu Sans" pitchFamily="2"/>
                <a:hlinkClick r:id="rId4"/>
              </a:rPr>
              <a:t>info@processtech.ru</a:t>
            </a:r>
            <a:r>
              <a:rPr lang="ro-RO" sz="2400">
                <a:solidFill>
                  <a:srgbClr val="000000"/>
                </a:solidFill>
                <a:ea typeface="DejaVu Sans" pitchFamily="2"/>
                <a:cs typeface="DejaVu Sans" pitchFamily="2"/>
              </a:rPr>
              <a:t> / </a:t>
            </a:r>
            <a:r>
              <a:rPr lang="ru-RU" sz="2400">
                <a:solidFill>
                  <a:srgbClr val="000000"/>
                </a:solidFill>
                <a:ea typeface="DejaVu Sans" pitchFamily="2"/>
                <a:cs typeface="DejaVu Sans" pitchFamily="2"/>
              </a:rPr>
              <a:t>info@runawfe.ru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999" y="3564000"/>
            <a:ext cx="5400000" cy="14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DejaVu Sans" pitchFamily="2"/>
                <a:ea typeface="DejaVu Sans" pitchFamily="2"/>
                <a:cs typeface="DejaVu Sans" pitchFamily="2"/>
              </a:rPr>
              <a:t>OOO "Процессные технологии"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DejaVu Sans" pitchFamily="2"/>
                <a:ea typeface="DejaVu Sans" pitchFamily="2"/>
                <a:cs typeface="DejaVu Sans" pitchFamily="2"/>
              </a:rPr>
              <a:t>ОГРН 1157746491517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DejaVu Sans" pitchFamily="2"/>
                <a:ea typeface="DejaVu Sans" pitchFamily="2"/>
                <a:cs typeface="DejaVu Sans" pitchFamily="2"/>
              </a:rPr>
              <a:t>ИНН/КПП 7727179931/772701001117218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DejaVu Sans" pitchFamily="2"/>
                <a:ea typeface="DejaVu Sans" pitchFamily="2"/>
                <a:cs typeface="DejaVu Sans" pitchFamily="2"/>
              </a:rPr>
              <a:t>Москва ул. Кржижановского, д. 29, к. 1</a:t>
            </a: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612000" y="0"/>
            <a:ext cx="8640000" cy="162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>
                <a:ea typeface="DejaVu Sans" pitchFamily="2"/>
                <a:cs typeface="DejaVu Sans" pitchFamily="2"/>
              </a:rPr>
              <a:t>RunaWFE</a:t>
            </a:r>
            <a:br>
              <a:rPr lang="ru-RU" sz="2800">
                <a:ea typeface="DejaVu Sans" pitchFamily="2"/>
                <a:cs typeface="DejaVu Sans" pitchFamily="2"/>
              </a:rPr>
            </a:br>
            <a:r>
              <a:rPr lang="ru-RU" sz="2800">
                <a:ea typeface="DejaVu Sans" pitchFamily="2"/>
                <a:cs typeface="DejaVu Sans" pitchFamily="2"/>
              </a:rPr>
              <a:t>разработка и исполнение</a:t>
            </a:r>
            <a:br>
              <a:rPr lang="ru-RU" sz="2800">
                <a:ea typeface="DejaVu Sans" pitchFamily="2"/>
                <a:cs typeface="DejaVu Sans" pitchFamily="2"/>
              </a:rPr>
            </a:br>
            <a:r>
              <a:rPr lang="ru-RU" sz="2800">
                <a:ea typeface="DejaVu Sans" pitchFamily="2"/>
                <a:cs typeface="DejaVu Sans" pitchFamily="2"/>
              </a:rPr>
              <a:t> бизнес-процессов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E8D016-4629-4100-B742-BF1D31E1B4AA}" type="slidenum">
              <a:t>3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Импортозамещение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56000" y="936000"/>
            <a:ext cx="8640000" cy="3276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marL="0" lvl="0" indent="0">
              <a:buNone/>
            </a:pPr>
            <a:endParaRPr lang="ru-RU">
              <a:ea typeface="DejaVu Sans" pitchFamily="2"/>
              <a:cs typeface="DejaVu Sans" pitchFamily="2"/>
            </a:endParaRPr>
          </a:p>
          <a:p>
            <a:pPr marL="0" lvl="0" indent="0" algn="l">
              <a:buNone/>
            </a:pPr>
            <a:endParaRPr lang="ru-RU">
              <a:ea typeface="DejaVu Sans" pitchFamily="2"/>
              <a:cs typeface="DejaVu Sans" pitchFamily="2"/>
            </a:endParaRPr>
          </a:p>
          <a:p>
            <a:pPr marL="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Кроссплатформенность (Linux, Windows, MacOC...)</a:t>
            </a:r>
          </a:p>
          <a:p>
            <a:pPr marL="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Поддержка российских ОС (семейство Alt, Astra Linux...)</a:t>
            </a:r>
          </a:p>
          <a:p>
            <a:pPr marL="0" lvl="0" indent="0" algn="l">
              <a:buFont typeface="OpenSymbol"/>
              <a:buChar char="➢"/>
            </a:pPr>
            <a:r>
              <a:rPr lang="ru-RU" sz="2200">
                <a:ea typeface="DejaVu Sans" pitchFamily="2"/>
                <a:cs typeface="DejaVu Sans" pitchFamily="2"/>
              </a:rPr>
              <a:t>Поддержка российских процессоров версий Байкал и Эльбрус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720000" y="4212000"/>
            <a:ext cx="8640000" cy="648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ru-RU">
                <a:highlight>
                  <a:srgbClr val="FFD428"/>
                </a:highlight>
                <a:ea typeface="DejaVu Sans" pitchFamily="2"/>
                <a:cs typeface="DejaVu Sans" pitchFamily="2"/>
              </a:rPr>
              <a:t> Проекты Bizagi в RunaWFE конвертируем бесплатно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AFD716-40C4-4721-8EB2-C17753FD89B2}" type="slidenum"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4068000"/>
            <a:ext cx="4590720" cy="1552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Обучение разработке исполняемых бизнес-процессов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720000" y="1728000"/>
            <a:ext cx="9000000" cy="3060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endParaRPr lang="ru-RU">
              <a:highlight>
                <a:srgbClr val="FFD428"/>
              </a:highlight>
              <a:ea typeface="DejaVu Sans" pitchFamily="2"/>
              <a:cs typeface="DejaVu Sans" pitchFamily="2"/>
            </a:endParaRPr>
          </a:p>
          <a:p>
            <a:pPr lvl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базовые понятия процессного подхода</a:t>
            </a:r>
          </a:p>
          <a:p>
            <a:pPr marL="360000" lvl="0" indent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«определение бизнес-процесса»</a:t>
            </a:r>
          </a:p>
          <a:p>
            <a:pPr marL="720000" lvl="0" indent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«экземпляр бизнес-процесса»</a:t>
            </a:r>
          </a:p>
          <a:p>
            <a:pPr marL="1080000" lvl="0" indent="0" algn="l">
              <a:buFont typeface="OpenSymbol"/>
              <a:buChar char="➢"/>
            </a:pPr>
            <a:r>
              <a:rPr lang="ru-RU">
                <a:ea typeface="DejaVu Sans" pitchFamily="2"/>
                <a:cs typeface="DejaVu Sans" pitchFamily="2"/>
              </a:rPr>
              <a:t>«исполнение экземпляра бизнес-процесса»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2880000" y="1440000"/>
            <a:ext cx="3960000" cy="720000"/>
          </a:xfrm>
        </p:spPr>
        <p:txBody>
          <a:bodyPr vert="horz" anchorCtr="1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r>
              <a:rPr lang="ru-RU" sz="3200">
                <a:highlight>
                  <a:srgbClr val="FFD428"/>
                </a:highlight>
                <a:ea typeface="DejaVu Sans" pitchFamily="2"/>
                <a:cs typeface="DejaVu Sans" pitchFamily="2"/>
              </a:rPr>
              <a:t>   Теория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150A61-A308-405D-A6C2-D1659E37896B}" type="slidenum">
              <a:t>5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8000" y="344520"/>
            <a:ext cx="2340000" cy="165204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Графы БП (Разработка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валидных схем)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3600000" y="0"/>
            <a:ext cx="2340000" cy="54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Переходы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7200000" y="-36000"/>
            <a:ext cx="3240000" cy="299664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Действия,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формы с переменными,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обработчики,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боты</a:t>
            </a: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-144000" y="3548160"/>
            <a:ext cx="2880000" cy="165204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Внутренее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хранилище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объектов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7200000" y="4017960"/>
            <a:ext cx="2880000" cy="165204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Подпроцессы,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мульти</a:t>
            </a:r>
            <a:b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</a:b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подпроцессы</a:t>
            </a: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 idx="4294967295"/>
          </p:nvPr>
        </p:nvSpPr>
        <p:spPr>
          <a:xfrm>
            <a:off x="4320000" y="5040000"/>
            <a:ext cx="2340000" cy="54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FFFFFF"/>
                </a:solidFill>
                <a:ea typeface="DejaVu Sans" pitchFamily="2"/>
                <a:cs typeface="DejaVu Sans" pitchFamily="2"/>
              </a:rPr>
              <a:t>События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2556000" y="1188000"/>
            <a:ext cx="4680000" cy="360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3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endParaRPr lang="ru-RU" dirty="0">
              <a:ea typeface="DejaVu Sans" pitchFamily="2"/>
              <a:cs typeface="DejaVu Sans" pitchFamily="2"/>
            </a:endParaRPr>
          </a:p>
          <a:p>
            <a:pPr lvl="0" algn="ctr">
              <a:buNone/>
            </a:pPr>
            <a:r>
              <a:rPr lang="ru-RU" sz="2400" dirty="0">
                <a:ea typeface="DejaVu Sans" pitchFamily="2"/>
                <a:cs typeface="DejaVu Sans" pitchFamily="2"/>
              </a:rPr>
              <a:t>Обучение студентов — аналитиков разработке процессов на </a:t>
            </a:r>
            <a:r>
              <a:rPr lang="ru-RU" sz="2400" dirty="0" err="1">
                <a:ea typeface="DejaVu Sans" pitchFamily="2"/>
                <a:cs typeface="DejaVu Sans" pitchFamily="2"/>
              </a:rPr>
              <a:t>RunaWFE</a:t>
            </a:r>
            <a:endParaRPr lang="ru-RU" sz="2400" dirty="0">
              <a:ea typeface="DejaVu Sans" pitchFamily="2"/>
              <a:cs typeface="DejaVu Sans" pitchFamily="2"/>
            </a:endParaRPr>
          </a:p>
          <a:p>
            <a:pPr lvl="0" algn="ctr">
              <a:buNone/>
            </a:pPr>
            <a:endParaRPr lang="ru-RU" sz="2200" dirty="0">
              <a:ea typeface="DejaVu Sans" pitchFamily="2"/>
              <a:cs typeface="DejaVu Sans" pitchFamily="2"/>
            </a:endParaRPr>
          </a:p>
          <a:p>
            <a:pPr lvl="0" algn="ctr">
              <a:buNone/>
            </a:pPr>
            <a:r>
              <a:rPr lang="ru-RU" dirty="0">
                <a:ea typeface="DejaVu Sans" pitchFamily="2"/>
                <a:cs typeface="DejaVu Sans" pitchFamily="2"/>
              </a:rPr>
              <a:t>Простой порог вхождения</a:t>
            </a:r>
          </a:p>
          <a:p>
            <a:pPr lvl="0" algn="ctr">
              <a:buNone/>
            </a:pPr>
            <a:r>
              <a:rPr lang="ru-RU" dirty="0">
                <a:ea typeface="DejaVu Sans" pitchFamily="2"/>
                <a:cs typeface="DejaVu Sans" pitchFamily="2"/>
              </a:rPr>
              <a:t>Облачная и настольная версии</a:t>
            </a:r>
          </a:p>
        </p:txBody>
      </p:sp>
      <p:sp>
        <p:nvSpPr>
          <p:cNvPr id="9" name="Прямая соединительная линия 8"/>
          <p:cNvSpPr/>
          <p:nvPr/>
        </p:nvSpPr>
        <p:spPr>
          <a:xfrm>
            <a:off x="2880000" y="3024000"/>
            <a:ext cx="4320000" cy="0"/>
          </a:xfrm>
          <a:prstGeom prst="line">
            <a:avLst/>
          </a:prstGeom>
          <a:noFill/>
          <a:ln w="18000">
            <a:solidFill>
              <a:srgbClr val="E8A202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0DEB0C-8929-4700-8A18-28FEEE61715E}" type="slidenum">
              <a:t>6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DejaVu Sans" pitchFamily="2"/>
                <a:cs typeface="DejaVu Sans" pitchFamily="2"/>
              </a:rPr>
              <a:t>Обучение разработке исполняемых бизнес-процессов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1620000"/>
            <a:ext cx="8640000" cy="3600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endParaRPr lang="ru-RU" dirty="0">
              <a:ea typeface="DejaVu Sans" pitchFamily="2"/>
              <a:cs typeface="DejaVu Sans" pitchFamily="2"/>
            </a:endParaRP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построение схем бизнес-процессов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инициализация ролей бизнес-процессов, настройка прав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работа с внешними данными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создание форм заданий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взаимодействие с автоматическими исполнителями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работа с переменными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сроки выполнения заданий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вопросы </a:t>
            </a:r>
            <a:r>
              <a:rPr lang="ru-RU" sz="2000" dirty="0" err="1">
                <a:ea typeface="DejaVu Sans" pitchFamily="2"/>
                <a:cs typeface="DejaVu Sans" pitchFamily="2"/>
              </a:rPr>
              <a:t>межпроцессного</a:t>
            </a:r>
            <a:r>
              <a:rPr lang="ru-RU" sz="2000" dirty="0">
                <a:ea typeface="DejaVu Sans" pitchFamily="2"/>
                <a:cs typeface="DejaVu Sans" pitchFamily="2"/>
              </a:rPr>
              <a:t> взаимодействия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симулятор среды исполнения или облако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2880000" y="1440000"/>
            <a:ext cx="3960000" cy="720000"/>
          </a:xfrm>
        </p:spPr>
        <p:txBody>
          <a:bodyPr vert="horz" anchorCtr="1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>
              <a:buNone/>
            </a:pPr>
            <a:r>
              <a:rPr lang="ru-RU" sz="3200">
                <a:highlight>
                  <a:srgbClr val="FFD428"/>
                </a:highlight>
                <a:ea typeface="DejaVu Sans" pitchFamily="2"/>
                <a:cs typeface="DejaVu Sans" pitchFamily="2"/>
              </a:rPr>
              <a:t>   Практика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B7D97-4F70-438B-85A0-B8C87C451E44}" type="slidenum">
              <a:t>7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ea typeface="DejaVu Sans" pitchFamily="2"/>
                <a:cs typeface="DejaVu Sans" pitchFamily="2"/>
              </a:rPr>
              <a:t>Правила построения схем</a:t>
            </a:r>
            <a:br>
              <a:rPr lang="ru-RU" dirty="0">
                <a:ea typeface="DejaVu Sans" pitchFamily="2"/>
                <a:cs typeface="DejaVu Sans" pitchFamily="2"/>
              </a:rPr>
            </a:br>
            <a:r>
              <a:rPr lang="ru-RU" dirty="0">
                <a:ea typeface="DejaVu Sans" pitchFamily="2"/>
                <a:cs typeface="DejaVu Sans" pitchFamily="2"/>
              </a:rPr>
              <a:t>исполняемых бизнес-процессов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None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060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21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635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425"/>
              </a:spcAft>
              <a:buClr>
                <a:srgbClr val="666666"/>
              </a:buClr>
              <a:buSzPct val="75000"/>
              <a:buFont typeface="StarSymbol"/>
              <a:buChar char="–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13"/>
              </a:spcAft>
              <a:buClr>
                <a:srgbClr val="666666"/>
              </a:buClr>
              <a:buSzPct val="45000"/>
              <a:buFont typeface="StarSymbol"/>
              <a:buChar char="●"/>
              <a:defRPr lang="ru-RU" sz="15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2"/>
              </a:defRPr>
            </a:lvl9pPr>
          </a:lstStyle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Названия узлов схемы бизнес-процессов, соответствующих действиям исполнителей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Размер схемы бизнес-процесса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Направления движения точек управления по схеме бизнес-процесса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Отказ от использования ролей в виде дорожек на схеме бизнес-процесса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Реализация действия, которое должно быть выполнено одновременно двумя исполнителями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Вынесение второстепенных действий в параллельную ветку</a:t>
            </a:r>
          </a:p>
          <a:p>
            <a:pPr lvl="0" algn="l">
              <a:spcAft>
                <a:spcPts val="0"/>
              </a:spcAft>
              <a:buFont typeface="OpenSymbol"/>
              <a:buChar char="➢"/>
            </a:pPr>
            <a:r>
              <a:rPr lang="ru-RU" sz="2000" dirty="0">
                <a:ea typeface="DejaVu Sans" pitchFamily="2"/>
                <a:cs typeface="DejaVu Sans" pitchFamily="2"/>
              </a:rPr>
              <a:t>Использование парных разделений и слияний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C27BD5-4025-4B8A-B392-C9A4B66793BF}" type="slidenum">
              <a:t>8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0000" y="108000"/>
            <a:ext cx="7380000" cy="108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indent="180360">
              <a:buNone/>
            </a:pPr>
            <a:r>
              <a:rPr lang="ru-RU" sz="2400">
                <a:latin typeface="Times New Roman" pitchFamily="18"/>
                <a:ea typeface="DejaVu Sans" pitchFamily="2"/>
                <a:cs typeface="Times New Roman" pitchFamily="18"/>
              </a:rPr>
              <a:t>Схема бизнес-процесса, реализующая согласование документа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048319"/>
            <a:ext cx="7818480" cy="435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7AB8F2-A2BF-421C-96DD-DB9064E3BD01}" type="slidenum">
              <a:t>9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0000" y="108000"/>
            <a:ext cx="7380000" cy="1080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>
                <a:ea typeface="DejaVu Sans" pitchFamily="2"/>
                <a:cs typeface="DejaVu Sans" pitchFamily="2"/>
              </a:rPr>
              <a:t>Пример "компромиссного" решения по разделениям-слияниям и использованию элемента «завершение потока управления»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6160" y="1562040"/>
            <a:ext cx="6513840" cy="383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cus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506</Words>
  <Application>Microsoft Office PowerPoint</Application>
  <PresentationFormat>Произвольный</PresentationFormat>
  <Paragraphs>131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Calibri</vt:lpstr>
      <vt:lpstr>DejaVu Sans</vt:lpstr>
      <vt:lpstr>DejaVu Sans Condensed</vt:lpstr>
      <vt:lpstr>Liberation Sans</vt:lpstr>
      <vt:lpstr>OpenSymbol</vt:lpstr>
      <vt:lpstr>StarSymbol</vt:lpstr>
      <vt:lpstr>Times New Roman</vt:lpstr>
      <vt:lpstr>Focus1</vt:lpstr>
      <vt:lpstr>Focus2</vt:lpstr>
      <vt:lpstr>Focus3</vt:lpstr>
      <vt:lpstr>Возможности российской BPM-платформы RunaWFE для разработки промышленных решений и подготовки кадров</vt:lpstr>
      <vt:lpstr>Пример схемы промышленного процесса </vt:lpstr>
      <vt:lpstr>Импортозамещение</vt:lpstr>
      <vt:lpstr>Обучение разработке исполняемых бизнес-процессов</vt:lpstr>
      <vt:lpstr>Графы БП (Разработка валидных схем)</vt:lpstr>
      <vt:lpstr>Обучение разработке исполняемых бизнес-процессов</vt:lpstr>
      <vt:lpstr>Правила построения схем исполняемых бизнес-процессов</vt:lpstr>
      <vt:lpstr>Схема бизнес-процесса, реализующая согласование документа</vt:lpstr>
      <vt:lpstr>Пример "компромиссного" решения по разделениям-слияниям и использованию элемента «завершение потока управления»</vt:lpstr>
      <vt:lpstr>Переменные в процессе Обмен данными пользователей и систем</vt:lpstr>
      <vt:lpstr>Пользовательские типы данных </vt:lpstr>
      <vt:lpstr>Обработчики, типы Использование</vt:lpstr>
      <vt:lpstr>События и таймеры Типы Использование</vt:lpstr>
      <vt:lpstr>Межпроцессное взаимодействие, подпроцессы, мультиподпроцессы</vt:lpstr>
      <vt:lpstr>Заявка/заказ на ТМЦ</vt:lpstr>
      <vt:lpstr>Заявка/заказ на ТМЦ</vt:lpstr>
      <vt:lpstr>Аукцион</vt:lpstr>
      <vt:lpstr>Аттестация с мультиподпроцессом</vt:lpstr>
      <vt:lpstr>Тендер</vt:lpstr>
      <vt:lpstr>Тендер</vt:lpstr>
      <vt:lpstr>Тендер</vt:lpstr>
      <vt:lpstr>OpenSource версия RunaWFE</vt:lpstr>
      <vt:lpstr>Студенческие работы и выступления на конференциях</vt:lpstr>
      <vt:lpstr>Практикум по процессному программированию на runawfe.ru</vt:lpstr>
      <vt:lpstr>RunaWFE разработка и исполнение  бизнес-процессов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Andrey</dc:creator>
  <cp:lastModifiedBy>akuznetsova</cp:lastModifiedBy>
  <cp:revision>122</cp:revision>
  <dcterms:created xsi:type="dcterms:W3CDTF">2023-05-18T14:05:53Z</dcterms:created>
  <dcterms:modified xsi:type="dcterms:W3CDTF">2023-05-25T06:06:56Z</dcterms:modified>
</cp:coreProperties>
</file>