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  <p:sldMasterId id="2147483695" r:id="rId2"/>
  </p:sldMasterIdLst>
  <p:notesMasterIdLst>
    <p:notesMasterId r:id="rId51"/>
  </p:notesMasterIdLst>
  <p:sldIdLst>
    <p:sldId id="431" r:id="rId3"/>
    <p:sldId id="493" r:id="rId4"/>
    <p:sldId id="494" r:id="rId5"/>
    <p:sldId id="495" r:id="rId6"/>
    <p:sldId id="552" r:id="rId7"/>
    <p:sldId id="515" r:id="rId8"/>
    <p:sldId id="528" r:id="rId9"/>
    <p:sldId id="536" r:id="rId10"/>
    <p:sldId id="529" r:id="rId11"/>
    <p:sldId id="553" r:id="rId12"/>
    <p:sldId id="471" r:id="rId13"/>
    <p:sldId id="472" r:id="rId14"/>
    <p:sldId id="482" r:id="rId15"/>
    <p:sldId id="483" r:id="rId16"/>
    <p:sldId id="554" r:id="rId17"/>
    <p:sldId id="555" r:id="rId18"/>
    <p:sldId id="506" r:id="rId19"/>
    <p:sldId id="517" r:id="rId20"/>
    <p:sldId id="518" r:id="rId21"/>
    <p:sldId id="519" r:id="rId22"/>
    <p:sldId id="520" r:id="rId23"/>
    <p:sldId id="521" r:id="rId24"/>
    <p:sldId id="522" r:id="rId25"/>
    <p:sldId id="523" r:id="rId26"/>
    <p:sldId id="524" r:id="rId27"/>
    <p:sldId id="525" r:id="rId28"/>
    <p:sldId id="557" r:id="rId29"/>
    <p:sldId id="558" r:id="rId30"/>
    <p:sldId id="526" r:id="rId31"/>
    <p:sldId id="527" r:id="rId32"/>
    <p:sldId id="556" r:id="rId33"/>
    <p:sldId id="539" r:id="rId34"/>
    <p:sldId id="513" r:id="rId35"/>
    <p:sldId id="532" r:id="rId36"/>
    <p:sldId id="531" r:id="rId37"/>
    <p:sldId id="535" r:id="rId38"/>
    <p:sldId id="551" r:id="rId39"/>
    <p:sldId id="541" r:id="rId40"/>
    <p:sldId id="546" r:id="rId41"/>
    <p:sldId id="549" r:id="rId42"/>
    <p:sldId id="540" r:id="rId43"/>
    <p:sldId id="542" r:id="rId44"/>
    <p:sldId id="548" r:id="rId45"/>
    <p:sldId id="547" r:id="rId46"/>
    <p:sldId id="550" r:id="rId47"/>
    <p:sldId id="543" r:id="rId48"/>
    <p:sldId id="544" r:id="rId49"/>
    <p:sldId id="423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горь Апалько" initials="И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191"/>
    <a:srgbClr val="E11919"/>
    <a:srgbClr val="FFCDCD"/>
    <a:srgbClr val="4472C4"/>
    <a:srgbClr val="ED7D31"/>
    <a:srgbClr val="EEEB57"/>
    <a:srgbClr val="DCD2D1"/>
    <a:srgbClr val="FF0000"/>
    <a:srgbClr val="FFD869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43" autoAdjust="0"/>
    <p:restoredTop sz="94714" autoAdjust="0"/>
  </p:normalViewPr>
  <p:slideViewPr>
    <p:cSldViewPr snapToGrid="0">
      <p:cViewPr varScale="1">
        <p:scale>
          <a:sx n="115" d="100"/>
          <a:sy n="115" d="100"/>
        </p:scale>
        <p:origin x="-30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5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780837994282715"/>
          <c:y val="2.4720811719511231E-2"/>
          <c:w val="0.50810417573613753"/>
          <c:h val="0.91031934707331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Время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715840"/>
        <c:axId val="111717376"/>
      </c:barChart>
      <c:catAx>
        <c:axId val="11171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717376"/>
        <c:crosses val="autoZero"/>
        <c:auto val="1"/>
        <c:lblAlgn val="ctr"/>
        <c:lblOffset val="100"/>
        <c:noMultiLvlLbl val="0"/>
      </c:catAx>
      <c:valAx>
        <c:axId val="1117173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71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image" Target="../media/image7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FC0DF-0BD9-4906-A5D3-4F44B75387D6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985F81C-FDCC-4BA8-8E02-99F1502E9678}">
      <dgm:prSet phldrT="[Текст]"/>
      <dgm:spPr/>
      <dgm:t>
        <a:bodyPr/>
        <a:lstStyle/>
        <a:p>
          <a:r>
            <a:rPr lang="ru-RU" dirty="0" smtClean="0"/>
            <a:t>Инженер</a:t>
          </a:r>
          <a:endParaRPr lang="ru-RU" dirty="0"/>
        </a:p>
      </dgm:t>
    </dgm:pt>
    <dgm:pt modelId="{A3AEEAE7-53D4-4907-8A78-C8BD90F1E61A}" type="parTrans" cxnId="{2A4B42A8-2682-41EC-ADC6-82FDE9CA4710}">
      <dgm:prSet/>
      <dgm:spPr/>
      <dgm:t>
        <a:bodyPr/>
        <a:lstStyle/>
        <a:p>
          <a:endParaRPr lang="ru-RU"/>
        </a:p>
      </dgm:t>
    </dgm:pt>
    <dgm:pt modelId="{05E736ED-2F66-44DC-ABD9-F15DDC7B4D2F}" type="sibTrans" cxnId="{2A4B42A8-2682-41EC-ADC6-82FDE9CA4710}">
      <dgm:prSet/>
      <dgm:spPr/>
      <dgm:t>
        <a:bodyPr/>
        <a:lstStyle/>
        <a:p>
          <a:endParaRPr lang="ru-RU"/>
        </a:p>
      </dgm:t>
    </dgm:pt>
    <dgm:pt modelId="{F6DB2465-1AC0-482E-923E-C8977BBB74B6}">
      <dgm:prSet phldrT="[Текст]"/>
      <dgm:spPr/>
      <dgm:t>
        <a:bodyPr/>
        <a:lstStyle/>
        <a:p>
          <a:r>
            <a:rPr lang="ru-RU" dirty="0" smtClean="0"/>
            <a:t>Территориальный руководитель</a:t>
          </a:r>
          <a:endParaRPr lang="ru-RU" dirty="0"/>
        </a:p>
      </dgm:t>
    </dgm:pt>
    <dgm:pt modelId="{80EC7F78-9B5D-4BCB-98F0-AF9E886B30CC}" type="parTrans" cxnId="{F9EBC01F-AC0B-40D5-82C5-B72647585FAC}">
      <dgm:prSet/>
      <dgm:spPr/>
      <dgm:t>
        <a:bodyPr/>
        <a:lstStyle/>
        <a:p>
          <a:endParaRPr lang="ru-RU"/>
        </a:p>
      </dgm:t>
    </dgm:pt>
    <dgm:pt modelId="{1CF6A065-B239-4F2C-BAEE-A172841B2DB2}" type="sibTrans" cxnId="{F9EBC01F-AC0B-40D5-82C5-B72647585FAC}">
      <dgm:prSet/>
      <dgm:spPr/>
      <dgm:t>
        <a:bodyPr/>
        <a:lstStyle/>
        <a:p>
          <a:endParaRPr lang="ru-RU"/>
        </a:p>
      </dgm:t>
    </dgm:pt>
    <dgm:pt modelId="{2A43DB2A-261C-4C5F-AF72-64D79878D157}">
      <dgm:prSet phldrT="[Текст]"/>
      <dgm:spPr/>
      <dgm:t>
        <a:bodyPr/>
        <a:lstStyle/>
        <a:p>
          <a:r>
            <a:rPr lang="ru-RU" dirty="0" smtClean="0"/>
            <a:t>Региональный руководитель</a:t>
          </a:r>
          <a:endParaRPr lang="ru-RU" dirty="0"/>
        </a:p>
      </dgm:t>
    </dgm:pt>
    <dgm:pt modelId="{FF90A13A-580A-46DB-A8F2-6BDC8622C990}" type="parTrans" cxnId="{1CA4218E-526C-484A-8BAF-352887AC7DD4}">
      <dgm:prSet/>
      <dgm:spPr/>
      <dgm:t>
        <a:bodyPr/>
        <a:lstStyle/>
        <a:p>
          <a:endParaRPr lang="ru-RU"/>
        </a:p>
      </dgm:t>
    </dgm:pt>
    <dgm:pt modelId="{42EEB9A2-D8AF-4139-BFF2-28D06E4C3F18}" type="sibTrans" cxnId="{1CA4218E-526C-484A-8BAF-352887AC7DD4}">
      <dgm:prSet/>
      <dgm:spPr/>
      <dgm:t>
        <a:bodyPr/>
        <a:lstStyle/>
        <a:p>
          <a:endParaRPr lang="ru-RU"/>
        </a:p>
      </dgm:t>
    </dgm:pt>
    <dgm:pt modelId="{C9E4E69E-0143-48B1-80D5-A89C9080CBEE}">
      <dgm:prSet phldrT="[Текст]"/>
      <dgm:spPr/>
      <dgm:t>
        <a:bodyPr/>
        <a:lstStyle/>
        <a:p>
          <a:r>
            <a:rPr lang="ru-RU" dirty="0" smtClean="0"/>
            <a:t>Отдел по работе с регионами</a:t>
          </a:r>
          <a:endParaRPr lang="ru-RU" dirty="0"/>
        </a:p>
      </dgm:t>
    </dgm:pt>
    <dgm:pt modelId="{412ED780-A536-4EDA-80B6-D2B47D6C2FEA}" type="parTrans" cxnId="{C9B73FAB-97E4-47F5-81C5-04A819C7ED44}">
      <dgm:prSet/>
      <dgm:spPr/>
      <dgm:t>
        <a:bodyPr/>
        <a:lstStyle/>
        <a:p>
          <a:endParaRPr lang="ru-RU"/>
        </a:p>
      </dgm:t>
    </dgm:pt>
    <dgm:pt modelId="{6DB202F0-5132-4DA1-910E-35F18B944B7A}" type="sibTrans" cxnId="{C9B73FAB-97E4-47F5-81C5-04A819C7ED44}">
      <dgm:prSet/>
      <dgm:spPr/>
      <dgm:t>
        <a:bodyPr/>
        <a:lstStyle/>
        <a:p>
          <a:endParaRPr lang="ru-RU"/>
        </a:p>
      </dgm:t>
    </dgm:pt>
    <dgm:pt modelId="{F9D26640-6183-4010-9CD1-2DDA4DF82B55}" type="pres">
      <dgm:prSet presAssocID="{711FC0DF-0BD9-4906-A5D3-4F44B75387D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6A20FE9-2A42-4498-9DD6-0F5B26B9A508}" type="pres">
      <dgm:prSet presAssocID="{7985F81C-FDCC-4BA8-8E02-99F1502E9678}" presName="composite" presStyleCnt="0"/>
      <dgm:spPr/>
    </dgm:pt>
    <dgm:pt modelId="{95DAD4D1-ACDC-40F3-8CA8-B431BB5D6E7A}" type="pres">
      <dgm:prSet presAssocID="{7985F81C-FDCC-4BA8-8E02-99F1502E9678}" presName="LShape" presStyleLbl="alignNode1" presStyleIdx="0" presStyleCnt="7"/>
      <dgm:spPr>
        <a:solidFill>
          <a:srgbClr val="00B050"/>
        </a:solidFill>
      </dgm:spPr>
    </dgm:pt>
    <dgm:pt modelId="{64F95621-6A11-4104-BF50-257E263AB214}" type="pres">
      <dgm:prSet presAssocID="{7985F81C-FDCC-4BA8-8E02-99F1502E967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2E0F0-1DC0-4F7D-812F-4730E7C78CD6}" type="pres">
      <dgm:prSet presAssocID="{7985F81C-FDCC-4BA8-8E02-99F1502E9678}" presName="Triangle" presStyleLbl="alignNode1" presStyleIdx="1" presStyleCnt="7"/>
      <dgm:spPr>
        <a:solidFill>
          <a:srgbClr val="00B050"/>
        </a:solidFill>
      </dgm:spPr>
    </dgm:pt>
    <dgm:pt modelId="{1D7E6C9B-360B-47F7-BAAF-E5FC28D1BB6D}" type="pres">
      <dgm:prSet presAssocID="{05E736ED-2F66-44DC-ABD9-F15DDC7B4D2F}" presName="sibTrans" presStyleCnt="0"/>
      <dgm:spPr/>
    </dgm:pt>
    <dgm:pt modelId="{7BAC9E57-5413-464D-839D-7BAA29D2659D}" type="pres">
      <dgm:prSet presAssocID="{05E736ED-2F66-44DC-ABD9-F15DDC7B4D2F}" presName="space" presStyleCnt="0"/>
      <dgm:spPr/>
    </dgm:pt>
    <dgm:pt modelId="{B2A42989-799A-4FD9-916E-913558F97F35}" type="pres">
      <dgm:prSet presAssocID="{F6DB2465-1AC0-482E-923E-C8977BBB74B6}" presName="composite" presStyleCnt="0"/>
      <dgm:spPr/>
    </dgm:pt>
    <dgm:pt modelId="{E3903FB0-59B4-4361-938F-2A7C48D4FDA4}" type="pres">
      <dgm:prSet presAssocID="{F6DB2465-1AC0-482E-923E-C8977BBB74B6}" presName="LShape" presStyleLbl="alignNode1" presStyleIdx="2" presStyleCnt="7"/>
      <dgm:spPr>
        <a:solidFill>
          <a:srgbClr val="FFC000"/>
        </a:solidFill>
      </dgm:spPr>
    </dgm:pt>
    <dgm:pt modelId="{DAD2C7AF-1A2E-4764-B7CB-AE5ED51E58CF}" type="pres">
      <dgm:prSet presAssocID="{F6DB2465-1AC0-482E-923E-C8977BBB74B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29096-FDD8-4386-AC8C-CA6DF63A7006}" type="pres">
      <dgm:prSet presAssocID="{F6DB2465-1AC0-482E-923E-C8977BBB74B6}" presName="Triangle" presStyleLbl="alignNode1" presStyleIdx="3" presStyleCnt="7"/>
      <dgm:spPr>
        <a:solidFill>
          <a:srgbClr val="FFC000"/>
        </a:solidFill>
      </dgm:spPr>
    </dgm:pt>
    <dgm:pt modelId="{9071912E-160A-439E-AD50-9F23EB2850D3}" type="pres">
      <dgm:prSet presAssocID="{1CF6A065-B239-4F2C-BAEE-A172841B2DB2}" presName="sibTrans" presStyleCnt="0"/>
      <dgm:spPr/>
    </dgm:pt>
    <dgm:pt modelId="{FD0DD64A-E381-4D6E-B867-E45016487156}" type="pres">
      <dgm:prSet presAssocID="{1CF6A065-B239-4F2C-BAEE-A172841B2DB2}" presName="space" presStyleCnt="0"/>
      <dgm:spPr/>
    </dgm:pt>
    <dgm:pt modelId="{CCB2E78C-A19E-4C1C-84C4-203BBBA0ED25}" type="pres">
      <dgm:prSet presAssocID="{2A43DB2A-261C-4C5F-AF72-64D79878D157}" presName="composite" presStyleCnt="0"/>
      <dgm:spPr/>
    </dgm:pt>
    <dgm:pt modelId="{3B3AB903-3EFC-4FF3-BD8F-378CDE2D4B5F}" type="pres">
      <dgm:prSet presAssocID="{2A43DB2A-261C-4C5F-AF72-64D79878D157}" presName="LShape" presStyleLbl="alignNode1" presStyleIdx="4" presStyleCnt="7"/>
      <dgm:spPr/>
    </dgm:pt>
    <dgm:pt modelId="{79B6974C-C615-43DB-9430-F2E3E0F5F466}" type="pres">
      <dgm:prSet presAssocID="{2A43DB2A-261C-4C5F-AF72-64D79878D15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08C19-EE8B-40AD-A121-FAA118C73AB2}" type="pres">
      <dgm:prSet presAssocID="{2A43DB2A-261C-4C5F-AF72-64D79878D157}" presName="Triangle" presStyleLbl="alignNode1" presStyleIdx="5" presStyleCnt="7"/>
      <dgm:spPr/>
    </dgm:pt>
    <dgm:pt modelId="{04FA4F0A-313E-489A-B866-BFF4B9A33DCB}" type="pres">
      <dgm:prSet presAssocID="{42EEB9A2-D8AF-4139-BFF2-28D06E4C3F18}" presName="sibTrans" presStyleCnt="0"/>
      <dgm:spPr/>
    </dgm:pt>
    <dgm:pt modelId="{C07B20A7-15FC-4EB5-BCE2-74E50B31866D}" type="pres">
      <dgm:prSet presAssocID="{42EEB9A2-D8AF-4139-BFF2-28D06E4C3F18}" presName="space" presStyleCnt="0"/>
      <dgm:spPr/>
    </dgm:pt>
    <dgm:pt modelId="{2B14DE6B-3049-4DF7-864E-1DED4DAE6D8B}" type="pres">
      <dgm:prSet presAssocID="{C9E4E69E-0143-48B1-80D5-A89C9080CBEE}" presName="composite" presStyleCnt="0"/>
      <dgm:spPr/>
    </dgm:pt>
    <dgm:pt modelId="{0B3D2C06-ECE4-42CF-B641-045B01F71ED6}" type="pres">
      <dgm:prSet presAssocID="{C9E4E69E-0143-48B1-80D5-A89C9080CBEE}" presName="LShape" presStyleLbl="alignNode1" presStyleIdx="6" presStyleCnt="7"/>
      <dgm:spPr>
        <a:solidFill>
          <a:srgbClr val="FF0000"/>
        </a:solidFill>
      </dgm:spPr>
    </dgm:pt>
    <dgm:pt modelId="{9BFBE14E-6B1E-4876-8E17-7ED97034D124}" type="pres">
      <dgm:prSet presAssocID="{C9E4E69E-0143-48B1-80D5-A89C9080CBE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3035F9-25A4-426C-9195-EC68B1BBB8F9}" type="presOf" srcId="{711FC0DF-0BD9-4906-A5D3-4F44B75387D6}" destId="{F9D26640-6183-4010-9CD1-2DDA4DF82B55}" srcOrd="0" destOrd="0" presId="urn:microsoft.com/office/officeart/2009/3/layout/StepUpProcess"/>
    <dgm:cxn modelId="{4D6D78A2-05F3-419D-B972-B1E4C18363E8}" type="presOf" srcId="{C9E4E69E-0143-48B1-80D5-A89C9080CBEE}" destId="{9BFBE14E-6B1E-4876-8E17-7ED97034D124}" srcOrd="0" destOrd="0" presId="urn:microsoft.com/office/officeart/2009/3/layout/StepUpProcess"/>
    <dgm:cxn modelId="{F9EBC01F-AC0B-40D5-82C5-B72647585FAC}" srcId="{711FC0DF-0BD9-4906-A5D3-4F44B75387D6}" destId="{F6DB2465-1AC0-482E-923E-C8977BBB74B6}" srcOrd="1" destOrd="0" parTransId="{80EC7F78-9B5D-4BCB-98F0-AF9E886B30CC}" sibTransId="{1CF6A065-B239-4F2C-BAEE-A172841B2DB2}"/>
    <dgm:cxn modelId="{859A0BA5-1951-43F6-AA43-883BD2D10F4C}" type="presOf" srcId="{2A43DB2A-261C-4C5F-AF72-64D79878D157}" destId="{79B6974C-C615-43DB-9430-F2E3E0F5F466}" srcOrd="0" destOrd="0" presId="urn:microsoft.com/office/officeart/2009/3/layout/StepUpProcess"/>
    <dgm:cxn modelId="{C9B73FAB-97E4-47F5-81C5-04A819C7ED44}" srcId="{711FC0DF-0BD9-4906-A5D3-4F44B75387D6}" destId="{C9E4E69E-0143-48B1-80D5-A89C9080CBEE}" srcOrd="3" destOrd="0" parTransId="{412ED780-A536-4EDA-80B6-D2B47D6C2FEA}" sibTransId="{6DB202F0-5132-4DA1-910E-35F18B944B7A}"/>
    <dgm:cxn modelId="{1CA4218E-526C-484A-8BAF-352887AC7DD4}" srcId="{711FC0DF-0BD9-4906-A5D3-4F44B75387D6}" destId="{2A43DB2A-261C-4C5F-AF72-64D79878D157}" srcOrd="2" destOrd="0" parTransId="{FF90A13A-580A-46DB-A8F2-6BDC8622C990}" sibTransId="{42EEB9A2-D8AF-4139-BFF2-28D06E4C3F18}"/>
    <dgm:cxn modelId="{7DD88EDD-5623-4332-971B-E9750F2D149F}" type="presOf" srcId="{F6DB2465-1AC0-482E-923E-C8977BBB74B6}" destId="{DAD2C7AF-1A2E-4764-B7CB-AE5ED51E58CF}" srcOrd="0" destOrd="0" presId="urn:microsoft.com/office/officeart/2009/3/layout/StepUpProcess"/>
    <dgm:cxn modelId="{0F620C81-03DF-40F7-B010-D9CE4B75C593}" type="presOf" srcId="{7985F81C-FDCC-4BA8-8E02-99F1502E9678}" destId="{64F95621-6A11-4104-BF50-257E263AB214}" srcOrd="0" destOrd="0" presId="urn:microsoft.com/office/officeart/2009/3/layout/StepUpProcess"/>
    <dgm:cxn modelId="{2A4B42A8-2682-41EC-ADC6-82FDE9CA4710}" srcId="{711FC0DF-0BD9-4906-A5D3-4F44B75387D6}" destId="{7985F81C-FDCC-4BA8-8E02-99F1502E9678}" srcOrd="0" destOrd="0" parTransId="{A3AEEAE7-53D4-4907-8A78-C8BD90F1E61A}" sibTransId="{05E736ED-2F66-44DC-ABD9-F15DDC7B4D2F}"/>
    <dgm:cxn modelId="{A83BFAC9-5816-41DB-8CF3-F5644818A1C6}" type="presParOf" srcId="{F9D26640-6183-4010-9CD1-2DDA4DF82B55}" destId="{26A20FE9-2A42-4498-9DD6-0F5B26B9A508}" srcOrd="0" destOrd="0" presId="urn:microsoft.com/office/officeart/2009/3/layout/StepUpProcess"/>
    <dgm:cxn modelId="{6B153412-CDA1-4957-B6B4-2A8EF0DDBB9B}" type="presParOf" srcId="{26A20FE9-2A42-4498-9DD6-0F5B26B9A508}" destId="{95DAD4D1-ACDC-40F3-8CA8-B431BB5D6E7A}" srcOrd="0" destOrd="0" presId="urn:microsoft.com/office/officeart/2009/3/layout/StepUpProcess"/>
    <dgm:cxn modelId="{9AF43C13-FB08-4CD9-810B-59BA07D1E516}" type="presParOf" srcId="{26A20FE9-2A42-4498-9DD6-0F5B26B9A508}" destId="{64F95621-6A11-4104-BF50-257E263AB214}" srcOrd="1" destOrd="0" presId="urn:microsoft.com/office/officeart/2009/3/layout/StepUpProcess"/>
    <dgm:cxn modelId="{6931C3DB-0B04-4F03-A8C7-9FE38A8647CF}" type="presParOf" srcId="{26A20FE9-2A42-4498-9DD6-0F5B26B9A508}" destId="{E232E0F0-1DC0-4F7D-812F-4730E7C78CD6}" srcOrd="2" destOrd="0" presId="urn:microsoft.com/office/officeart/2009/3/layout/StepUpProcess"/>
    <dgm:cxn modelId="{08656702-FD44-4777-AC54-46E4E19EC424}" type="presParOf" srcId="{F9D26640-6183-4010-9CD1-2DDA4DF82B55}" destId="{1D7E6C9B-360B-47F7-BAAF-E5FC28D1BB6D}" srcOrd="1" destOrd="0" presId="urn:microsoft.com/office/officeart/2009/3/layout/StepUpProcess"/>
    <dgm:cxn modelId="{42040F23-8599-4E67-AAF0-CE9D2B1D88DF}" type="presParOf" srcId="{1D7E6C9B-360B-47F7-BAAF-E5FC28D1BB6D}" destId="{7BAC9E57-5413-464D-839D-7BAA29D2659D}" srcOrd="0" destOrd="0" presId="urn:microsoft.com/office/officeart/2009/3/layout/StepUpProcess"/>
    <dgm:cxn modelId="{38A0C224-B8CB-4377-98BB-B8BCB0F3B343}" type="presParOf" srcId="{F9D26640-6183-4010-9CD1-2DDA4DF82B55}" destId="{B2A42989-799A-4FD9-916E-913558F97F35}" srcOrd="2" destOrd="0" presId="urn:microsoft.com/office/officeart/2009/3/layout/StepUpProcess"/>
    <dgm:cxn modelId="{B22CAF5A-C6AE-42FD-95A7-36CD5D54DE1D}" type="presParOf" srcId="{B2A42989-799A-4FD9-916E-913558F97F35}" destId="{E3903FB0-59B4-4361-938F-2A7C48D4FDA4}" srcOrd="0" destOrd="0" presId="urn:microsoft.com/office/officeart/2009/3/layout/StepUpProcess"/>
    <dgm:cxn modelId="{2166549E-21AC-4C6D-BC0B-BE46CDE52FB6}" type="presParOf" srcId="{B2A42989-799A-4FD9-916E-913558F97F35}" destId="{DAD2C7AF-1A2E-4764-B7CB-AE5ED51E58CF}" srcOrd="1" destOrd="0" presId="urn:microsoft.com/office/officeart/2009/3/layout/StepUpProcess"/>
    <dgm:cxn modelId="{2A64E125-D3B9-4911-BBB7-F62FBF0B081A}" type="presParOf" srcId="{B2A42989-799A-4FD9-916E-913558F97F35}" destId="{A7529096-FDD8-4386-AC8C-CA6DF63A7006}" srcOrd="2" destOrd="0" presId="urn:microsoft.com/office/officeart/2009/3/layout/StepUpProcess"/>
    <dgm:cxn modelId="{8D0E3EC2-6B20-404A-BD42-E252E843231F}" type="presParOf" srcId="{F9D26640-6183-4010-9CD1-2DDA4DF82B55}" destId="{9071912E-160A-439E-AD50-9F23EB2850D3}" srcOrd="3" destOrd="0" presId="urn:microsoft.com/office/officeart/2009/3/layout/StepUpProcess"/>
    <dgm:cxn modelId="{2ED3C461-4872-4A2D-B13F-3FA028A9DF8F}" type="presParOf" srcId="{9071912E-160A-439E-AD50-9F23EB2850D3}" destId="{FD0DD64A-E381-4D6E-B867-E45016487156}" srcOrd="0" destOrd="0" presId="urn:microsoft.com/office/officeart/2009/3/layout/StepUpProcess"/>
    <dgm:cxn modelId="{6E8A7040-43B5-4B1B-BCF5-24D04343B50E}" type="presParOf" srcId="{F9D26640-6183-4010-9CD1-2DDA4DF82B55}" destId="{CCB2E78C-A19E-4C1C-84C4-203BBBA0ED25}" srcOrd="4" destOrd="0" presId="urn:microsoft.com/office/officeart/2009/3/layout/StepUpProcess"/>
    <dgm:cxn modelId="{D27ED3DB-CFDB-47D0-9A10-56F8A838D49C}" type="presParOf" srcId="{CCB2E78C-A19E-4C1C-84C4-203BBBA0ED25}" destId="{3B3AB903-3EFC-4FF3-BD8F-378CDE2D4B5F}" srcOrd="0" destOrd="0" presId="urn:microsoft.com/office/officeart/2009/3/layout/StepUpProcess"/>
    <dgm:cxn modelId="{EEF15327-91CD-4662-B7B7-CD15DE121936}" type="presParOf" srcId="{CCB2E78C-A19E-4C1C-84C4-203BBBA0ED25}" destId="{79B6974C-C615-43DB-9430-F2E3E0F5F466}" srcOrd="1" destOrd="0" presId="urn:microsoft.com/office/officeart/2009/3/layout/StepUpProcess"/>
    <dgm:cxn modelId="{6FD96090-4FDB-4167-9B73-529645AEE04B}" type="presParOf" srcId="{CCB2E78C-A19E-4C1C-84C4-203BBBA0ED25}" destId="{E9908C19-EE8B-40AD-A121-FAA118C73AB2}" srcOrd="2" destOrd="0" presId="urn:microsoft.com/office/officeart/2009/3/layout/StepUpProcess"/>
    <dgm:cxn modelId="{F0CDB3B3-9FB9-4210-8EDB-143F006A9863}" type="presParOf" srcId="{F9D26640-6183-4010-9CD1-2DDA4DF82B55}" destId="{04FA4F0A-313E-489A-B866-BFF4B9A33DCB}" srcOrd="5" destOrd="0" presId="urn:microsoft.com/office/officeart/2009/3/layout/StepUpProcess"/>
    <dgm:cxn modelId="{5E887A58-B2E6-4357-B401-CF78DFB1153F}" type="presParOf" srcId="{04FA4F0A-313E-489A-B866-BFF4B9A33DCB}" destId="{C07B20A7-15FC-4EB5-BCE2-74E50B31866D}" srcOrd="0" destOrd="0" presId="urn:microsoft.com/office/officeart/2009/3/layout/StepUpProcess"/>
    <dgm:cxn modelId="{3A789745-FE01-4515-880A-4F99CA7F952A}" type="presParOf" srcId="{F9D26640-6183-4010-9CD1-2DDA4DF82B55}" destId="{2B14DE6B-3049-4DF7-864E-1DED4DAE6D8B}" srcOrd="6" destOrd="0" presId="urn:microsoft.com/office/officeart/2009/3/layout/StepUpProcess"/>
    <dgm:cxn modelId="{542C14B9-B350-414B-B0B9-9193A620C8F5}" type="presParOf" srcId="{2B14DE6B-3049-4DF7-864E-1DED4DAE6D8B}" destId="{0B3D2C06-ECE4-42CF-B641-045B01F71ED6}" srcOrd="0" destOrd="0" presId="urn:microsoft.com/office/officeart/2009/3/layout/StepUpProcess"/>
    <dgm:cxn modelId="{480C5DC8-E198-4A7D-A04E-246161281C25}" type="presParOf" srcId="{2B14DE6B-3049-4DF7-864E-1DED4DAE6D8B}" destId="{9BFBE14E-6B1E-4876-8E17-7ED97034D12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60C0DC-DD22-4DA0-A569-DF74F41F7E5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0A850151-BEEC-4258-869E-870798B8126B}">
      <dgm:prSet phldrT="[Текст]"/>
      <dgm:spPr/>
      <dgm:t>
        <a:bodyPr/>
        <a:lstStyle/>
        <a:p>
          <a:r>
            <a:rPr lang="ru-RU" dirty="0" smtClean="0"/>
            <a:t>Сотрудники Органов Государственной Власти </a:t>
          </a:r>
          <a:endParaRPr lang="ru-RU" dirty="0"/>
        </a:p>
      </dgm:t>
    </dgm:pt>
    <dgm:pt modelId="{696B3EFA-ACCF-4A12-A686-E96EA400671E}" type="parTrans" cxnId="{1070385C-BF15-4DB1-B956-3981767A2512}">
      <dgm:prSet/>
      <dgm:spPr/>
      <dgm:t>
        <a:bodyPr/>
        <a:lstStyle/>
        <a:p>
          <a:endParaRPr lang="ru-RU"/>
        </a:p>
      </dgm:t>
    </dgm:pt>
    <dgm:pt modelId="{7DF71EFF-DDBF-4D02-B21E-532367B3C5B0}" type="sibTrans" cxnId="{1070385C-BF15-4DB1-B956-3981767A2512}">
      <dgm:prSet/>
      <dgm:spPr/>
      <dgm:t>
        <a:bodyPr/>
        <a:lstStyle/>
        <a:p>
          <a:endParaRPr lang="ru-RU"/>
        </a:p>
      </dgm:t>
    </dgm:pt>
    <dgm:pt modelId="{E6F618DA-EDC1-4E55-8EFF-669B400B00F0}">
      <dgm:prSet phldrT="[Текст]"/>
      <dgm:spPr/>
      <dgm:t>
        <a:bodyPr/>
        <a:lstStyle/>
        <a:p>
          <a:r>
            <a:rPr lang="ru-RU" dirty="0" smtClean="0"/>
            <a:t>Граждане</a:t>
          </a:r>
          <a:endParaRPr lang="ru-RU" dirty="0"/>
        </a:p>
      </dgm:t>
    </dgm:pt>
    <dgm:pt modelId="{CC04E520-601C-40A5-9B26-78A4849ED23F}" type="parTrans" cxnId="{3EB5E3C5-0EBD-43B5-B426-CA91FCCCAB5C}">
      <dgm:prSet/>
      <dgm:spPr/>
      <dgm:t>
        <a:bodyPr/>
        <a:lstStyle/>
        <a:p>
          <a:endParaRPr lang="ru-RU"/>
        </a:p>
      </dgm:t>
    </dgm:pt>
    <dgm:pt modelId="{262090EB-29DE-4631-A7B5-44566AADA69D}" type="sibTrans" cxnId="{3EB5E3C5-0EBD-43B5-B426-CA91FCCCAB5C}">
      <dgm:prSet/>
      <dgm:spPr/>
      <dgm:t>
        <a:bodyPr/>
        <a:lstStyle/>
        <a:p>
          <a:endParaRPr lang="ru-RU"/>
        </a:p>
      </dgm:t>
    </dgm:pt>
    <dgm:pt modelId="{86B8C564-A57E-4507-A69C-12E61201BF70}">
      <dgm:prSet phldrT="[Текст]"/>
      <dgm:spPr/>
      <dgm:t>
        <a:bodyPr/>
        <a:lstStyle/>
        <a:p>
          <a:r>
            <a:rPr lang="ru-RU" dirty="0" smtClean="0"/>
            <a:t>Главные врачи медицинских учреждений</a:t>
          </a:r>
          <a:endParaRPr lang="ru-RU" dirty="0"/>
        </a:p>
      </dgm:t>
    </dgm:pt>
    <dgm:pt modelId="{1BB8866D-8AE7-480F-A63D-90F99F7B153B}" type="parTrans" cxnId="{A95B4384-E384-4076-AD25-6AF020744F3B}">
      <dgm:prSet/>
      <dgm:spPr/>
      <dgm:t>
        <a:bodyPr/>
        <a:lstStyle/>
        <a:p>
          <a:endParaRPr lang="ru-RU"/>
        </a:p>
      </dgm:t>
    </dgm:pt>
    <dgm:pt modelId="{B0F40EEE-2C37-492E-9B11-C07D1E28427A}" type="sibTrans" cxnId="{A95B4384-E384-4076-AD25-6AF020744F3B}">
      <dgm:prSet/>
      <dgm:spPr/>
      <dgm:t>
        <a:bodyPr/>
        <a:lstStyle/>
        <a:p>
          <a:endParaRPr lang="ru-RU"/>
        </a:p>
      </dgm:t>
    </dgm:pt>
    <dgm:pt modelId="{211502B8-68B6-4566-B9E6-648A74BCB19A}" type="pres">
      <dgm:prSet presAssocID="{C160C0DC-DD22-4DA0-A569-DF74F41F7E5E}" presName="Name0" presStyleCnt="0">
        <dgm:presLayoutVars>
          <dgm:dir/>
          <dgm:resizeHandles val="exact"/>
        </dgm:presLayoutVars>
      </dgm:prSet>
      <dgm:spPr/>
    </dgm:pt>
    <dgm:pt modelId="{187D289B-86F5-46AF-AE18-3E887A6F22C1}" type="pres">
      <dgm:prSet presAssocID="{C160C0DC-DD22-4DA0-A569-DF74F41F7E5E}" presName="fgShape" presStyleLbl="fgShp" presStyleIdx="0" presStyleCnt="1"/>
      <dgm:spPr/>
    </dgm:pt>
    <dgm:pt modelId="{8CC5D786-0D9E-482C-A08D-F07820E130DE}" type="pres">
      <dgm:prSet presAssocID="{C160C0DC-DD22-4DA0-A569-DF74F41F7E5E}" presName="linComp" presStyleCnt="0"/>
      <dgm:spPr/>
    </dgm:pt>
    <dgm:pt modelId="{E25C9262-4DDF-4959-AB08-E0BDE2DD468A}" type="pres">
      <dgm:prSet presAssocID="{0A850151-BEEC-4258-869E-870798B8126B}" presName="compNode" presStyleCnt="0"/>
      <dgm:spPr/>
    </dgm:pt>
    <dgm:pt modelId="{CD029ADE-C679-4F2A-B9AF-8405A2EF7347}" type="pres">
      <dgm:prSet presAssocID="{0A850151-BEEC-4258-869E-870798B8126B}" presName="bkgdShape" presStyleLbl="node1" presStyleIdx="0" presStyleCnt="3"/>
      <dgm:spPr/>
      <dgm:t>
        <a:bodyPr/>
        <a:lstStyle/>
        <a:p>
          <a:endParaRPr lang="ru-RU"/>
        </a:p>
      </dgm:t>
    </dgm:pt>
    <dgm:pt modelId="{4D0055FF-CBEA-423B-945F-76DD13D70796}" type="pres">
      <dgm:prSet presAssocID="{0A850151-BEEC-4258-869E-870798B8126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A1AD1-739D-448B-81B4-D2050133B09A}" type="pres">
      <dgm:prSet presAssocID="{0A850151-BEEC-4258-869E-870798B8126B}" presName="invisiNode" presStyleLbl="node1" presStyleIdx="0" presStyleCnt="3"/>
      <dgm:spPr/>
    </dgm:pt>
    <dgm:pt modelId="{02AEBE64-8824-44F7-BB2C-7DBFB87BBC7E}" type="pres">
      <dgm:prSet presAssocID="{0A850151-BEEC-4258-869E-870798B8126B}" presName="imagNode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8238732-951C-4C10-ACB2-4FF5422AD21C}" type="pres">
      <dgm:prSet presAssocID="{7DF71EFF-DDBF-4D02-B21E-532367B3C5B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ABA130-6C61-4436-A932-5E349044BD62}" type="pres">
      <dgm:prSet presAssocID="{E6F618DA-EDC1-4E55-8EFF-669B400B00F0}" presName="compNode" presStyleCnt="0"/>
      <dgm:spPr/>
    </dgm:pt>
    <dgm:pt modelId="{1057BCAE-B4F2-4719-AF6A-9AFF46825D79}" type="pres">
      <dgm:prSet presAssocID="{E6F618DA-EDC1-4E55-8EFF-669B400B00F0}" presName="bkgdShape" presStyleLbl="node1" presStyleIdx="1" presStyleCnt="3"/>
      <dgm:spPr/>
      <dgm:t>
        <a:bodyPr/>
        <a:lstStyle/>
        <a:p>
          <a:endParaRPr lang="ru-RU"/>
        </a:p>
      </dgm:t>
    </dgm:pt>
    <dgm:pt modelId="{925E4B09-2AFD-4842-8405-EC7118663AFD}" type="pres">
      <dgm:prSet presAssocID="{E6F618DA-EDC1-4E55-8EFF-669B400B00F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C4290-C3F2-4659-8F91-C0501B4AE0B8}" type="pres">
      <dgm:prSet presAssocID="{E6F618DA-EDC1-4E55-8EFF-669B400B00F0}" presName="invisiNode" presStyleLbl="node1" presStyleIdx="1" presStyleCnt="3"/>
      <dgm:spPr/>
    </dgm:pt>
    <dgm:pt modelId="{65F63760-884C-4B03-B8BA-7FA9EB4DC37D}" type="pres">
      <dgm:prSet presAssocID="{E6F618DA-EDC1-4E55-8EFF-669B400B00F0}" presName="imagNode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471FADE-BECD-44BF-9690-0F3CC52A23E4}" type="pres">
      <dgm:prSet presAssocID="{262090EB-29DE-4631-A7B5-44566AADA69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B40958-3EE1-48F0-A679-FC98D3802EC0}" type="pres">
      <dgm:prSet presAssocID="{86B8C564-A57E-4507-A69C-12E61201BF70}" presName="compNode" presStyleCnt="0"/>
      <dgm:spPr/>
    </dgm:pt>
    <dgm:pt modelId="{97E0BB97-CD2A-41F7-A8FF-716F5CC46A1E}" type="pres">
      <dgm:prSet presAssocID="{86B8C564-A57E-4507-A69C-12E61201BF70}" presName="bkgdShape" presStyleLbl="node1" presStyleIdx="2" presStyleCnt="3"/>
      <dgm:spPr/>
      <dgm:t>
        <a:bodyPr/>
        <a:lstStyle/>
        <a:p>
          <a:endParaRPr lang="ru-RU"/>
        </a:p>
      </dgm:t>
    </dgm:pt>
    <dgm:pt modelId="{AE1B6711-E25A-4947-AC1C-EBC1944B282A}" type="pres">
      <dgm:prSet presAssocID="{86B8C564-A57E-4507-A69C-12E61201BF7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AC7EB-A89A-4781-8E33-90CE9FDC97B5}" type="pres">
      <dgm:prSet presAssocID="{86B8C564-A57E-4507-A69C-12E61201BF70}" presName="invisiNode" presStyleLbl="node1" presStyleIdx="2" presStyleCnt="3"/>
      <dgm:spPr/>
    </dgm:pt>
    <dgm:pt modelId="{F51B6728-C331-49B3-BC6F-FBDA01A6A927}" type="pres">
      <dgm:prSet presAssocID="{86B8C564-A57E-4507-A69C-12E61201BF70}" presName="imagNode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B246C92F-A0A7-40DF-A5CF-57C3E171C79F}" type="presOf" srcId="{262090EB-29DE-4631-A7B5-44566AADA69D}" destId="{B471FADE-BECD-44BF-9690-0F3CC52A23E4}" srcOrd="0" destOrd="0" presId="urn:microsoft.com/office/officeart/2005/8/layout/hList7"/>
    <dgm:cxn modelId="{F221AD88-2516-40E6-85BD-0ED1DAC5A72B}" type="presOf" srcId="{C160C0DC-DD22-4DA0-A569-DF74F41F7E5E}" destId="{211502B8-68B6-4566-B9E6-648A74BCB19A}" srcOrd="0" destOrd="0" presId="urn:microsoft.com/office/officeart/2005/8/layout/hList7"/>
    <dgm:cxn modelId="{35AABD84-7BB9-4985-80CA-1558E8CC50DC}" type="presOf" srcId="{0A850151-BEEC-4258-869E-870798B8126B}" destId="{4D0055FF-CBEA-423B-945F-76DD13D70796}" srcOrd="1" destOrd="0" presId="urn:microsoft.com/office/officeart/2005/8/layout/hList7"/>
    <dgm:cxn modelId="{18ED951C-F2DD-4DA5-8154-0AB7F15A50BA}" type="presOf" srcId="{0A850151-BEEC-4258-869E-870798B8126B}" destId="{CD029ADE-C679-4F2A-B9AF-8405A2EF7347}" srcOrd="0" destOrd="0" presId="urn:microsoft.com/office/officeart/2005/8/layout/hList7"/>
    <dgm:cxn modelId="{23098634-6B53-4148-BF04-9E2EE7E2A4B0}" type="presOf" srcId="{7DF71EFF-DDBF-4D02-B21E-532367B3C5B0}" destId="{58238732-951C-4C10-ACB2-4FF5422AD21C}" srcOrd="0" destOrd="0" presId="urn:microsoft.com/office/officeart/2005/8/layout/hList7"/>
    <dgm:cxn modelId="{3EB5E3C5-0EBD-43B5-B426-CA91FCCCAB5C}" srcId="{C160C0DC-DD22-4DA0-A569-DF74F41F7E5E}" destId="{E6F618DA-EDC1-4E55-8EFF-669B400B00F0}" srcOrd="1" destOrd="0" parTransId="{CC04E520-601C-40A5-9B26-78A4849ED23F}" sibTransId="{262090EB-29DE-4631-A7B5-44566AADA69D}"/>
    <dgm:cxn modelId="{3A5383D2-ED88-4828-BCCA-A62C61A8C84F}" type="presOf" srcId="{86B8C564-A57E-4507-A69C-12E61201BF70}" destId="{97E0BB97-CD2A-41F7-A8FF-716F5CC46A1E}" srcOrd="0" destOrd="0" presId="urn:microsoft.com/office/officeart/2005/8/layout/hList7"/>
    <dgm:cxn modelId="{402DB11D-53CC-449F-98DD-2C82CEBD92B7}" type="presOf" srcId="{86B8C564-A57E-4507-A69C-12E61201BF70}" destId="{AE1B6711-E25A-4947-AC1C-EBC1944B282A}" srcOrd="1" destOrd="0" presId="urn:microsoft.com/office/officeart/2005/8/layout/hList7"/>
    <dgm:cxn modelId="{5AABD193-DAF3-4285-A5CC-4E0928CFFAD0}" type="presOf" srcId="{E6F618DA-EDC1-4E55-8EFF-669B400B00F0}" destId="{925E4B09-2AFD-4842-8405-EC7118663AFD}" srcOrd="1" destOrd="0" presId="urn:microsoft.com/office/officeart/2005/8/layout/hList7"/>
    <dgm:cxn modelId="{A95B4384-E384-4076-AD25-6AF020744F3B}" srcId="{C160C0DC-DD22-4DA0-A569-DF74F41F7E5E}" destId="{86B8C564-A57E-4507-A69C-12E61201BF70}" srcOrd="2" destOrd="0" parTransId="{1BB8866D-8AE7-480F-A63D-90F99F7B153B}" sibTransId="{B0F40EEE-2C37-492E-9B11-C07D1E28427A}"/>
    <dgm:cxn modelId="{07B4CC82-33CF-45C2-B01C-F7FB058D3E8F}" type="presOf" srcId="{E6F618DA-EDC1-4E55-8EFF-669B400B00F0}" destId="{1057BCAE-B4F2-4719-AF6A-9AFF46825D79}" srcOrd="0" destOrd="0" presId="urn:microsoft.com/office/officeart/2005/8/layout/hList7"/>
    <dgm:cxn modelId="{1070385C-BF15-4DB1-B956-3981767A2512}" srcId="{C160C0DC-DD22-4DA0-A569-DF74F41F7E5E}" destId="{0A850151-BEEC-4258-869E-870798B8126B}" srcOrd="0" destOrd="0" parTransId="{696B3EFA-ACCF-4A12-A686-E96EA400671E}" sibTransId="{7DF71EFF-DDBF-4D02-B21E-532367B3C5B0}"/>
    <dgm:cxn modelId="{B0F7D5AD-6FCA-4312-A46A-B76E24BF1421}" type="presParOf" srcId="{211502B8-68B6-4566-B9E6-648A74BCB19A}" destId="{187D289B-86F5-46AF-AE18-3E887A6F22C1}" srcOrd="0" destOrd="0" presId="urn:microsoft.com/office/officeart/2005/8/layout/hList7"/>
    <dgm:cxn modelId="{9BE4BDF6-CC70-4CC4-9535-29878B00BD1D}" type="presParOf" srcId="{211502B8-68B6-4566-B9E6-648A74BCB19A}" destId="{8CC5D786-0D9E-482C-A08D-F07820E130DE}" srcOrd="1" destOrd="0" presId="urn:microsoft.com/office/officeart/2005/8/layout/hList7"/>
    <dgm:cxn modelId="{A4FFC8D8-E2C6-4282-8E73-74D1323FA87A}" type="presParOf" srcId="{8CC5D786-0D9E-482C-A08D-F07820E130DE}" destId="{E25C9262-4DDF-4959-AB08-E0BDE2DD468A}" srcOrd="0" destOrd="0" presId="urn:microsoft.com/office/officeart/2005/8/layout/hList7"/>
    <dgm:cxn modelId="{FAA1CB6A-C089-4D9A-8751-A798EA998554}" type="presParOf" srcId="{E25C9262-4DDF-4959-AB08-E0BDE2DD468A}" destId="{CD029ADE-C679-4F2A-B9AF-8405A2EF7347}" srcOrd="0" destOrd="0" presId="urn:microsoft.com/office/officeart/2005/8/layout/hList7"/>
    <dgm:cxn modelId="{40497940-D744-40CC-B347-F5927AA8E8B6}" type="presParOf" srcId="{E25C9262-4DDF-4959-AB08-E0BDE2DD468A}" destId="{4D0055FF-CBEA-423B-945F-76DD13D70796}" srcOrd="1" destOrd="0" presId="urn:microsoft.com/office/officeart/2005/8/layout/hList7"/>
    <dgm:cxn modelId="{26D74F0C-8A1D-4134-B0CD-E6E4F5628398}" type="presParOf" srcId="{E25C9262-4DDF-4959-AB08-E0BDE2DD468A}" destId="{506A1AD1-739D-448B-81B4-D2050133B09A}" srcOrd="2" destOrd="0" presId="urn:microsoft.com/office/officeart/2005/8/layout/hList7"/>
    <dgm:cxn modelId="{27C2BD4C-1A9B-409A-AA98-0273C215A93E}" type="presParOf" srcId="{E25C9262-4DDF-4959-AB08-E0BDE2DD468A}" destId="{02AEBE64-8824-44F7-BB2C-7DBFB87BBC7E}" srcOrd="3" destOrd="0" presId="urn:microsoft.com/office/officeart/2005/8/layout/hList7"/>
    <dgm:cxn modelId="{9BAA367C-DEDA-41F2-8948-DB80993A36A0}" type="presParOf" srcId="{8CC5D786-0D9E-482C-A08D-F07820E130DE}" destId="{58238732-951C-4C10-ACB2-4FF5422AD21C}" srcOrd="1" destOrd="0" presId="urn:microsoft.com/office/officeart/2005/8/layout/hList7"/>
    <dgm:cxn modelId="{6B42C8CE-DE48-4917-8796-C75CFD833B66}" type="presParOf" srcId="{8CC5D786-0D9E-482C-A08D-F07820E130DE}" destId="{06ABA130-6C61-4436-A932-5E349044BD62}" srcOrd="2" destOrd="0" presId="urn:microsoft.com/office/officeart/2005/8/layout/hList7"/>
    <dgm:cxn modelId="{B890DE41-C757-4F4A-A6F6-FBB2ED4B2EC1}" type="presParOf" srcId="{06ABA130-6C61-4436-A932-5E349044BD62}" destId="{1057BCAE-B4F2-4719-AF6A-9AFF46825D79}" srcOrd="0" destOrd="0" presId="urn:microsoft.com/office/officeart/2005/8/layout/hList7"/>
    <dgm:cxn modelId="{A2C50926-192D-4469-84ED-5E9FA340E964}" type="presParOf" srcId="{06ABA130-6C61-4436-A932-5E349044BD62}" destId="{925E4B09-2AFD-4842-8405-EC7118663AFD}" srcOrd="1" destOrd="0" presId="urn:microsoft.com/office/officeart/2005/8/layout/hList7"/>
    <dgm:cxn modelId="{29812539-B92B-4221-BC78-F220B95145CC}" type="presParOf" srcId="{06ABA130-6C61-4436-A932-5E349044BD62}" destId="{A8CC4290-C3F2-4659-8F91-C0501B4AE0B8}" srcOrd="2" destOrd="0" presId="urn:microsoft.com/office/officeart/2005/8/layout/hList7"/>
    <dgm:cxn modelId="{2310FB11-0EC7-4F66-8C81-8B57CF6A6CB8}" type="presParOf" srcId="{06ABA130-6C61-4436-A932-5E349044BD62}" destId="{65F63760-884C-4B03-B8BA-7FA9EB4DC37D}" srcOrd="3" destOrd="0" presId="urn:microsoft.com/office/officeart/2005/8/layout/hList7"/>
    <dgm:cxn modelId="{A6BC452C-353F-4634-B0C2-E8BBCDAAA7D1}" type="presParOf" srcId="{8CC5D786-0D9E-482C-A08D-F07820E130DE}" destId="{B471FADE-BECD-44BF-9690-0F3CC52A23E4}" srcOrd="3" destOrd="0" presId="urn:microsoft.com/office/officeart/2005/8/layout/hList7"/>
    <dgm:cxn modelId="{1BCF86F7-195E-4AD6-A042-7E747209AA31}" type="presParOf" srcId="{8CC5D786-0D9E-482C-A08D-F07820E130DE}" destId="{2AB40958-3EE1-48F0-A679-FC98D3802EC0}" srcOrd="4" destOrd="0" presId="urn:microsoft.com/office/officeart/2005/8/layout/hList7"/>
    <dgm:cxn modelId="{6F642A6B-DDF3-47BE-A9F9-4349A88A852D}" type="presParOf" srcId="{2AB40958-3EE1-48F0-A679-FC98D3802EC0}" destId="{97E0BB97-CD2A-41F7-A8FF-716F5CC46A1E}" srcOrd="0" destOrd="0" presId="urn:microsoft.com/office/officeart/2005/8/layout/hList7"/>
    <dgm:cxn modelId="{DE549CC0-E54D-446F-B6BD-8C4C66BAFC0F}" type="presParOf" srcId="{2AB40958-3EE1-48F0-A679-FC98D3802EC0}" destId="{AE1B6711-E25A-4947-AC1C-EBC1944B282A}" srcOrd="1" destOrd="0" presId="urn:microsoft.com/office/officeart/2005/8/layout/hList7"/>
    <dgm:cxn modelId="{B18ED2A6-43E8-4584-A07B-8CFE35C75E25}" type="presParOf" srcId="{2AB40958-3EE1-48F0-A679-FC98D3802EC0}" destId="{C86AC7EB-A89A-4781-8E33-90CE9FDC97B5}" srcOrd="2" destOrd="0" presId="urn:microsoft.com/office/officeart/2005/8/layout/hList7"/>
    <dgm:cxn modelId="{96FADE90-8FD1-4656-BF09-B958D1F043D5}" type="presParOf" srcId="{2AB40958-3EE1-48F0-A679-FC98D3802EC0}" destId="{F51B6728-C331-49B3-BC6F-FBDA01A6A92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AD4D1-ACDC-40F3-8CA8-B431BB5D6E7A}">
      <dsp:nvSpPr>
        <dsp:cNvPr id="0" name=""/>
        <dsp:cNvSpPr/>
      </dsp:nvSpPr>
      <dsp:spPr>
        <a:xfrm rot="5400000">
          <a:off x="375684" y="2267702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rgbClr val="00B050"/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F95621-6A11-4104-BF50-257E263AB214}">
      <dsp:nvSpPr>
        <dsp:cNvPr id="0" name=""/>
        <dsp:cNvSpPr/>
      </dsp:nvSpPr>
      <dsp:spPr>
        <a:xfrm>
          <a:off x="186842" y="2830153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Инженер</a:t>
          </a:r>
          <a:endParaRPr lang="ru-RU" sz="1600" kern="1200" dirty="0"/>
        </a:p>
      </dsp:txBody>
      <dsp:txXfrm>
        <a:off x="186842" y="2830153"/>
        <a:ext cx="1699498" cy="1489710"/>
      </dsp:txXfrm>
    </dsp:sp>
    <dsp:sp modelId="{E232E0F0-1DC0-4F7D-812F-4730E7C78CD6}">
      <dsp:nvSpPr>
        <dsp:cNvPr id="0" name=""/>
        <dsp:cNvSpPr/>
      </dsp:nvSpPr>
      <dsp:spPr>
        <a:xfrm>
          <a:off x="1565680" y="2129113"/>
          <a:ext cx="320660" cy="320660"/>
        </a:xfrm>
        <a:prstGeom prst="triangle">
          <a:avLst>
            <a:gd name="adj" fmla="val 100000"/>
          </a:avLst>
        </a:prstGeom>
        <a:solidFill>
          <a:srgbClr val="00B050"/>
        </a:solidFill>
        <a:ln w="100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903FB0-59B4-4361-938F-2A7C48D4FDA4}">
      <dsp:nvSpPr>
        <dsp:cNvPr id="0" name=""/>
        <dsp:cNvSpPr/>
      </dsp:nvSpPr>
      <dsp:spPr>
        <a:xfrm rot="5400000">
          <a:off x="2456202" y="1752876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00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D2C7AF-1A2E-4764-B7CB-AE5ED51E58CF}">
      <dsp:nvSpPr>
        <dsp:cNvPr id="0" name=""/>
        <dsp:cNvSpPr/>
      </dsp:nvSpPr>
      <dsp:spPr>
        <a:xfrm>
          <a:off x="2267360" y="2315327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Территориальный руководитель</a:t>
          </a:r>
          <a:endParaRPr lang="ru-RU" sz="1600" kern="1200" dirty="0"/>
        </a:p>
      </dsp:txBody>
      <dsp:txXfrm>
        <a:off x="2267360" y="2315327"/>
        <a:ext cx="1699498" cy="1489710"/>
      </dsp:txXfrm>
    </dsp:sp>
    <dsp:sp modelId="{A7529096-FDD8-4386-AC8C-CA6DF63A7006}">
      <dsp:nvSpPr>
        <dsp:cNvPr id="0" name=""/>
        <dsp:cNvSpPr/>
      </dsp:nvSpPr>
      <dsp:spPr>
        <a:xfrm>
          <a:off x="3646198" y="1614287"/>
          <a:ext cx="320660" cy="320660"/>
        </a:xfrm>
        <a:prstGeom prst="triangle">
          <a:avLst>
            <a:gd name="adj" fmla="val 100000"/>
          </a:avLst>
        </a:prstGeom>
        <a:solidFill>
          <a:srgbClr val="FFC000"/>
        </a:solidFill>
        <a:ln w="100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3AB903-3EFC-4FF3-BD8F-378CDE2D4B5F}">
      <dsp:nvSpPr>
        <dsp:cNvPr id="0" name=""/>
        <dsp:cNvSpPr/>
      </dsp:nvSpPr>
      <dsp:spPr>
        <a:xfrm rot="5400000">
          <a:off x="4536721" y="1238049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00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B6974C-C615-43DB-9430-F2E3E0F5F466}">
      <dsp:nvSpPr>
        <dsp:cNvPr id="0" name=""/>
        <dsp:cNvSpPr/>
      </dsp:nvSpPr>
      <dsp:spPr>
        <a:xfrm>
          <a:off x="4347878" y="1800500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Региональный руководитель</a:t>
          </a:r>
          <a:endParaRPr lang="ru-RU" sz="1600" kern="1200" dirty="0"/>
        </a:p>
      </dsp:txBody>
      <dsp:txXfrm>
        <a:off x="4347878" y="1800500"/>
        <a:ext cx="1699498" cy="1489710"/>
      </dsp:txXfrm>
    </dsp:sp>
    <dsp:sp modelId="{E9908C19-EE8B-40AD-A121-FAA118C73AB2}">
      <dsp:nvSpPr>
        <dsp:cNvPr id="0" name=""/>
        <dsp:cNvSpPr/>
      </dsp:nvSpPr>
      <dsp:spPr>
        <a:xfrm>
          <a:off x="5726716" y="1099460"/>
          <a:ext cx="320660" cy="320660"/>
        </a:xfrm>
        <a:prstGeom prst="triangle">
          <a:avLst>
            <a:gd name="adj" fmla="val 10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00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3D2C06-ECE4-42CF-B641-045B01F71ED6}">
      <dsp:nvSpPr>
        <dsp:cNvPr id="0" name=""/>
        <dsp:cNvSpPr/>
      </dsp:nvSpPr>
      <dsp:spPr>
        <a:xfrm rot="5400000">
          <a:off x="6617239" y="723223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00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FBE14E-6B1E-4876-8E17-7ED97034D124}">
      <dsp:nvSpPr>
        <dsp:cNvPr id="0" name=""/>
        <dsp:cNvSpPr/>
      </dsp:nvSpPr>
      <dsp:spPr>
        <a:xfrm>
          <a:off x="6428396" y="1285674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Отдел по работе с регионами</a:t>
          </a:r>
          <a:endParaRPr lang="ru-RU" sz="1600" kern="1200" dirty="0"/>
        </a:p>
      </dsp:txBody>
      <dsp:txXfrm>
        <a:off x="6428396" y="1285674"/>
        <a:ext cx="1699498" cy="1489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29ADE-C679-4F2A-B9AF-8405A2EF7347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Сотрудники Органов Государственной Власти </a:t>
          </a:r>
          <a:endParaRPr lang="ru-RU" sz="2500" kern="1200" dirty="0"/>
        </a:p>
      </dsp:txBody>
      <dsp:txXfrm>
        <a:off x="1706" y="2167466"/>
        <a:ext cx="2655093" cy="2167466"/>
      </dsp:txXfrm>
    </dsp:sp>
    <dsp:sp modelId="{02AEBE64-8824-44F7-BB2C-7DBFB87BBC7E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7BCAE-B4F2-4719-AF6A-9AFF46825D79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Граждане</a:t>
          </a:r>
          <a:endParaRPr lang="ru-RU" sz="2500" kern="1200" dirty="0"/>
        </a:p>
      </dsp:txBody>
      <dsp:txXfrm>
        <a:off x="2736453" y="2167466"/>
        <a:ext cx="2655093" cy="2167466"/>
      </dsp:txXfrm>
    </dsp:sp>
    <dsp:sp modelId="{65F63760-884C-4B03-B8BA-7FA9EB4DC37D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0BB97-CD2A-41F7-A8FF-716F5CC46A1E}">
      <dsp:nvSpPr>
        <dsp:cNvPr id="0" name=""/>
        <dsp:cNvSpPr/>
      </dsp:nvSpPr>
      <dsp:spPr>
        <a:xfrm>
          <a:off x="5471199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Главные врачи медицинских учреждений</a:t>
          </a:r>
          <a:endParaRPr lang="ru-RU" sz="2500" kern="1200" dirty="0"/>
        </a:p>
      </dsp:txBody>
      <dsp:txXfrm>
        <a:off x="5471199" y="2167466"/>
        <a:ext cx="2655093" cy="2167466"/>
      </dsp:txXfrm>
    </dsp:sp>
    <dsp:sp modelId="{F51B6728-C331-49B3-BC6F-FBDA01A6A927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D289B-86F5-46AF-AE18-3E887A6F22C1}">
      <dsp:nvSpPr>
        <dsp:cNvPr id="0" name=""/>
        <dsp:cNvSpPr/>
      </dsp:nvSpPr>
      <dsp:spPr>
        <a:xfrm>
          <a:off x="325119" y="4334933"/>
          <a:ext cx="7477760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E9A51-6F85-4619-B694-610FCAD47442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4B403-32BF-43E6-BD23-B5EFDACB2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8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9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Контролирующие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уведомления сообщают об искажении информации при занесении информации в ПО ИРИС.</a:t>
            </a:r>
            <a:endParaRPr lang="ru-RU" dirty="0" smtClean="0">
              <a:effectLst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Оперативные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уведомления сообщают о нарушении стандартов процесса прохождения производственных бизнес-процессов, которые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могут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согласовываться как внутри Исполнителя, так и между Исполнителем и Заказчиком.</a:t>
            </a:r>
            <a:endParaRPr lang="ru-RU" dirty="0" smtClean="0">
              <a:effectLst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Управленческие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уведомления сообщают управленческому персоналу сервисной компании о значениях показателей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приводящих к потерям сервисной компании.</a:t>
            </a:r>
            <a:endParaRPr lang="ru-RU" dirty="0" smtClean="0">
              <a:effectLst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Стратегические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уведомления сообщают о нарушении договорных условий.</a:t>
            </a:r>
            <a:endParaRPr lang="ru-RU" dirty="0" smtClean="0">
              <a:effectLst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Эффективность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достижение результата с наименьшими расходами.</a:t>
            </a:r>
            <a:endParaRPr lang="ru-RU" dirty="0" smtClean="0">
              <a:effectLst/>
            </a:endParaRP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30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Оперативные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уведомления сообщают о нарушении стандартов прохождения основных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производственных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бизнес-процессов.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нашем случае – это прохождение заявки.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81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Одни и те же уведомления могут приходить на разные уровни управления, различаются только сроки поступления и стандарты действий: чем выше уровень управления, тем больше время задержки. Это необходимо для того, чтобы на высокий уровень управления не приходило слишком много уведомлений, и большинство ситуаций разрешалось на более низком уровне. Учитывая, что более высокий уровень получает информацию с </a:t>
            </a:r>
            <a:r>
              <a:rPr lang="ru-RU" dirty="0" err="1" smtClean="0"/>
              <a:t>бОльшей</a:t>
            </a:r>
            <a:r>
              <a:rPr lang="ru-RU" dirty="0" smtClean="0"/>
              <a:t> задержкой, он, наделенный </a:t>
            </a:r>
            <a:r>
              <a:rPr lang="ru-RU" dirty="0" err="1" smtClean="0"/>
              <a:t>бОльшими</a:t>
            </a:r>
            <a:r>
              <a:rPr lang="ru-RU" dirty="0" smtClean="0"/>
              <a:t> полномочиями, выполняет другие действия.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14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в ИРИС происходит работа с особой точкой? Если мы на карте размахов или средних обнаруживаем точку, выходящую за контрольные границы, то это означает, что в этот</a:t>
            </a:r>
            <a:r>
              <a:rPr lang="ru-RU" baseline="0" dirty="0" smtClean="0"/>
              <a:t> момент на процесс действует особая причина.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53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После установления причины и идентификации ее как особой мы можем  исключить эту заявку из массива для построения ККШ, продолжив анализ процесса.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параллельно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соответствующими подразделениями</a:t>
            </a:r>
            <a:r>
              <a:rPr lang="ru-RU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инициируется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 действий по устранению влияния этой особой причины.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03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Прямо отсюда мы можем перейти на заявку, чтобы проанализировать причину, вызвавшую несоответствие.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627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14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92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70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2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D5645C-2165-4556-B92A-91733D7B9B50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8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37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23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31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53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в ИРИС происходит работа с особой точкой? Если мы на карте размахов или средних обнаруживаем точку, выходящую за контрольные границы, то это означает, что в этот</a:t>
            </a:r>
            <a:r>
              <a:rPr lang="ru-RU" baseline="0" dirty="0" smtClean="0"/>
              <a:t> момент на процесс действует особая причина.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0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43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06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29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0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3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4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6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7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9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68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82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B403-32BF-43E6-BD23-B5EFDACB2CD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2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11637818" y="6525491"/>
            <a:ext cx="554182" cy="33250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 </a:t>
            </a:r>
            <a:fld id="{53E209BE-F104-41B5-A7F1-AEA229BE86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61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2146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9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7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3615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50000" y="6522973"/>
            <a:ext cx="8496129" cy="335027"/>
          </a:xfrm>
        </p:spPr>
        <p:txBody>
          <a:bodyPr/>
          <a:lstStyle/>
          <a:p>
            <a:endParaRPr lang="ru-RU" dirty="0" smtClean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646130" y="6522973"/>
            <a:ext cx="545869" cy="33502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53E209BE-F104-41B5-A7F1-AEA229BE86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149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135395" y="6532605"/>
            <a:ext cx="7552300" cy="325395"/>
          </a:xfrm>
        </p:spPr>
        <p:txBody>
          <a:bodyPr>
            <a:normAutofit/>
          </a:bodyPr>
          <a:lstStyle>
            <a:lvl2pPr marL="457200" indent="0">
              <a:buNone/>
              <a:defRPr sz="1600" i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</a:lstStyle>
          <a:p>
            <a:pPr lvl="1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687695" y="6532604"/>
            <a:ext cx="511232" cy="3253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E209BE-F104-41B5-A7F1-AEA229BE86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42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135395" y="6532605"/>
            <a:ext cx="6821744" cy="325395"/>
          </a:xfrm>
        </p:spPr>
        <p:txBody>
          <a:bodyPr>
            <a:normAutofit/>
          </a:bodyPr>
          <a:lstStyle>
            <a:lvl2pPr marL="457200" indent="0">
              <a:buNone/>
              <a:defRPr sz="1600" i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</a:lstStyle>
          <a:p>
            <a:pPr lvl="1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662756" y="6532606"/>
            <a:ext cx="529243" cy="3253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E209BE-F104-41B5-A7F1-AEA229BE86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135395" y="6532605"/>
            <a:ext cx="7552300" cy="325395"/>
          </a:xfrm>
        </p:spPr>
        <p:txBody>
          <a:bodyPr>
            <a:normAutofit/>
          </a:bodyPr>
          <a:lstStyle>
            <a:lvl2pPr marL="457200" indent="0">
              <a:buNone/>
              <a:defRPr sz="1600" i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</a:lstStyle>
          <a:p>
            <a:pPr lvl="1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687695" y="6532604"/>
            <a:ext cx="504304" cy="3253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E209BE-F104-41B5-A7F1-AEA229BE86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019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135395" y="6532605"/>
            <a:ext cx="6821744" cy="325395"/>
          </a:xfrm>
        </p:spPr>
        <p:txBody>
          <a:bodyPr>
            <a:normAutofit/>
          </a:bodyPr>
          <a:lstStyle>
            <a:lvl2pPr marL="457200" indent="0">
              <a:buNone/>
              <a:defRPr sz="1600" i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</a:lstStyle>
          <a:p>
            <a:pPr lvl="1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622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135395" y="6532605"/>
            <a:ext cx="6821744" cy="325395"/>
          </a:xfrm>
        </p:spPr>
        <p:txBody>
          <a:bodyPr>
            <a:normAutofit/>
          </a:bodyPr>
          <a:lstStyle>
            <a:lvl2pPr marL="457200" indent="0">
              <a:buNone/>
              <a:defRPr sz="1600" i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</a:lstStyle>
          <a:p>
            <a:pPr lvl="1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920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323335" y="6447730"/>
            <a:ext cx="2743200" cy="365125"/>
          </a:xfrm>
          <a:prstGeom prst="rect">
            <a:avLst/>
          </a:prstGeom>
        </p:spPr>
        <p:txBody>
          <a:bodyPr/>
          <a:lstStyle/>
          <a:p>
            <a:fld id="{53E209BE-F104-41B5-A7F1-AEA229BE86F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3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7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280" y="-1"/>
            <a:ext cx="1876720" cy="817581"/>
          </a:xfrm>
          <a:prstGeom prst="rect">
            <a:avLst/>
          </a:prstGeom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02587"/>
            <a:ext cx="12192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4"/>
          <p:cNvSpPr txBox="1">
            <a:spLocks/>
          </p:cNvSpPr>
          <p:nvPr/>
        </p:nvSpPr>
        <p:spPr>
          <a:xfrm>
            <a:off x="4036541" y="4794422"/>
            <a:ext cx="8023654" cy="3253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1600" i="1" kern="1200" baseline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10956174" y="6522973"/>
            <a:ext cx="1235825" cy="335027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E209BE-F104-41B5-A7F1-AEA229BE86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50001" y="6522973"/>
            <a:ext cx="7806172" cy="335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ru-RU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8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3" r:id="rId4"/>
    <p:sldLayoutId id="2147483694" r:id="rId5"/>
    <p:sldLayoutId id="2147483701" r:id="rId6"/>
    <p:sldLayoutId id="214748370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280" y="-1"/>
            <a:ext cx="1876720" cy="817581"/>
          </a:xfrm>
          <a:prstGeom prst="rect">
            <a:avLst/>
          </a:prstGeom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02587"/>
            <a:ext cx="12192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4"/>
          <p:cNvSpPr txBox="1">
            <a:spLocks/>
          </p:cNvSpPr>
          <p:nvPr userDrawn="1"/>
        </p:nvSpPr>
        <p:spPr>
          <a:xfrm>
            <a:off x="4036541" y="4794422"/>
            <a:ext cx="8023654" cy="3253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1600" i="1" kern="1200" baseline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323335" y="6447730"/>
            <a:ext cx="2743200" cy="365125"/>
          </a:xfrm>
          <a:prstGeom prst="rect">
            <a:avLst/>
          </a:prstGeom>
        </p:spPr>
        <p:txBody>
          <a:bodyPr/>
          <a:lstStyle/>
          <a:p>
            <a:fld id="{53E209BE-F104-41B5-A7F1-AEA229BE86F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715266" y="6522973"/>
            <a:ext cx="8344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dirty="0" smtClean="0">
                <a:solidFill>
                  <a:prstClr val="white"/>
                </a:solidFill>
              </a:rPr>
              <a:t>Введите афоризм/ тему </a:t>
            </a:r>
            <a:r>
              <a:rPr lang="ru-RU" dirty="0" err="1" smtClean="0">
                <a:solidFill>
                  <a:prstClr val="white"/>
                </a:solidFill>
              </a:rPr>
              <a:t>перезентации</a:t>
            </a:r>
            <a:endParaRPr lang="ru-RU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3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9.png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74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jpeg"/><Relationship Id="rId11" Type="http://schemas.openxmlformats.org/officeDocument/2006/relationships/image" Target="../media/image89.pn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3.jpeg"/><Relationship Id="rId7" Type="http://schemas.openxmlformats.org/officeDocument/2006/relationships/image" Target="../media/image109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2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51438" y="1144432"/>
            <a:ext cx="10164043" cy="3276617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проекта БСС и его вклад в </a:t>
            </a:r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национальный проект </a:t>
            </a:r>
            <a:r>
              <a:rPr lang="ru-RU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повышению </a:t>
            </a:r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производительности труда</a:t>
            </a:r>
            <a:b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4872" y="5134451"/>
            <a:ext cx="61881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группы компаний БСС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Наталья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Косарева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3164"/>
            <a:ext cx="10887226" cy="514208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Понятие общей эффективности инженера в БСС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40" y="967372"/>
            <a:ext cx="10576514" cy="542123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9768" y="-38228"/>
            <a:ext cx="10887226" cy="514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ОЕЕ - как основа для системы мотивации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2547" y="6519446"/>
            <a:ext cx="7959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09BE-F104-41B5-A7F1-AEA229BE86F4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59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408" y="-1"/>
            <a:ext cx="10515600" cy="436970"/>
          </a:xfrm>
        </p:spPr>
        <p:txBody>
          <a:bodyPr>
            <a:noAutofit/>
          </a:bodyPr>
          <a:lstStyle/>
          <a:p>
            <a:pPr marL="177800" lvl="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Визуализация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показателей р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аботы инженера</a:t>
            </a:r>
            <a:endParaRPr lang="ru-RU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-1"/>
            <a:ext cx="10407192" cy="580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812" y="744964"/>
            <a:ext cx="780573" cy="1309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153" y="744964"/>
            <a:ext cx="9531426" cy="53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408" y="-67824"/>
            <a:ext cx="10515600" cy="580768"/>
          </a:xfrm>
        </p:spPr>
        <p:txBody>
          <a:bodyPr>
            <a:noAutofit/>
          </a:bodyPr>
          <a:lstStyle/>
          <a:p>
            <a:pPr marL="177800" lvl="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Визуализация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показателей р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аботы инженера</a:t>
            </a:r>
            <a:endParaRPr lang="ru-RU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-1"/>
            <a:ext cx="10407192" cy="580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44" y="779462"/>
            <a:ext cx="9778313" cy="55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0515600" cy="398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Визуализация показателей работы инженера</a:t>
            </a:r>
            <a:endParaRPr lang="ru-RU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583" y="927787"/>
            <a:ext cx="9605319" cy="54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10515600" cy="398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Визуализация показателей работы инженера</a:t>
            </a:r>
            <a:endParaRPr lang="ru-RU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948" y="989038"/>
            <a:ext cx="9234464" cy="516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2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-2039272" y="90004"/>
            <a:ext cx="6821744" cy="3253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1600" i="1" kern="12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ОЕЕ  территории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8" y="623916"/>
            <a:ext cx="10611472" cy="5686396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>
          <a:xfrm>
            <a:off x="0" y="6518829"/>
            <a:ext cx="2743200" cy="26130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rgbClr val="C00000"/>
                </a:solidFill>
              </a:rPr>
              <a:t>Слайд 5</a:t>
            </a:r>
            <a:endParaRPr lang="ru-RU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007165"/>
            <a:ext cx="11900596" cy="4756225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-463110" y="134465"/>
            <a:ext cx="6821744" cy="3253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None/>
              <a:defRPr sz="1600" i="1" kern="12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ОЕЕ  территории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в разрезе инженеров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0" y="6532605"/>
            <a:ext cx="2743200" cy="26130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rgbClr val="C00000"/>
                </a:solidFill>
              </a:rPr>
              <a:t>Слайд </a:t>
            </a:r>
            <a:r>
              <a:rPr lang="ru-RU" sz="1100" dirty="0">
                <a:solidFill>
                  <a:srgbClr val="C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594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76133" y="691376"/>
            <a:ext cx="3702205" cy="53302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1240" y="1455429"/>
            <a:ext cx="2042284" cy="4390689"/>
          </a:xfrm>
          <a:prstGeom prst="rect">
            <a:avLst/>
          </a:prstGeom>
        </p:spPr>
      </p:pic>
      <p:sp>
        <p:nvSpPr>
          <p:cNvPr id="3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704320" y="6533804"/>
            <a:ext cx="487680" cy="324196"/>
          </a:xfrm>
        </p:spPr>
        <p:txBody>
          <a:bodyPr/>
          <a:lstStyle/>
          <a:p>
            <a:fld id="{0E9A9857-7ADD-4266-883F-1192D49A0695}" type="slidenum">
              <a:rPr lang="en-US" smtClean="0"/>
              <a:pPr/>
              <a:t>17</a:t>
            </a:fld>
            <a:endParaRPr lang="ru-RU" dirty="0"/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2403088" y="2437789"/>
            <a:ext cx="2475571" cy="1212985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Инструменты работы</a:t>
            </a:r>
          </a:p>
        </p:txBody>
      </p:sp>
      <p:sp>
        <p:nvSpPr>
          <p:cNvPr id="32" name="Стрелка вправо с вырезом 31"/>
          <p:cNvSpPr/>
          <p:nvPr/>
        </p:nvSpPr>
        <p:spPr>
          <a:xfrm>
            <a:off x="7421137" y="2437789"/>
            <a:ext cx="2475571" cy="1212985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Качественные процессы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035" y="873348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Средний менеджмент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13850"/>
            <a:ext cx="3288080" cy="3970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200" b="1">
                <a:solidFill>
                  <a:srgbClr val="C0000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</a:lstStyle>
          <a:p>
            <a:r>
              <a:rPr lang="ru-RU" dirty="0"/>
              <a:t>Группы уведомлений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1867" y="94135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654444" y="6514419"/>
            <a:ext cx="537556" cy="343582"/>
          </a:xfrm>
          <a:prstGeom prst="rect">
            <a:avLst/>
          </a:prstGeom>
        </p:spPr>
        <p:txBody>
          <a:bodyPr/>
          <a:lstStyle/>
          <a:p>
            <a:fld id="{53E209BE-F104-41B5-A7F1-AEA229BE86F4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974163" y="1177174"/>
            <a:ext cx="4230624" cy="926592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6079" y="2359895"/>
            <a:ext cx="2968752" cy="1101725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Контролирующие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795769" y="3506873"/>
            <a:ext cx="2968752" cy="1101725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64047" y="3461620"/>
            <a:ext cx="2968752" cy="1101725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337556" y="2345643"/>
            <a:ext cx="2968752" cy="1101725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 rot="6657571">
            <a:off x="4626741" y="2685511"/>
            <a:ext cx="1063576" cy="307331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 rot="2752039">
            <a:off x="8062861" y="2021739"/>
            <a:ext cx="549391" cy="327298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 rot="4388067">
            <a:off x="6551780" y="2675774"/>
            <a:ext cx="1063576" cy="307331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 rot="8055129">
            <a:off x="3423044" y="2019196"/>
            <a:ext cx="549391" cy="327298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492252" y="5170202"/>
            <a:ext cx="2267548" cy="841503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вида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337556" y="5129844"/>
            <a:ext cx="2317266" cy="859954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вида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3404110">
            <a:off x="8444004" y="4697477"/>
            <a:ext cx="421707" cy="307331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 rot="7077852">
            <a:off x="6939459" y="4705334"/>
            <a:ext cx="421707" cy="307331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2" grpId="0" animBg="1"/>
      <p:bldP spid="12" grpId="0" animBg="1"/>
      <p:bldP spid="14" grpId="0" animBg="1"/>
      <p:bldP spid="24" grpId="0" animBg="1"/>
      <p:bldP spid="2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0" y="-34800"/>
            <a:ext cx="9274590" cy="701731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Оперативные уведомления: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контроль 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стандартов прохождения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производственного </a:t>
            </a:r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бизнес-процесса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>
          <a:xfrm>
            <a:off x="11629504" y="6532605"/>
            <a:ext cx="562495" cy="325395"/>
          </a:xfrm>
          <a:prstGeom prst="rect">
            <a:avLst/>
          </a:prstGeom>
        </p:spPr>
        <p:txBody>
          <a:bodyPr/>
          <a:lstStyle/>
          <a:p>
            <a:fld id="{53E209BE-F104-41B5-A7F1-AEA229BE86F4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2050" name="Picture 2" descr="D:\work\Ира\bukl\Схема заявки_crop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949" y="1042219"/>
            <a:ext cx="2409811" cy="5220412"/>
          </a:xfrm>
          <a:prstGeom prst="rect">
            <a:avLst/>
          </a:prstGeom>
          <a:noFill/>
        </p:spPr>
      </p:pic>
      <p:sp>
        <p:nvSpPr>
          <p:cNvPr id="6" name="4-конечная звезда 5"/>
          <p:cNvSpPr/>
          <p:nvPr/>
        </p:nvSpPr>
        <p:spPr>
          <a:xfrm rot="1128004">
            <a:off x="3712721" y="3375866"/>
            <a:ext cx="376265" cy="409736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-конечная звезда 8"/>
          <p:cNvSpPr/>
          <p:nvPr/>
        </p:nvSpPr>
        <p:spPr>
          <a:xfrm rot="1128004">
            <a:off x="3739127" y="1591411"/>
            <a:ext cx="376265" cy="409736"/>
          </a:xfrm>
          <a:prstGeom prst="star4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935857" y="1450869"/>
            <a:ext cx="5882608" cy="4138863"/>
            <a:chOff x="6709978" y="1442494"/>
            <a:chExt cx="5882608" cy="4138863"/>
          </a:xfrm>
        </p:grpSpPr>
        <p:sp>
          <p:nvSpPr>
            <p:cNvPr id="7" name="Прямоугольная выноска 6"/>
            <p:cNvSpPr/>
            <p:nvPr/>
          </p:nvSpPr>
          <p:spPr>
            <a:xfrm>
              <a:off x="6709978" y="1442494"/>
              <a:ext cx="5882608" cy="4138863"/>
            </a:xfrm>
            <a:custGeom>
              <a:avLst/>
              <a:gdLst>
                <a:gd name="connsiteX0" fmla="*/ 0 w 4451685"/>
                <a:gd name="connsiteY0" fmla="*/ 0 h 4138863"/>
                <a:gd name="connsiteX1" fmla="*/ 741948 w 4451685"/>
                <a:gd name="connsiteY1" fmla="*/ 0 h 4138863"/>
                <a:gd name="connsiteX2" fmla="*/ 741948 w 4451685"/>
                <a:gd name="connsiteY2" fmla="*/ 0 h 4138863"/>
                <a:gd name="connsiteX3" fmla="*/ 1854869 w 4451685"/>
                <a:gd name="connsiteY3" fmla="*/ 0 h 4138863"/>
                <a:gd name="connsiteX4" fmla="*/ 4451685 w 4451685"/>
                <a:gd name="connsiteY4" fmla="*/ 0 h 4138863"/>
                <a:gd name="connsiteX5" fmla="*/ 4451685 w 4451685"/>
                <a:gd name="connsiteY5" fmla="*/ 689811 h 4138863"/>
                <a:gd name="connsiteX6" fmla="*/ 4451685 w 4451685"/>
                <a:gd name="connsiteY6" fmla="*/ 689811 h 4138863"/>
                <a:gd name="connsiteX7" fmla="*/ 4451685 w 4451685"/>
                <a:gd name="connsiteY7" fmla="*/ 1724526 h 4138863"/>
                <a:gd name="connsiteX8" fmla="*/ 4451685 w 4451685"/>
                <a:gd name="connsiteY8" fmla="*/ 4138863 h 4138863"/>
                <a:gd name="connsiteX9" fmla="*/ 1854869 w 4451685"/>
                <a:gd name="connsiteY9" fmla="*/ 4138863 h 4138863"/>
                <a:gd name="connsiteX10" fmla="*/ 741948 w 4451685"/>
                <a:gd name="connsiteY10" fmla="*/ 4138863 h 4138863"/>
                <a:gd name="connsiteX11" fmla="*/ 741948 w 4451685"/>
                <a:gd name="connsiteY11" fmla="*/ 4138863 h 4138863"/>
                <a:gd name="connsiteX12" fmla="*/ 0 w 4451685"/>
                <a:gd name="connsiteY12" fmla="*/ 4138863 h 4138863"/>
                <a:gd name="connsiteX13" fmla="*/ 0 w 4451685"/>
                <a:gd name="connsiteY13" fmla="*/ 1724526 h 4138863"/>
                <a:gd name="connsiteX14" fmla="*/ -1529777 w 4451685"/>
                <a:gd name="connsiteY14" fmla="*/ 1902221 h 4138863"/>
                <a:gd name="connsiteX15" fmla="*/ 0 w 4451685"/>
                <a:gd name="connsiteY15" fmla="*/ 689811 h 4138863"/>
                <a:gd name="connsiteX16" fmla="*/ 0 w 4451685"/>
                <a:gd name="connsiteY16" fmla="*/ 0 h 4138863"/>
                <a:gd name="connsiteX0" fmla="*/ 1529777 w 5981462"/>
                <a:gd name="connsiteY0" fmla="*/ 0 h 4138863"/>
                <a:gd name="connsiteX1" fmla="*/ 2271725 w 5981462"/>
                <a:gd name="connsiteY1" fmla="*/ 0 h 4138863"/>
                <a:gd name="connsiteX2" fmla="*/ 2271725 w 5981462"/>
                <a:gd name="connsiteY2" fmla="*/ 0 h 4138863"/>
                <a:gd name="connsiteX3" fmla="*/ 3384646 w 5981462"/>
                <a:gd name="connsiteY3" fmla="*/ 0 h 4138863"/>
                <a:gd name="connsiteX4" fmla="*/ 5981462 w 5981462"/>
                <a:gd name="connsiteY4" fmla="*/ 0 h 4138863"/>
                <a:gd name="connsiteX5" fmla="*/ 5981462 w 5981462"/>
                <a:gd name="connsiteY5" fmla="*/ 689811 h 4138863"/>
                <a:gd name="connsiteX6" fmla="*/ 5981462 w 5981462"/>
                <a:gd name="connsiteY6" fmla="*/ 689811 h 4138863"/>
                <a:gd name="connsiteX7" fmla="*/ 5981462 w 5981462"/>
                <a:gd name="connsiteY7" fmla="*/ 1724526 h 4138863"/>
                <a:gd name="connsiteX8" fmla="*/ 5981462 w 5981462"/>
                <a:gd name="connsiteY8" fmla="*/ 4138863 h 4138863"/>
                <a:gd name="connsiteX9" fmla="*/ 3384646 w 5981462"/>
                <a:gd name="connsiteY9" fmla="*/ 4138863 h 4138863"/>
                <a:gd name="connsiteX10" fmla="*/ 2271725 w 5981462"/>
                <a:gd name="connsiteY10" fmla="*/ 4138863 h 4138863"/>
                <a:gd name="connsiteX11" fmla="*/ 2271725 w 5981462"/>
                <a:gd name="connsiteY11" fmla="*/ 4138863 h 4138863"/>
                <a:gd name="connsiteX12" fmla="*/ 1529777 w 5981462"/>
                <a:gd name="connsiteY12" fmla="*/ 4138863 h 4138863"/>
                <a:gd name="connsiteX13" fmla="*/ 1529777 w 5981462"/>
                <a:gd name="connsiteY13" fmla="*/ 1724526 h 4138863"/>
                <a:gd name="connsiteX14" fmla="*/ 0 w 5981462"/>
                <a:gd name="connsiteY14" fmla="*/ 1902221 h 4138863"/>
                <a:gd name="connsiteX15" fmla="*/ 1529777 w 5981462"/>
                <a:gd name="connsiteY15" fmla="*/ 1299411 h 4138863"/>
                <a:gd name="connsiteX16" fmla="*/ 1529777 w 5981462"/>
                <a:gd name="connsiteY16" fmla="*/ 0 h 4138863"/>
                <a:gd name="connsiteX0" fmla="*/ 1529777 w 5981462"/>
                <a:gd name="connsiteY0" fmla="*/ 0 h 4138863"/>
                <a:gd name="connsiteX1" fmla="*/ 2271725 w 5981462"/>
                <a:gd name="connsiteY1" fmla="*/ 0 h 4138863"/>
                <a:gd name="connsiteX2" fmla="*/ 2271725 w 5981462"/>
                <a:gd name="connsiteY2" fmla="*/ 0 h 4138863"/>
                <a:gd name="connsiteX3" fmla="*/ 3384646 w 5981462"/>
                <a:gd name="connsiteY3" fmla="*/ 0 h 4138863"/>
                <a:gd name="connsiteX4" fmla="*/ 5981462 w 5981462"/>
                <a:gd name="connsiteY4" fmla="*/ 0 h 4138863"/>
                <a:gd name="connsiteX5" fmla="*/ 5981462 w 5981462"/>
                <a:gd name="connsiteY5" fmla="*/ 689811 h 4138863"/>
                <a:gd name="connsiteX6" fmla="*/ 5981462 w 5981462"/>
                <a:gd name="connsiteY6" fmla="*/ 689811 h 4138863"/>
                <a:gd name="connsiteX7" fmla="*/ 5981462 w 5981462"/>
                <a:gd name="connsiteY7" fmla="*/ 1724526 h 4138863"/>
                <a:gd name="connsiteX8" fmla="*/ 5981462 w 5981462"/>
                <a:gd name="connsiteY8" fmla="*/ 4138863 h 4138863"/>
                <a:gd name="connsiteX9" fmla="*/ 3384646 w 5981462"/>
                <a:gd name="connsiteY9" fmla="*/ 4138863 h 4138863"/>
                <a:gd name="connsiteX10" fmla="*/ 2271725 w 5981462"/>
                <a:gd name="connsiteY10" fmla="*/ 4138863 h 4138863"/>
                <a:gd name="connsiteX11" fmla="*/ 2271725 w 5981462"/>
                <a:gd name="connsiteY11" fmla="*/ 4138863 h 4138863"/>
                <a:gd name="connsiteX12" fmla="*/ 1529777 w 5981462"/>
                <a:gd name="connsiteY12" fmla="*/ 4138863 h 4138863"/>
                <a:gd name="connsiteX13" fmla="*/ 1529777 w 5981462"/>
                <a:gd name="connsiteY13" fmla="*/ 1724526 h 4138863"/>
                <a:gd name="connsiteX14" fmla="*/ 0 w 5981462"/>
                <a:gd name="connsiteY14" fmla="*/ 1902221 h 4138863"/>
                <a:gd name="connsiteX15" fmla="*/ 1538015 w 5981462"/>
                <a:gd name="connsiteY15" fmla="*/ 434438 h 4138863"/>
                <a:gd name="connsiteX16" fmla="*/ 1529777 w 5981462"/>
                <a:gd name="connsiteY16" fmla="*/ 0 h 4138863"/>
                <a:gd name="connsiteX0" fmla="*/ 1529777 w 5981462"/>
                <a:gd name="connsiteY0" fmla="*/ 0 h 4138863"/>
                <a:gd name="connsiteX1" fmla="*/ 2271725 w 5981462"/>
                <a:gd name="connsiteY1" fmla="*/ 0 h 4138863"/>
                <a:gd name="connsiteX2" fmla="*/ 2271725 w 5981462"/>
                <a:gd name="connsiteY2" fmla="*/ 0 h 4138863"/>
                <a:gd name="connsiteX3" fmla="*/ 3384646 w 5981462"/>
                <a:gd name="connsiteY3" fmla="*/ 0 h 4138863"/>
                <a:gd name="connsiteX4" fmla="*/ 5981462 w 5981462"/>
                <a:gd name="connsiteY4" fmla="*/ 0 h 4138863"/>
                <a:gd name="connsiteX5" fmla="*/ 5981462 w 5981462"/>
                <a:gd name="connsiteY5" fmla="*/ 689811 h 4138863"/>
                <a:gd name="connsiteX6" fmla="*/ 5981462 w 5981462"/>
                <a:gd name="connsiteY6" fmla="*/ 689811 h 4138863"/>
                <a:gd name="connsiteX7" fmla="*/ 5981462 w 5981462"/>
                <a:gd name="connsiteY7" fmla="*/ 1724526 h 4138863"/>
                <a:gd name="connsiteX8" fmla="*/ 5981462 w 5981462"/>
                <a:gd name="connsiteY8" fmla="*/ 4138863 h 4138863"/>
                <a:gd name="connsiteX9" fmla="*/ 3384646 w 5981462"/>
                <a:gd name="connsiteY9" fmla="*/ 4138863 h 4138863"/>
                <a:gd name="connsiteX10" fmla="*/ 2271725 w 5981462"/>
                <a:gd name="connsiteY10" fmla="*/ 4138863 h 4138863"/>
                <a:gd name="connsiteX11" fmla="*/ 2271725 w 5981462"/>
                <a:gd name="connsiteY11" fmla="*/ 4138863 h 4138863"/>
                <a:gd name="connsiteX12" fmla="*/ 1529777 w 5981462"/>
                <a:gd name="connsiteY12" fmla="*/ 4138863 h 4138863"/>
                <a:gd name="connsiteX13" fmla="*/ 1546253 w 5981462"/>
                <a:gd name="connsiteY13" fmla="*/ 744223 h 4138863"/>
                <a:gd name="connsiteX14" fmla="*/ 0 w 5981462"/>
                <a:gd name="connsiteY14" fmla="*/ 1902221 h 4138863"/>
                <a:gd name="connsiteX15" fmla="*/ 1538015 w 5981462"/>
                <a:gd name="connsiteY15" fmla="*/ 434438 h 4138863"/>
                <a:gd name="connsiteX16" fmla="*/ 1529777 w 5981462"/>
                <a:gd name="connsiteY16" fmla="*/ 0 h 4138863"/>
                <a:gd name="connsiteX0" fmla="*/ 1430923 w 5882608"/>
                <a:gd name="connsiteY0" fmla="*/ 0 h 4138863"/>
                <a:gd name="connsiteX1" fmla="*/ 2172871 w 5882608"/>
                <a:gd name="connsiteY1" fmla="*/ 0 h 4138863"/>
                <a:gd name="connsiteX2" fmla="*/ 2172871 w 5882608"/>
                <a:gd name="connsiteY2" fmla="*/ 0 h 4138863"/>
                <a:gd name="connsiteX3" fmla="*/ 3285792 w 5882608"/>
                <a:gd name="connsiteY3" fmla="*/ 0 h 4138863"/>
                <a:gd name="connsiteX4" fmla="*/ 5882608 w 5882608"/>
                <a:gd name="connsiteY4" fmla="*/ 0 h 4138863"/>
                <a:gd name="connsiteX5" fmla="*/ 5882608 w 5882608"/>
                <a:gd name="connsiteY5" fmla="*/ 689811 h 4138863"/>
                <a:gd name="connsiteX6" fmla="*/ 5882608 w 5882608"/>
                <a:gd name="connsiteY6" fmla="*/ 689811 h 4138863"/>
                <a:gd name="connsiteX7" fmla="*/ 5882608 w 5882608"/>
                <a:gd name="connsiteY7" fmla="*/ 1724526 h 4138863"/>
                <a:gd name="connsiteX8" fmla="*/ 5882608 w 5882608"/>
                <a:gd name="connsiteY8" fmla="*/ 4138863 h 4138863"/>
                <a:gd name="connsiteX9" fmla="*/ 3285792 w 5882608"/>
                <a:gd name="connsiteY9" fmla="*/ 4138863 h 4138863"/>
                <a:gd name="connsiteX10" fmla="*/ 2172871 w 5882608"/>
                <a:gd name="connsiteY10" fmla="*/ 4138863 h 4138863"/>
                <a:gd name="connsiteX11" fmla="*/ 2172871 w 5882608"/>
                <a:gd name="connsiteY11" fmla="*/ 4138863 h 4138863"/>
                <a:gd name="connsiteX12" fmla="*/ 1430923 w 5882608"/>
                <a:gd name="connsiteY12" fmla="*/ 4138863 h 4138863"/>
                <a:gd name="connsiteX13" fmla="*/ 1447399 w 5882608"/>
                <a:gd name="connsiteY13" fmla="*/ 744223 h 4138863"/>
                <a:gd name="connsiteX14" fmla="*/ 0 w 5882608"/>
                <a:gd name="connsiteY14" fmla="*/ 2075216 h 4138863"/>
                <a:gd name="connsiteX15" fmla="*/ 1439161 w 5882608"/>
                <a:gd name="connsiteY15" fmla="*/ 434438 h 4138863"/>
                <a:gd name="connsiteX16" fmla="*/ 1430923 w 5882608"/>
                <a:gd name="connsiteY16" fmla="*/ 0 h 41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82608" h="4138863">
                  <a:moveTo>
                    <a:pt x="1430923" y="0"/>
                  </a:moveTo>
                  <a:lnTo>
                    <a:pt x="2172871" y="0"/>
                  </a:lnTo>
                  <a:lnTo>
                    <a:pt x="2172871" y="0"/>
                  </a:lnTo>
                  <a:lnTo>
                    <a:pt x="3285792" y="0"/>
                  </a:lnTo>
                  <a:lnTo>
                    <a:pt x="5882608" y="0"/>
                  </a:lnTo>
                  <a:lnTo>
                    <a:pt x="5882608" y="689811"/>
                  </a:lnTo>
                  <a:lnTo>
                    <a:pt x="5882608" y="689811"/>
                  </a:lnTo>
                  <a:lnTo>
                    <a:pt x="5882608" y="1724526"/>
                  </a:lnTo>
                  <a:lnTo>
                    <a:pt x="5882608" y="4138863"/>
                  </a:lnTo>
                  <a:lnTo>
                    <a:pt x="3285792" y="4138863"/>
                  </a:lnTo>
                  <a:lnTo>
                    <a:pt x="2172871" y="4138863"/>
                  </a:lnTo>
                  <a:lnTo>
                    <a:pt x="2172871" y="4138863"/>
                  </a:lnTo>
                  <a:lnTo>
                    <a:pt x="1430923" y="4138863"/>
                  </a:lnTo>
                  <a:lnTo>
                    <a:pt x="1447399" y="744223"/>
                  </a:lnTo>
                  <a:lnTo>
                    <a:pt x="0" y="2075216"/>
                  </a:lnTo>
                  <a:lnTo>
                    <a:pt x="1439161" y="434438"/>
                  </a:lnTo>
                  <a:lnTo>
                    <a:pt x="143092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Объект 4"/>
            <p:cNvGraphicFramePr>
              <a:graphicFrameLocks noChangeAspect="1"/>
            </p:cNvGraphicFramePr>
            <p:nvPr>
              <p:extLst/>
            </p:nvPr>
          </p:nvGraphicFramePr>
          <p:xfrm>
            <a:off x="8138425" y="1460395"/>
            <a:ext cx="4454161" cy="4120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0" name="Image" r:id="rId5" imgW="5942520" imgH="5498280" progId="Photoshop.Image.16">
                    <p:embed/>
                  </p:oleObj>
                </mc:Choice>
                <mc:Fallback>
                  <p:oleObj name="Image" r:id="rId5" imgW="5942520" imgH="5498280" progId="Photoshop.Image.16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138425" y="1460395"/>
                          <a:ext cx="4454161" cy="4120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Группа 15"/>
          <p:cNvGrpSpPr/>
          <p:nvPr/>
        </p:nvGrpSpPr>
        <p:grpSpPr>
          <a:xfrm>
            <a:off x="3927259" y="1460395"/>
            <a:ext cx="5843581" cy="4138863"/>
            <a:chOff x="1945867" y="1423836"/>
            <a:chExt cx="5843581" cy="4138863"/>
          </a:xfrm>
        </p:grpSpPr>
        <p:sp>
          <p:nvSpPr>
            <p:cNvPr id="10" name="Прямоугольная выноска 6"/>
            <p:cNvSpPr/>
            <p:nvPr/>
          </p:nvSpPr>
          <p:spPr>
            <a:xfrm>
              <a:off x="1945867" y="1423836"/>
              <a:ext cx="5834056" cy="4138863"/>
            </a:xfrm>
            <a:custGeom>
              <a:avLst/>
              <a:gdLst>
                <a:gd name="connsiteX0" fmla="*/ 0 w 4451685"/>
                <a:gd name="connsiteY0" fmla="*/ 0 h 4138863"/>
                <a:gd name="connsiteX1" fmla="*/ 741948 w 4451685"/>
                <a:gd name="connsiteY1" fmla="*/ 0 h 4138863"/>
                <a:gd name="connsiteX2" fmla="*/ 741948 w 4451685"/>
                <a:gd name="connsiteY2" fmla="*/ 0 h 4138863"/>
                <a:gd name="connsiteX3" fmla="*/ 1854869 w 4451685"/>
                <a:gd name="connsiteY3" fmla="*/ 0 h 4138863"/>
                <a:gd name="connsiteX4" fmla="*/ 4451685 w 4451685"/>
                <a:gd name="connsiteY4" fmla="*/ 0 h 4138863"/>
                <a:gd name="connsiteX5" fmla="*/ 4451685 w 4451685"/>
                <a:gd name="connsiteY5" fmla="*/ 689811 h 4138863"/>
                <a:gd name="connsiteX6" fmla="*/ 4451685 w 4451685"/>
                <a:gd name="connsiteY6" fmla="*/ 689811 h 4138863"/>
                <a:gd name="connsiteX7" fmla="*/ 4451685 w 4451685"/>
                <a:gd name="connsiteY7" fmla="*/ 1724526 h 4138863"/>
                <a:gd name="connsiteX8" fmla="*/ 4451685 w 4451685"/>
                <a:gd name="connsiteY8" fmla="*/ 4138863 h 4138863"/>
                <a:gd name="connsiteX9" fmla="*/ 1854869 w 4451685"/>
                <a:gd name="connsiteY9" fmla="*/ 4138863 h 4138863"/>
                <a:gd name="connsiteX10" fmla="*/ 741948 w 4451685"/>
                <a:gd name="connsiteY10" fmla="*/ 4138863 h 4138863"/>
                <a:gd name="connsiteX11" fmla="*/ 741948 w 4451685"/>
                <a:gd name="connsiteY11" fmla="*/ 4138863 h 4138863"/>
                <a:gd name="connsiteX12" fmla="*/ 0 w 4451685"/>
                <a:gd name="connsiteY12" fmla="*/ 4138863 h 4138863"/>
                <a:gd name="connsiteX13" fmla="*/ 0 w 4451685"/>
                <a:gd name="connsiteY13" fmla="*/ 1724526 h 4138863"/>
                <a:gd name="connsiteX14" fmla="*/ -1529777 w 4451685"/>
                <a:gd name="connsiteY14" fmla="*/ 1902221 h 4138863"/>
                <a:gd name="connsiteX15" fmla="*/ 0 w 4451685"/>
                <a:gd name="connsiteY15" fmla="*/ 689811 h 4138863"/>
                <a:gd name="connsiteX16" fmla="*/ 0 w 4451685"/>
                <a:gd name="connsiteY16" fmla="*/ 0 h 4138863"/>
                <a:gd name="connsiteX0" fmla="*/ 1529777 w 5981462"/>
                <a:gd name="connsiteY0" fmla="*/ 0 h 4138863"/>
                <a:gd name="connsiteX1" fmla="*/ 2271725 w 5981462"/>
                <a:gd name="connsiteY1" fmla="*/ 0 h 4138863"/>
                <a:gd name="connsiteX2" fmla="*/ 2271725 w 5981462"/>
                <a:gd name="connsiteY2" fmla="*/ 0 h 4138863"/>
                <a:gd name="connsiteX3" fmla="*/ 3384646 w 5981462"/>
                <a:gd name="connsiteY3" fmla="*/ 0 h 4138863"/>
                <a:gd name="connsiteX4" fmla="*/ 5981462 w 5981462"/>
                <a:gd name="connsiteY4" fmla="*/ 0 h 4138863"/>
                <a:gd name="connsiteX5" fmla="*/ 5981462 w 5981462"/>
                <a:gd name="connsiteY5" fmla="*/ 689811 h 4138863"/>
                <a:gd name="connsiteX6" fmla="*/ 5981462 w 5981462"/>
                <a:gd name="connsiteY6" fmla="*/ 689811 h 4138863"/>
                <a:gd name="connsiteX7" fmla="*/ 5981462 w 5981462"/>
                <a:gd name="connsiteY7" fmla="*/ 1724526 h 4138863"/>
                <a:gd name="connsiteX8" fmla="*/ 5981462 w 5981462"/>
                <a:gd name="connsiteY8" fmla="*/ 4138863 h 4138863"/>
                <a:gd name="connsiteX9" fmla="*/ 3384646 w 5981462"/>
                <a:gd name="connsiteY9" fmla="*/ 4138863 h 4138863"/>
                <a:gd name="connsiteX10" fmla="*/ 2271725 w 5981462"/>
                <a:gd name="connsiteY10" fmla="*/ 4138863 h 4138863"/>
                <a:gd name="connsiteX11" fmla="*/ 2271725 w 5981462"/>
                <a:gd name="connsiteY11" fmla="*/ 4138863 h 4138863"/>
                <a:gd name="connsiteX12" fmla="*/ 1529777 w 5981462"/>
                <a:gd name="connsiteY12" fmla="*/ 4138863 h 4138863"/>
                <a:gd name="connsiteX13" fmla="*/ 1529777 w 5981462"/>
                <a:gd name="connsiteY13" fmla="*/ 1724526 h 4138863"/>
                <a:gd name="connsiteX14" fmla="*/ 0 w 5981462"/>
                <a:gd name="connsiteY14" fmla="*/ 1902221 h 4138863"/>
                <a:gd name="connsiteX15" fmla="*/ 1529777 w 5981462"/>
                <a:gd name="connsiteY15" fmla="*/ 1299411 h 4138863"/>
                <a:gd name="connsiteX16" fmla="*/ 1529777 w 5981462"/>
                <a:gd name="connsiteY16" fmla="*/ 0 h 4138863"/>
                <a:gd name="connsiteX0" fmla="*/ 1529777 w 5981462"/>
                <a:gd name="connsiteY0" fmla="*/ 0 h 4138863"/>
                <a:gd name="connsiteX1" fmla="*/ 2271725 w 5981462"/>
                <a:gd name="connsiteY1" fmla="*/ 0 h 4138863"/>
                <a:gd name="connsiteX2" fmla="*/ 2271725 w 5981462"/>
                <a:gd name="connsiteY2" fmla="*/ 0 h 4138863"/>
                <a:gd name="connsiteX3" fmla="*/ 3384646 w 5981462"/>
                <a:gd name="connsiteY3" fmla="*/ 0 h 4138863"/>
                <a:gd name="connsiteX4" fmla="*/ 5981462 w 5981462"/>
                <a:gd name="connsiteY4" fmla="*/ 0 h 4138863"/>
                <a:gd name="connsiteX5" fmla="*/ 5981462 w 5981462"/>
                <a:gd name="connsiteY5" fmla="*/ 689811 h 4138863"/>
                <a:gd name="connsiteX6" fmla="*/ 5981462 w 5981462"/>
                <a:gd name="connsiteY6" fmla="*/ 689811 h 4138863"/>
                <a:gd name="connsiteX7" fmla="*/ 5981462 w 5981462"/>
                <a:gd name="connsiteY7" fmla="*/ 1724526 h 4138863"/>
                <a:gd name="connsiteX8" fmla="*/ 5981462 w 5981462"/>
                <a:gd name="connsiteY8" fmla="*/ 4138863 h 4138863"/>
                <a:gd name="connsiteX9" fmla="*/ 3384646 w 5981462"/>
                <a:gd name="connsiteY9" fmla="*/ 4138863 h 4138863"/>
                <a:gd name="connsiteX10" fmla="*/ 2271725 w 5981462"/>
                <a:gd name="connsiteY10" fmla="*/ 4138863 h 4138863"/>
                <a:gd name="connsiteX11" fmla="*/ 2271725 w 5981462"/>
                <a:gd name="connsiteY11" fmla="*/ 4138863 h 4138863"/>
                <a:gd name="connsiteX12" fmla="*/ 1529777 w 5981462"/>
                <a:gd name="connsiteY12" fmla="*/ 4138863 h 4138863"/>
                <a:gd name="connsiteX13" fmla="*/ 1529777 w 5981462"/>
                <a:gd name="connsiteY13" fmla="*/ 1724526 h 4138863"/>
                <a:gd name="connsiteX14" fmla="*/ 0 w 5981462"/>
                <a:gd name="connsiteY14" fmla="*/ 1902221 h 4138863"/>
                <a:gd name="connsiteX15" fmla="*/ 1538015 w 5981462"/>
                <a:gd name="connsiteY15" fmla="*/ 434438 h 4138863"/>
                <a:gd name="connsiteX16" fmla="*/ 1529777 w 5981462"/>
                <a:gd name="connsiteY16" fmla="*/ 0 h 4138863"/>
                <a:gd name="connsiteX0" fmla="*/ 1529777 w 5981462"/>
                <a:gd name="connsiteY0" fmla="*/ 0 h 4138863"/>
                <a:gd name="connsiteX1" fmla="*/ 2271725 w 5981462"/>
                <a:gd name="connsiteY1" fmla="*/ 0 h 4138863"/>
                <a:gd name="connsiteX2" fmla="*/ 2271725 w 5981462"/>
                <a:gd name="connsiteY2" fmla="*/ 0 h 4138863"/>
                <a:gd name="connsiteX3" fmla="*/ 3384646 w 5981462"/>
                <a:gd name="connsiteY3" fmla="*/ 0 h 4138863"/>
                <a:gd name="connsiteX4" fmla="*/ 5981462 w 5981462"/>
                <a:gd name="connsiteY4" fmla="*/ 0 h 4138863"/>
                <a:gd name="connsiteX5" fmla="*/ 5981462 w 5981462"/>
                <a:gd name="connsiteY5" fmla="*/ 689811 h 4138863"/>
                <a:gd name="connsiteX6" fmla="*/ 5981462 w 5981462"/>
                <a:gd name="connsiteY6" fmla="*/ 689811 h 4138863"/>
                <a:gd name="connsiteX7" fmla="*/ 5981462 w 5981462"/>
                <a:gd name="connsiteY7" fmla="*/ 1724526 h 4138863"/>
                <a:gd name="connsiteX8" fmla="*/ 5981462 w 5981462"/>
                <a:gd name="connsiteY8" fmla="*/ 4138863 h 4138863"/>
                <a:gd name="connsiteX9" fmla="*/ 3384646 w 5981462"/>
                <a:gd name="connsiteY9" fmla="*/ 4138863 h 4138863"/>
                <a:gd name="connsiteX10" fmla="*/ 2271725 w 5981462"/>
                <a:gd name="connsiteY10" fmla="*/ 4138863 h 4138863"/>
                <a:gd name="connsiteX11" fmla="*/ 2271725 w 5981462"/>
                <a:gd name="connsiteY11" fmla="*/ 4138863 h 4138863"/>
                <a:gd name="connsiteX12" fmla="*/ 1529777 w 5981462"/>
                <a:gd name="connsiteY12" fmla="*/ 4138863 h 4138863"/>
                <a:gd name="connsiteX13" fmla="*/ 1546253 w 5981462"/>
                <a:gd name="connsiteY13" fmla="*/ 744223 h 4138863"/>
                <a:gd name="connsiteX14" fmla="*/ 0 w 5981462"/>
                <a:gd name="connsiteY14" fmla="*/ 1902221 h 4138863"/>
                <a:gd name="connsiteX15" fmla="*/ 1538015 w 5981462"/>
                <a:gd name="connsiteY15" fmla="*/ 434438 h 4138863"/>
                <a:gd name="connsiteX16" fmla="*/ 1529777 w 5981462"/>
                <a:gd name="connsiteY16" fmla="*/ 0 h 4138863"/>
                <a:gd name="connsiteX0" fmla="*/ 1430923 w 5882608"/>
                <a:gd name="connsiteY0" fmla="*/ 0 h 4138863"/>
                <a:gd name="connsiteX1" fmla="*/ 2172871 w 5882608"/>
                <a:gd name="connsiteY1" fmla="*/ 0 h 4138863"/>
                <a:gd name="connsiteX2" fmla="*/ 2172871 w 5882608"/>
                <a:gd name="connsiteY2" fmla="*/ 0 h 4138863"/>
                <a:gd name="connsiteX3" fmla="*/ 3285792 w 5882608"/>
                <a:gd name="connsiteY3" fmla="*/ 0 h 4138863"/>
                <a:gd name="connsiteX4" fmla="*/ 5882608 w 5882608"/>
                <a:gd name="connsiteY4" fmla="*/ 0 h 4138863"/>
                <a:gd name="connsiteX5" fmla="*/ 5882608 w 5882608"/>
                <a:gd name="connsiteY5" fmla="*/ 689811 h 4138863"/>
                <a:gd name="connsiteX6" fmla="*/ 5882608 w 5882608"/>
                <a:gd name="connsiteY6" fmla="*/ 689811 h 4138863"/>
                <a:gd name="connsiteX7" fmla="*/ 5882608 w 5882608"/>
                <a:gd name="connsiteY7" fmla="*/ 1724526 h 4138863"/>
                <a:gd name="connsiteX8" fmla="*/ 5882608 w 5882608"/>
                <a:gd name="connsiteY8" fmla="*/ 4138863 h 4138863"/>
                <a:gd name="connsiteX9" fmla="*/ 3285792 w 5882608"/>
                <a:gd name="connsiteY9" fmla="*/ 4138863 h 4138863"/>
                <a:gd name="connsiteX10" fmla="*/ 2172871 w 5882608"/>
                <a:gd name="connsiteY10" fmla="*/ 4138863 h 4138863"/>
                <a:gd name="connsiteX11" fmla="*/ 2172871 w 5882608"/>
                <a:gd name="connsiteY11" fmla="*/ 4138863 h 4138863"/>
                <a:gd name="connsiteX12" fmla="*/ 1430923 w 5882608"/>
                <a:gd name="connsiteY12" fmla="*/ 4138863 h 4138863"/>
                <a:gd name="connsiteX13" fmla="*/ 1447399 w 5882608"/>
                <a:gd name="connsiteY13" fmla="*/ 744223 h 4138863"/>
                <a:gd name="connsiteX14" fmla="*/ 0 w 5882608"/>
                <a:gd name="connsiteY14" fmla="*/ 2075216 h 4138863"/>
                <a:gd name="connsiteX15" fmla="*/ 1439161 w 5882608"/>
                <a:gd name="connsiteY15" fmla="*/ 434438 h 4138863"/>
                <a:gd name="connsiteX16" fmla="*/ 1430923 w 5882608"/>
                <a:gd name="connsiteY16" fmla="*/ 0 h 4138863"/>
                <a:gd name="connsiteX0" fmla="*/ 1382371 w 5834056"/>
                <a:gd name="connsiteY0" fmla="*/ 0 h 4138863"/>
                <a:gd name="connsiteX1" fmla="*/ 2124319 w 5834056"/>
                <a:gd name="connsiteY1" fmla="*/ 0 h 4138863"/>
                <a:gd name="connsiteX2" fmla="*/ 2124319 w 5834056"/>
                <a:gd name="connsiteY2" fmla="*/ 0 h 4138863"/>
                <a:gd name="connsiteX3" fmla="*/ 3237240 w 5834056"/>
                <a:gd name="connsiteY3" fmla="*/ 0 h 4138863"/>
                <a:gd name="connsiteX4" fmla="*/ 5834056 w 5834056"/>
                <a:gd name="connsiteY4" fmla="*/ 0 h 4138863"/>
                <a:gd name="connsiteX5" fmla="*/ 5834056 w 5834056"/>
                <a:gd name="connsiteY5" fmla="*/ 689811 h 4138863"/>
                <a:gd name="connsiteX6" fmla="*/ 5834056 w 5834056"/>
                <a:gd name="connsiteY6" fmla="*/ 689811 h 4138863"/>
                <a:gd name="connsiteX7" fmla="*/ 5834056 w 5834056"/>
                <a:gd name="connsiteY7" fmla="*/ 1724526 h 4138863"/>
                <a:gd name="connsiteX8" fmla="*/ 5834056 w 5834056"/>
                <a:gd name="connsiteY8" fmla="*/ 4138863 h 4138863"/>
                <a:gd name="connsiteX9" fmla="*/ 3237240 w 5834056"/>
                <a:gd name="connsiteY9" fmla="*/ 4138863 h 4138863"/>
                <a:gd name="connsiteX10" fmla="*/ 2124319 w 5834056"/>
                <a:gd name="connsiteY10" fmla="*/ 4138863 h 4138863"/>
                <a:gd name="connsiteX11" fmla="*/ 2124319 w 5834056"/>
                <a:gd name="connsiteY11" fmla="*/ 4138863 h 4138863"/>
                <a:gd name="connsiteX12" fmla="*/ 1382371 w 5834056"/>
                <a:gd name="connsiteY12" fmla="*/ 4138863 h 4138863"/>
                <a:gd name="connsiteX13" fmla="*/ 1398847 w 5834056"/>
                <a:gd name="connsiteY13" fmla="*/ 744223 h 4138863"/>
                <a:gd name="connsiteX14" fmla="*/ 0 w 5834056"/>
                <a:gd name="connsiteY14" fmla="*/ 335429 h 4138863"/>
                <a:gd name="connsiteX15" fmla="*/ 1390609 w 5834056"/>
                <a:gd name="connsiteY15" fmla="*/ 434438 h 4138863"/>
                <a:gd name="connsiteX16" fmla="*/ 1382371 w 5834056"/>
                <a:gd name="connsiteY16" fmla="*/ 0 h 41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4056" h="4138863">
                  <a:moveTo>
                    <a:pt x="1382371" y="0"/>
                  </a:moveTo>
                  <a:lnTo>
                    <a:pt x="2124319" y="0"/>
                  </a:lnTo>
                  <a:lnTo>
                    <a:pt x="2124319" y="0"/>
                  </a:lnTo>
                  <a:lnTo>
                    <a:pt x="3237240" y="0"/>
                  </a:lnTo>
                  <a:lnTo>
                    <a:pt x="5834056" y="0"/>
                  </a:lnTo>
                  <a:lnTo>
                    <a:pt x="5834056" y="689811"/>
                  </a:lnTo>
                  <a:lnTo>
                    <a:pt x="5834056" y="689811"/>
                  </a:lnTo>
                  <a:lnTo>
                    <a:pt x="5834056" y="1724526"/>
                  </a:lnTo>
                  <a:lnTo>
                    <a:pt x="5834056" y="4138863"/>
                  </a:lnTo>
                  <a:lnTo>
                    <a:pt x="3237240" y="4138863"/>
                  </a:lnTo>
                  <a:lnTo>
                    <a:pt x="2124319" y="4138863"/>
                  </a:lnTo>
                  <a:lnTo>
                    <a:pt x="2124319" y="4138863"/>
                  </a:lnTo>
                  <a:lnTo>
                    <a:pt x="1382371" y="4138863"/>
                  </a:lnTo>
                  <a:lnTo>
                    <a:pt x="1398847" y="744223"/>
                  </a:lnTo>
                  <a:lnTo>
                    <a:pt x="0" y="335429"/>
                  </a:lnTo>
                  <a:lnTo>
                    <a:pt x="1390609" y="434438"/>
                  </a:lnTo>
                  <a:lnTo>
                    <a:pt x="1382371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3372777" y="1460395"/>
            <a:ext cx="4416671" cy="4102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1" name="Image" r:id="rId7" imgW="5866560" imgH="5447520" progId="Photoshop.Image.16">
                    <p:embed/>
                  </p:oleObj>
                </mc:Choice>
                <mc:Fallback>
                  <p:oleObj name="Image" r:id="rId7" imgW="5866560" imgH="5447520" progId="Photoshop.Image.16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72777" y="1460395"/>
                          <a:ext cx="4416671" cy="41023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Текст 3"/>
          <p:cNvSpPr txBox="1">
            <a:spLocks/>
          </p:cNvSpPr>
          <p:nvPr/>
        </p:nvSpPr>
        <p:spPr>
          <a:xfrm>
            <a:off x="4405745" y="6532605"/>
            <a:ext cx="7223759" cy="3253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ru-RU" sz="1600" i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4464" y="1063725"/>
            <a:ext cx="902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</a:rPr>
              <a:t>Зона ответственности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6839" y="2496285"/>
            <a:ext cx="902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prstClr val="black"/>
                </a:solidFill>
              </a:rPr>
              <a:t>Инженер</a:t>
            </a:r>
          </a:p>
          <a:p>
            <a:pPr algn="ctr"/>
            <a:r>
              <a:rPr lang="ru-RU" sz="800" dirty="0" smtClean="0">
                <a:solidFill>
                  <a:prstClr val="black"/>
                </a:solidFill>
              </a:rPr>
              <a:t>(5 мин)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4464" y="4763235"/>
            <a:ext cx="902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prstClr val="black"/>
                </a:solidFill>
              </a:rPr>
              <a:t>Инженер</a:t>
            </a:r>
          </a:p>
          <a:p>
            <a:pPr algn="ctr"/>
            <a:r>
              <a:rPr lang="ru-RU" sz="800" dirty="0" smtClean="0">
                <a:solidFill>
                  <a:prstClr val="black"/>
                </a:solidFill>
              </a:rPr>
              <a:t>(1 час)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4070" y="3892046"/>
            <a:ext cx="9029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prstClr val="black"/>
                </a:solidFill>
              </a:rPr>
              <a:t>Банк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44464" y="5646613"/>
            <a:ext cx="902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prstClr val="black"/>
                </a:solidFill>
              </a:rPr>
              <a:t>Логистика</a:t>
            </a:r>
          </a:p>
          <a:p>
            <a:pPr algn="ctr"/>
            <a:r>
              <a:rPr lang="ru-RU" sz="800" dirty="0" smtClean="0">
                <a:solidFill>
                  <a:prstClr val="black"/>
                </a:solidFill>
              </a:rPr>
              <a:t>(2 часа)</a:t>
            </a:r>
            <a:endParaRPr lang="ru-RU" sz="800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endCxn id="22" idx="1"/>
          </p:cNvCxnSpPr>
          <p:nvPr/>
        </p:nvCxnSpPr>
        <p:spPr>
          <a:xfrm>
            <a:off x="2244464" y="1409297"/>
            <a:ext cx="0" cy="440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244464" y="5395910"/>
            <a:ext cx="233706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243537" y="4520818"/>
            <a:ext cx="233706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243530" y="3582600"/>
            <a:ext cx="233706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243529" y="1806588"/>
            <a:ext cx="233706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696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3" y="507726"/>
            <a:ext cx="11257766" cy="5994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-1"/>
            <a:ext cx="10407192" cy="580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421110" y="3672590"/>
            <a:ext cx="876238" cy="498175"/>
            <a:chOff x="1334456" y="3326815"/>
            <a:chExt cx="876238" cy="498175"/>
          </a:xfrm>
        </p:grpSpPr>
        <p:sp>
          <p:nvSpPr>
            <p:cNvPr id="26" name="Овальная выноска 25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4719810" y="4740932"/>
            <a:ext cx="876238" cy="498175"/>
            <a:chOff x="1334456" y="3326815"/>
            <a:chExt cx="876238" cy="498175"/>
          </a:xfrm>
        </p:grpSpPr>
        <p:sp>
          <p:nvSpPr>
            <p:cNvPr id="29" name="Овальная выноска 28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1192858" y="4861188"/>
            <a:ext cx="876238" cy="498175"/>
            <a:chOff x="1334456" y="3326815"/>
            <a:chExt cx="876238" cy="498175"/>
          </a:xfrm>
        </p:grpSpPr>
        <p:sp>
          <p:nvSpPr>
            <p:cNvPr id="32" name="Овальная выноска 31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6716300" y="5222079"/>
            <a:ext cx="876238" cy="498175"/>
            <a:chOff x="1334456" y="3326815"/>
            <a:chExt cx="876238" cy="498175"/>
          </a:xfrm>
        </p:grpSpPr>
        <p:sp>
          <p:nvSpPr>
            <p:cNvPr id="35" name="Овальная выноска 34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9790619" y="4896569"/>
            <a:ext cx="876238" cy="498175"/>
            <a:chOff x="1334456" y="3326815"/>
            <a:chExt cx="876238" cy="498175"/>
          </a:xfrm>
        </p:grpSpPr>
        <p:sp>
          <p:nvSpPr>
            <p:cNvPr id="38" name="Овальная выноска 37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0" y="240252"/>
            <a:ext cx="9541565" cy="42473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Предпосылки развития проекта: </a:t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широкая география, разъездной персонал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192858" y="3174415"/>
            <a:ext cx="876238" cy="498175"/>
            <a:chOff x="1334456" y="3326815"/>
            <a:chExt cx="876238" cy="498175"/>
          </a:xfrm>
        </p:grpSpPr>
        <p:sp>
          <p:nvSpPr>
            <p:cNvPr id="42" name="Овальная выноска 41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647930" y="4401676"/>
            <a:ext cx="451630" cy="256769"/>
            <a:chOff x="1334456" y="3326815"/>
            <a:chExt cx="876238" cy="498175"/>
          </a:xfrm>
        </p:grpSpPr>
        <p:sp>
          <p:nvSpPr>
            <p:cNvPr id="45" name="Овальная выноска 44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2312633" y="4740932"/>
            <a:ext cx="430567" cy="244794"/>
            <a:chOff x="1334456" y="3326815"/>
            <a:chExt cx="876238" cy="498175"/>
          </a:xfrm>
        </p:grpSpPr>
        <p:sp>
          <p:nvSpPr>
            <p:cNvPr id="48" name="Овальная выноска 47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1156316" y="3917135"/>
            <a:ext cx="430567" cy="244794"/>
            <a:chOff x="1334456" y="3326815"/>
            <a:chExt cx="876238" cy="498175"/>
          </a:xfrm>
        </p:grpSpPr>
        <p:sp>
          <p:nvSpPr>
            <p:cNvPr id="51" name="Овальная выноска 50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1638194" y="4127055"/>
            <a:ext cx="430567" cy="244794"/>
            <a:chOff x="1334456" y="3326815"/>
            <a:chExt cx="876238" cy="498175"/>
          </a:xfrm>
        </p:grpSpPr>
        <p:sp>
          <p:nvSpPr>
            <p:cNvPr id="54" name="Овальная выноска 53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4096067" y="3010038"/>
            <a:ext cx="451630" cy="256769"/>
            <a:chOff x="1334456" y="3326815"/>
            <a:chExt cx="876238" cy="498175"/>
          </a:xfrm>
        </p:grpSpPr>
        <p:sp>
          <p:nvSpPr>
            <p:cNvPr id="57" name="Овальная выноска 56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056311" y="5314984"/>
            <a:ext cx="451630" cy="256769"/>
            <a:chOff x="1334456" y="3326815"/>
            <a:chExt cx="876238" cy="498175"/>
          </a:xfrm>
        </p:grpSpPr>
        <p:sp>
          <p:nvSpPr>
            <p:cNvPr id="60" name="Овальная выноска 59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5078484" y="3455298"/>
            <a:ext cx="451630" cy="256769"/>
            <a:chOff x="1334456" y="3326815"/>
            <a:chExt cx="876238" cy="498175"/>
          </a:xfrm>
        </p:grpSpPr>
        <p:sp>
          <p:nvSpPr>
            <p:cNvPr id="63" name="Овальная выноска 62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0827206" y="2106068"/>
            <a:ext cx="451630" cy="256769"/>
            <a:chOff x="1334456" y="3326815"/>
            <a:chExt cx="876238" cy="498175"/>
          </a:xfrm>
        </p:grpSpPr>
        <p:sp>
          <p:nvSpPr>
            <p:cNvPr id="66" name="Овальная выноска 65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11394767" y="3376342"/>
            <a:ext cx="451630" cy="256769"/>
            <a:chOff x="1334456" y="3326815"/>
            <a:chExt cx="876238" cy="498175"/>
          </a:xfrm>
        </p:grpSpPr>
        <p:sp>
          <p:nvSpPr>
            <p:cNvPr id="69" name="Овальная выноска 68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10240045" y="2938178"/>
            <a:ext cx="451630" cy="256769"/>
            <a:chOff x="1334456" y="3326815"/>
            <a:chExt cx="876238" cy="498175"/>
          </a:xfrm>
        </p:grpSpPr>
        <p:sp>
          <p:nvSpPr>
            <p:cNvPr id="72" name="Овальная выноска 71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8240524" y="3861102"/>
            <a:ext cx="451630" cy="256769"/>
            <a:chOff x="1334456" y="3326815"/>
            <a:chExt cx="876238" cy="498175"/>
          </a:xfrm>
        </p:grpSpPr>
        <p:sp>
          <p:nvSpPr>
            <p:cNvPr id="75" name="Овальная выноска 74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10465860" y="915591"/>
            <a:ext cx="451630" cy="256769"/>
            <a:chOff x="1334456" y="3326815"/>
            <a:chExt cx="876238" cy="498175"/>
          </a:xfrm>
        </p:grpSpPr>
        <p:sp>
          <p:nvSpPr>
            <p:cNvPr id="78" name="Овальная выноска 77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8057534" y="4979322"/>
            <a:ext cx="451630" cy="256769"/>
            <a:chOff x="1334456" y="3326815"/>
            <a:chExt cx="876238" cy="498175"/>
          </a:xfrm>
        </p:grpSpPr>
        <p:sp>
          <p:nvSpPr>
            <p:cNvPr id="81" name="Овальная выноска 80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125115" y="4807661"/>
            <a:ext cx="451630" cy="256769"/>
            <a:chOff x="1334456" y="3326815"/>
            <a:chExt cx="876238" cy="498175"/>
          </a:xfrm>
        </p:grpSpPr>
        <p:sp>
          <p:nvSpPr>
            <p:cNvPr id="84" name="Овальная выноска 83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5746310" y="4612100"/>
            <a:ext cx="876238" cy="498175"/>
            <a:chOff x="1334456" y="3326815"/>
            <a:chExt cx="876238" cy="498175"/>
          </a:xfrm>
        </p:grpSpPr>
        <p:sp>
          <p:nvSpPr>
            <p:cNvPr id="87" name="Овальная выноска 86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89" name="Группа 88"/>
          <p:cNvGrpSpPr/>
          <p:nvPr/>
        </p:nvGrpSpPr>
        <p:grpSpPr>
          <a:xfrm>
            <a:off x="348921" y="4468151"/>
            <a:ext cx="876238" cy="498175"/>
            <a:chOff x="1334456" y="3326815"/>
            <a:chExt cx="876238" cy="498175"/>
          </a:xfrm>
        </p:grpSpPr>
        <p:sp>
          <p:nvSpPr>
            <p:cNvPr id="90" name="Овальная выноска 89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92" name="Группа 91"/>
          <p:cNvGrpSpPr/>
          <p:nvPr/>
        </p:nvGrpSpPr>
        <p:grpSpPr>
          <a:xfrm>
            <a:off x="1842163" y="3675137"/>
            <a:ext cx="430567" cy="244794"/>
            <a:chOff x="1334456" y="3326815"/>
            <a:chExt cx="876238" cy="498175"/>
          </a:xfrm>
        </p:grpSpPr>
        <p:sp>
          <p:nvSpPr>
            <p:cNvPr id="93" name="Овальная выноска 92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95" name="Группа 94"/>
          <p:cNvGrpSpPr/>
          <p:nvPr/>
        </p:nvGrpSpPr>
        <p:grpSpPr>
          <a:xfrm>
            <a:off x="3489838" y="3246459"/>
            <a:ext cx="430567" cy="244794"/>
            <a:chOff x="1334456" y="3326815"/>
            <a:chExt cx="876238" cy="498175"/>
          </a:xfrm>
        </p:grpSpPr>
        <p:sp>
          <p:nvSpPr>
            <p:cNvPr id="96" name="Овальная выноска 95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213426" y="2864261"/>
            <a:ext cx="430567" cy="244794"/>
            <a:chOff x="1334456" y="3326815"/>
            <a:chExt cx="876238" cy="498175"/>
          </a:xfrm>
        </p:grpSpPr>
        <p:sp>
          <p:nvSpPr>
            <p:cNvPr id="99" name="Овальная выноска 98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101" name="Группа 100"/>
          <p:cNvGrpSpPr/>
          <p:nvPr/>
        </p:nvGrpSpPr>
        <p:grpSpPr>
          <a:xfrm>
            <a:off x="1170562" y="2205611"/>
            <a:ext cx="876238" cy="498175"/>
            <a:chOff x="1334456" y="3326815"/>
            <a:chExt cx="876238" cy="498175"/>
          </a:xfrm>
        </p:grpSpPr>
        <p:sp>
          <p:nvSpPr>
            <p:cNvPr id="102" name="Овальная выноска 101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9768323" y="5625399"/>
            <a:ext cx="876238" cy="498175"/>
            <a:chOff x="1334456" y="3326815"/>
            <a:chExt cx="876238" cy="498175"/>
          </a:xfrm>
        </p:grpSpPr>
        <p:sp>
          <p:nvSpPr>
            <p:cNvPr id="105" name="Овальная выноска 104"/>
            <p:cNvSpPr/>
            <p:nvPr/>
          </p:nvSpPr>
          <p:spPr>
            <a:xfrm>
              <a:off x="1334456" y="3326815"/>
              <a:ext cx="876238" cy="498175"/>
            </a:xfrm>
            <a:prstGeom prst="wedgeEllipseCallou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971" y="3366292"/>
              <a:ext cx="744616" cy="419219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9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480646" y="424733"/>
            <a:ext cx="11160370" cy="58353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39" y="28050"/>
            <a:ext cx="5323893" cy="3970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Уровни эскалаций для уведомлений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41016" y="6534811"/>
            <a:ext cx="544766" cy="323189"/>
          </a:xfrm>
          <a:prstGeom prst="rect">
            <a:avLst/>
          </a:prstGeom>
        </p:spPr>
        <p:txBody>
          <a:bodyPr/>
          <a:lstStyle/>
          <a:p>
            <a:fld id="{53E209BE-F104-41B5-A7F1-AEA229BE86F4}" type="slidenum">
              <a:rPr lang="ru-RU" smtClean="0"/>
              <a:pPr/>
              <a:t>20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731059" y="841456"/>
            <a:ext cx="8128000" cy="5418667"/>
            <a:chOff x="2032000" y="719666"/>
            <a:chExt cx="8128000" cy="5418667"/>
          </a:xfrm>
        </p:grpSpPr>
        <p:graphicFrame>
          <p:nvGraphicFramePr>
            <p:cNvPr id="2" name="Схема 1"/>
            <p:cNvGraphicFramePr/>
            <p:nvPr>
              <p:extLst/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2338086" y="2923855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 уровень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65585" y="2393349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 уровень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97256" y="1885992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3</a:t>
              </a:r>
              <a:r>
                <a:rPr lang="ru-RU" dirty="0" smtClean="0"/>
                <a:t> уровень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82628" y="1378635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4 уровень</a:t>
              </a:r>
              <a:endParaRPr lang="ru-RU" dirty="0"/>
            </a:p>
          </p:txBody>
        </p:sp>
      </p:grpSp>
      <p:sp>
        <p:nvSpPr>
          <p:cNvPr id="12" name="Стрелка вправо 11"/>
          <p:cNvSpPr/>
          <p:nvPr/>
        </p:nvSpPr>
        <p:spPr>
          <a:xfrm rot="20736493">
            <a:off x="1748363" y="3721498"/>
            <a:ext cx="8332834" cy="961572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Уведомление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873211"/>
          </a:xfrm>
        </p:spPr>
        <p:txBody>
          <a:bodyPr>
            <a:normAutofit/>
          </a:bodyPr>
          <a:lstStyle/>
          <a:p>
            <a:pPr marL="177800" lvl="0"/>
            <a:r>
              <a:rPr lang="ru-RU" sz="2400" b="1" dirty="0" smtClean="0">
                <a:solidFill>
                  <a:srgbClr val="C00000"/>
                </a:solidFill>
              </a:rPr>
              <a:t>Управленческие уведомления первого вида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 нарушении статистической устойчивости процессов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534017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743" y="1093691"/>
            <a:ext cx="9221444" cy="494772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7578537" y="3053501"/>
            <a:ext cx="562830" cy="2718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"/>
            <a:ext cx="11353800" cy="3970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Контрольные карты – исключение особой точки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534017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66" y="873211"/>
            <a:ext cx="10058400" cy="541354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9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11892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Контрольные </a:t>
            </a:r>
            <a:r>
              <a:rPr lang="ru-RU" sz="2400" b="1" dirty="0" smtClean="0">
                <a:solidFill>
                  <a:srgbClr val="C00000"/>
                </a:solidFill>
              </a:rPr>
              <a:t>карты – анализ заявки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534017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178" y="873211"/>
            <a:ext cx="10058400" cy="535760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29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563" y="1924712"/>
            <a:ext cx="1039848" cy="752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224" y="1414917"/>
            <a:ext cx="1174392" cy="886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3" descr="D:\work\Ира\преза\old\Толстый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15450" y="2695928"/>
            <a:ext cx="2933700" cy="3605375"/>
          </a:xfrm>
          <a:prstGeom prst="rect">
            <a:avLst/>
          </a:prstGeom>
          <a:noFill/>
        </p:spPr>
      </p:pic>
      <p:grpSp>
        <p:nvGrpSpPr>
          <p:cNvPr id="79" name="Группа 78"/>
          <p:cNvGrpSpPr/>
          <p:nvPr/>
        </p:nvGrpSpPr>
        <p:grpSpPr>
          <a:xfrm>
            <a:off x="568103" y="1889530"/>
            <a:ext cx="2962497" cy="2595923"/>
            <a:chOff x="568103" y="1306746"/>
            <a:chExt cx="2962497" cy="2595923"/>
          </a:xfrm>
        </p:grpSpPr>
        <p:sp>
          <p:nvSpPr>
            <p:cNvPr id="77" name="Цилиндр 76"/>
            <p:cNvSpPr/>
            <p:nvPr/>
          </p:nvSpPr>
          <p:spPr>
            <a:xfrm>
              <a:off x="568103" y="1306746"/>
              <a:ext cx="2962497" cy="2595923"/>
            </a:xfrm>
            <a:prstGeom prst="can">
              <a:avLst>
                <a:gd name="adj" fmla="val 1582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8" name="Picture 2" descr="D:\work\Ира\Календарь_2017\fotos\pic\logo2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096" y="1377727"/>
              <a:ext cx="1292149" cy="286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1028" name="Picture 4" descr="D:\work\Ира\mk\man\Удивленный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150" y="2167109"/>
            <a:ext cx="2411735" cy="4081469"/>
          </a:xfrm>
          <a:prstGeom prst="rect">
            <a:avLst/>
          </a:prstGeom>
          <a:noFill/>
        </p:spPr>
      </p:pic>
      <p:pic>
        <p:nvPicPr>
          <p:cNvPr id="24" name="Picture 2" descr="D:\work\Ира\Преза_март\pic\Инженер_laptop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230" y="2091379"/>
            <a:ext cx="1929070" cy="4000500"/>
          </a:xfrm>
          <a:prstGeom prst="rect">
            <a:avLst/>
          </a:prstGeom>
          <a:noFill/>
        </p:spPr>
      </p:pic>
      <p:pic>
        <p:nvPicPr>
          <p:cNvPr id="25" name="Picture 2" descr="D:\work\Ира\Преза_март\pic\Инженер_laptop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3230" y="2282976"/>
            <a:ext cx="1929070" cy="4000500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3714065" y="1170147"/>
            <a:ext cx="1325146" cy="1063638"/>
            <a:chOff x="3714065" y="587363"/>
            <a:chExt cx="1325146" cy="1063638"/>
          </a:xfrm>
        </p:grpSpPr>
        <p:sp>
          <p:nvSpPr>
            <p:cNvPr id="76" name="Выноска-облако 75"/>
            <p:cNvSpPr/>
            <p:nvPr/>
          </p:nvSpPr>
          <p:spPr>
            <a:xfrm>
              <a:off x="3714065" y="587363"/>
              <a:ext cx="1325146" cy="1063638"/>
            </a:xfrm>
            <a:prstGeom prst="cloudCallout">
              <a:avLst>
                <a:gd name="adj1" fmla="val 129815"/>
                <a:gd name="adj2" fmla="val 50651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ru-RU" sz="5400" b="1" dirty="0" smtClean="0">
                  <a:solidFill>
                    <a:srgbClr val="4472C4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1600" i="1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" name="Picture 2" descr="D:\work\Ира\Преза_март\pic\Инженер_laptop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582" y="733455"/>
              <a:ext cx="296472" cy="614822"/>
            </a:xfrm>
            <a:prstGeom prst="rect">
              <a:avLst/>
            </a:prstGeom>
            <a:noFill/>
          </p:spPr>
        </p:pic>
      </p:grpSp>
      <p:grpSp>
        <p:nvGrpSpPr>
          <p:cNvPr id="7" name="Группа 6"/>
          <p:cNvGrpSpPr/>
          <p:nvPr/>
        </p:nvGrpSpPr>
        <p:grpSpPr>
          <a:xfrm>
            <a:off x="6825799" y="1087609"/>
            <a:ext cx="1485085" cy="1222375"/>
            <a:chOff x="6825799" y="504825"/>
            <a:chExt cx="1485085" cy="1222375"/>
          </a:xfrm>
        </p:grpSpPr>
        <p:sp>
          <p:nvSpPr>
            <p:cNvPr id="75" name="Выноска-облако 74"/>
            <p:cNvSpPr/>
            <p:nvPr/>
          </p:nvSpPr>
          <p:spPr>
            <a:xfrm>
              <a:off x="6825799" y="504825"/>
              <a:ext cx="1485085" cy="1222375"/>
            </a:xfrm>
            <a:prstGeom prst="cloudCallout">
              <a:avLst>
                <a:gd name="adj1" fmla="val -90709"/>
                <a:gd name="adj2" fmla="val 43643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ru-RU" sz="4400" b="1" dirty="0" smtClean="0">
                  <a:solidFill>
                    <a:srgbClr val="4472C4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1200" i="1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" name="Picture 3" descr="D:\work\Ира\преза\old\Толстый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52095" y="661723"/>
              <a:ext cx="567722" cy="697703"/>
            </a:xfrm>
            <a:prstGeom prst="rect">
              <a:avLst/>
            </a:prstGeom>
            <a:noFill/>
          </p:spPr>
        </p:pic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0" y="18104"/>
            <a:ext cx="10115550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200" b="1">
                <a:solidFill>
                  <a:srgbClr val="C0000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</a:lstStyle>
          <a:p>
            <a:r>
              <a:rPr lang="ru-RU" dirty="0"/>
              <a:t>Управленческие уведомления первого </a:t>
            </a:r>
            <a:r>
              <a:rPr lang="ru-RU" dirty="0" smtClean="0"/>
              <a:t>вида о </a:t>
            </a:r>
            <a:r>
              <a:rPr lang="ru-RU" dirty="0"/>
              <a:t>показателях работы инженеров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96" y="2586186"/>
            <a:ext cx="2515523" cy="14669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877" y="1195482"/>
            <a:ext cx="1174392" cy="886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" descr="D:\work\Ира\mk\man\ок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431" y="2167109"/>
            <a:ext cx="1987430" cy="4086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21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176133" y="691376"/>
            <a:ext cx="3702205" cy="53302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7771" y="1472213"/>
            <a:ext cx="2041222" cy="4357120"/>
          </a:xfrm>
          <a:prstGeom prst="rect">
            <a:avLst/>
          </a:prstGeom>
        </p:spPr>
      </p:pic>
      <p:sp>
        <p:nvSpPr>
          <p:cNvPr id="3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646130" y="6525491"/>
            <a:ext cx="545869" cy="332509"/>
          </a:xfrm>
        </p:spPr>
        <p:txBody>
          <a:bodyPr/>
          <a:lstStyle/>
          <a:p>
            <a:fld id="{0E9A9857-7ADD-4266-883F-1192D49A0695}" type="slidenum">
              <a:rPr lang="en-US" smtClean="0"/>
              <a:pPr/>
              <a:t>25</a:t>
            </a:fld>
            <a:endParaRPr lang="ru-RU" dirty="0"/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2403088" y="2437789"/>
            <a:ext cx="2475571" cy="1212985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Знания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трелка вправо с вырезом 31"/>
          <p:cNvSpPr/>
          <p:nvPr/>
        </p:nvSpPr>
        <p:spPr>
          <a:xfrm>
            <a:off x="7421137" y="2437789"/>
            <a:ext cx="2475571" cy="1212985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Бренд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rot="303164">
            <a:off x="5806392" y="1215959"/>
            <a:ext cx="390248" cy="339430"/>
            <a:chOff x="4414031" y="604839"/>
            <a:chExt cx="602543" cy="4391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414032" y="780586"/>
              <a:ext cx="601388" cy="26335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>
              <a:off x="4414031" y="644753"/>
              <a:ext cx="295322" cy="211873"/>
            </a:xfrm>
            <a:prstGeom prst="triangle">
              <a:avLst>
                <a:gd name="adj" fmla="val 0"/>
              </a:avLst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4721252" y="645908"/>
              <a:ext cx="295322" cy="211873"/>
            </a:xfrm>
            <a:prstGeom prst="triangle">
              <a:avLst>
                <a:gd name="adj" fmla="val 98379"/>
              </a:avLst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4572250" y="604839"/>
              <a:ext cx="295322" cy="26220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Шестиугольник 3"/>
            <p:cNvSpPr/>
            <p:nvPr/>
          </p:nvSpPr>
          <p:spPr>
            <a:xfrm>
              <a:off x="4464202" y="891981"/>
              <a:ext cx="92727" cy="79937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4673547" y="891981"/>
              <a:ext cx="92727" cy="79937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Шестиугольник 11"/>
            <p:cNvSpPr/>
            <p:nvPr/>
          </p:nvSpPr>
          <p:spPr>
            <a:xfrm>
              <a:off x="4867572" y="891981"/>
              <a:ext cx="92727" cy="79937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58926" y="768068"/>
            <a:ext cx="333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Топ-менеджмент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29" y="1099556"/>
            <a:ext cx="1824094" cy="403425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14075" y="5403712"/>
            <a:ext cx="2551514" cy="330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Средний </a:t>
            </a:r>
          </a:p>
          <a:p>
            <a:pPr algn="ctr"/>
            <a:r>
              <a:rPr lang="ru-RU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менеджмент</a:t>
            </a:r>
            <a:endParaRPr lang="ko-KR" alt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 flipH="1">
            <a:off x="1822496" y="832733"/>
            <a:ext cx="3204679" cy="5037221"/>
            <a:chOff x="2502569" y="1122947"/>
            <a:chExt cx="4427620" cy="5037221"/>
          </a:xfrm>
        </p:grpSpPr>
        <p:sp>
          <p:nvSpPr>
            <p:cNvPr id="99" name="Стрелка вправо 98"/>
            <p:cNvSpPr/>
            <p:nvPr/>
          </p:nvSpPr>
          <p:spPr>
            <a:xfrm>
              <a:off x="2502569" y="1122947"/>
              <a:ext cx="4427620" cy="5037221"/>
            </a:xfrm>
            <a:prstGeom prst="rightArrow">
              <a:avLst>
                <a:gd name="adj1" fmla="val 80178"/>
                <a:gd name="adj2" fmla="val 37821"/>
              </a:avLst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Заголовок 1"/>
            <p:cNvSpPr txBox="1">
              <a:spLocks/>
            </p:cNvSpPr>
            <p:nvPr/>
          </p:nvSpPr>
          <p:spPr>
            <a:xfrm>
              <a:off x="2888072" y="1731794"/>
              <a:ext cx="2488677" cy="364163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b="1" dirty="0" smtClean="0">
                  <a:solidFill>
                    <a:srgbClr val="C00000"/>
                  </a:solidFill>
                  <a:latin typeface="Arial" pitchFamily="34" charset="0"/>
                  <a:ea typeface="Arial Unicode MS" panose="020B0604020202020204" pitchFamily="34" charset="-128"/>
                  <a:cs typeface="Arial" pitchFamily="34" charset="0"/>
                </a:rPr>
                <a:t>УВЕДОМЛЕНИЯ</a:t>
              </a:r>
              <a:endParaRPr lang="ru-RU" b="1" dirty="0">
                <a:solidFill>
                  <a:srgbClr val="C0000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9063465" y="5403712"/>
            <a:ext cx="2551514" cy="330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Топ-</a:t>
            </a:r>
          </a:p>
          <a:p>
            <a:pPr algn="ctr"/>
            <a:r>
              <a:rPr lang="ru-RU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менеджмент</a:t>
            </a:r>
            <a:endParaRPr lang="ko-KR" alt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ая выноска 54"/>
          <p:cNvSpPr/>
          <p:nvPr/>
        </p:nvSpPr>
        <p:spPr>
          <a:xfrm>
            <a:off x="10609202" y="1082742"/>
            <a:ext cx="1143103" cy="1107749"/>
          </a:xfrm>
          <a:prstGeom prst="wedgeRectCallout">
            <a:avLst>
              <a:gd name="adj1" fmla="val -31602"/>
              <a:gd name="adj2" fmla="val 95525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8235950" y="752775"/>
            <a:ext cx="1072672" cy="1312645"/>
          </a:xfrm>
          <a:prstGeom prst="wedgeRectCallout">
            <a:avLst>
              <a:gd name="adj1" fmla="val 65556"/>
              <a:gd name="adj2" fmla="val 112305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Рисунок 67" descr="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71150" y="1870340"/>
            <a:ext cx="2592602" cy="3546116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9308622" y="4242525"/>
            <a:ext cx="312420" cy="6324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308622" y="3914865"/>
            <a:ext cx="118110" cy="2209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379106" y="4738777"/>
            <a:ext cx="166688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379106" y="4676865"/>
            <a:ext cx="166688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379106" y="4610190"/>
            <a:ext cx="166688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 rot="16200000">
            <a:off x="9326720" y="4453028"/>
            <a:ext cx="166688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661" y="3181389"/>
            <a:ext cx="970281" cy="9019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94815">
            <a:off x="5987983" y="2874703"/>
            <a:ext cx="1152302" cy="107115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4" name="Заголовок 1"/>
          <p:cNvSpPr txBox="1">
            <a:spLocks/>
          </p:cNvSpPr>
          <p:nvPr/>
        </p:nvSpPr>
        <p:spPr>
          <a:xfrm>
            <a:off x="12493" y="56988"/>
            <a:ext cx="10115550" cy="10064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200" b="1">
                <a:solidFill>
                  <a:srgbClr val="C0000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</a:lstStyle>
          <a:p>
            <a:r>
              <a:rPr lang="ru-RU" dirty="0"/>
              <a:t>Управленческие уведомления второго вида: </a:t>
            </a:r>
          </a:p>
          <a:p>
            <a:r>
              <a:rPr lang="ru-RU" dirty="0" smtClean="0"/>
              <a:t>превышение количества </a:t>
            </a:r>
            <a:r>
              <a:rPr lang="ru-RU" dirty="0"/>
              <a:t>уведомлений первого </a:t>
            </a:r>
            <a:r>
              <a:rPr lang="ru-RU" dirty="0" smtClean="0"/>
              <a:t>вида,</a:t>
            </a:r>
          </a:p>
          <a:p>
            <a:r>
              <a:rPr lang="ru-RU" dirty="0"/>
              <a:t>п</a:t>
            </a:r>
            <a:r>
              <a:rPr lang="ru-RU" dirty="0" smtClean="0"/>
              <a:t>ревышение времени устранения уведомлений первого вида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5846884" y="2847421"/>
            <a:ext cx="936279" cy="11687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План действий</a:t>
            </a:r>
          </a:p>
          <a:p>
            <a:endParaRPr lang="ru-RU" sz="1000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Шаг 1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Шаг 2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Шаг 3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endParaRPr lang="ru-RU" sz="10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080" y="2847421"/>
            <a:ext cx="1463979" cy="1362944"/>
          </a:xfrm>
          <a:prstGeom prst="rect">
            <a:avLst/>
          </a:prstGeom>
        </p:spPr>
      </p:pic>
      <p:pic>
        <p:nvPicPr>
          <p:cNvPr id="43" name="Pictur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661" y="2872794"/>
            <a:ext cx="1471269" cy="1369731"/>
          </a:xfrm>
          <a:prstGeom prst="rect">
            <a:avLst/>
          </a:prstGeom>
        </p:spPr>
      </p:pic>
      <p:pic>
        <p:nvPicPr>
          <p:cNvPr id="56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750" y="2772901"/>
            <a:ext cx="1463979" cy="1362944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621" y="2772901"/>
            <a:ext cx="1463979" cy="1362944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>
            <a:off x="5241896" y="2310080"/>
            <a:ext cx="2251067" cy="2288586"/>
            <a:chOff x="4109937" y="1915297"/>
            <a:chExt cx="3588642" cy="3648456"/>
          </a:xfrm>
          <a:solidFill>
            <a:schemeClr val="bg1">
              <a:lumMod val="95000"/>
            </a:schemeClr>
          </a:solidFill>
        </p:grpSpPr>
        <p:sp>
          <p:nvSpPr>
            <p:cNvPr id="62" name="Цилиндр 61"/>
            <p:cNvSpPr/>
            <p:nvPr/>
          </p:nvSpPr>
          <p:spPr>
            <a:xfrm>
              <a:off x="4109937" y="1915297"/>
              <a:ext cx="3588642" cy="3648456"/>
            </a:xfrm>
            <a:prstGeom prst="can">
              <a:avLst>
                <a:gd name="adj" fmla="val 15826"/>
              </a:avLst>
            </a:prstGeom>
            <a:grp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4" name="Picture 2" descr="D:\work\Ира\Календарь_2017\fotos\pic\logo2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280" y="3286035"/>
              <a:ext cx="2949816" cy="13257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Группа 29"/>
          <p:cNvGrpSpPr/>
          <p:nvPr/>
        </p:nvGrpSpPr>
        <p:grpSpPr>
          <a:xfrm rot="303164">
            <a:off x="10072328" y="1618795"/>
            <a:ext cx="390248" cy="339430"/>
            <a:chOff x="4414031" y="604839"/>
            <a:chExt cx="602543" cy="439101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414032" y="780586"/>
              <a:ext cx="601388" cy="26335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Равнобедренный треугольник 31"/>
            <p:cNvSpPr/>
            <p:nvPr/>
          </p:nvSpPr>
          <p:spPr>
            <a:xfrm>
              <a:off x="4414031" y="644753"/>
              <a:ext cx="295322" cy="211873"/>
            </a:xfrm>
            <a:prstGeom prst="triangle">
              <a:avLst>
                <a:gd name="adj" fmla="val 0"/>
              </a:avLst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4721252" y="645908"/>
              <a:ext cx="295322" cy="211873"/>
            </a:xfrm>
            <a:prstGeom prst="triangle">
              <a:avLst>
                <a:gd name="adj" fmla="val 98379"/>
              </a:avLst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4572250" y="604839"/>
              <a:ext cx="295322" cy="26220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Шестиугольник 35"/>
            <p:cNvSpPr/>
            <p:nvPr/>
          </p:nvSpPr>
          <p:spPr>
            <a:xfrm>
              <a:off x="4464202" y="891981"/>
              <a:ext cx="92727" cy="79937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4673547" y="891981"/>
              <a:ext cx="92727" cy="79937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Шестиугольник 37"/>
            <p:cNvSpPr/>
            <p:nvPr/>
          </p:nvSpPr>
          <p:spPr>
            <a:xfrm>
              <a:off x="4867572" y="891981"/>
              <a:ext cx="92727" cy="79937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9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24375 -0.14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02292 L -0.22956 -0.076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3912 L -0.20729 0.049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4769 L -0.18711 0.1708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463 L 0.39349 -0.290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20091 -0.2928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3" grpId="0" animBg="1"/>
      <p:bldP spid="54" grpId="0"/>
      <p:bldP spid="74" grpId="0" animBg="1"/>
      <p:bldP spid="7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348510" y="232533"/>
            <a:ext cx="6722076" cy="461246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 </a:t>
            </a:r>
            <a:r>
              <a:rPr lang="ru-RU" altLang="ru-RU" dirty="0" smtClean="0">
                <a:solidFill>
                  <a:srgbClr val="C00000"/>
                </a:solidFill>
              </a:rPr>
              <a:t>Анализ работы среднего менеджмента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0622181" y="6549814"/>
            <a:ext cx="417094" cy="298450"/>
          </a:xfrm>
        </p:spPr>
        <p:txBody>
          <a:bodyPr/>
          <a:lstStyle/>
          <a:p>
            <a:pPr>
              <a:defRPr/>
            </a:pPr>
            <a:fld id="{46564732-8954-4780-ABEC-946DB74149D9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27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117" y="1309914"/>
            <a:ext cx="954088" cy="720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Группа 78"/>
          <p:cNvGrpSpPr>
            <a:grpSpLocks/>
          </p:cNvGrpSpPr>
          <p:nvPr/>
        </p:nvGrpSpPr>
        <p:grpSpPr bwMode="auto">
          <a:xfrm>
            <a:off x="1507686" y="1808388"/>
            <a:ext cx="2406650" cy="2109788"/>
            <a:chOff x="568103" y="1306746"/>
            <a:chExt cx="2962497" cy="2595923"/>
          </a:xfrm>
        </p:grpSpPr>
        <p:sp>
          <p:nvSpPr>
            <p:cNvPr id="9" name="Цилиндр 8"/>
            <p:cNvSpPr/>
            <p:nvPr/>
          </p:nvSpPr>
          <p:spPr>
            <a:xfrm>
              <a:off x="568103" y="1306746"/>
              <a:ext cx="2962497" cy="2595923"/>
            </a:xfrm>
            <a:prstGeom prst="can">
              <a:avLst>
                <a:gd name="adj" fmla="val 1582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2" descr="D:\work\Ира\Календарь_2017\fotos\pic\logo2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096" y="1377727"/>
              <a:ext cx="1292149" cy="286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36" y="2418893"/>
            <a:ext cx="2043112" cy="11906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38" y="982443"/>
            <a:ext cx="954088" cy="720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 descr="D:\work\Ира\mk\man\ок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090" y="1592401"/>
            <a:ext cx="161448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638" y="1808388"/>
            <a:ext cx="844550" cy="611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D:\work\Ира\mk\man\ок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4266" y="2149701"/>
            <a:ext cx="161448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:\work\Ира\mk\man\Удивленный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161" y="2557688"/>
            <a:ext cx="1960562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 descr="ок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01684" y="2101451"/>
            <a:ext cx="2205127" cy="3016135"/>
          </a:xfrm>
          <a:prstGeom prst="rect">
            <a:avLst/>
          </a:prstGeom>
        </p:spPr>
      </p:pic>
      <p:sp>
        <p:nvSpPr>
          <p:cNvPr id="33" name="Объект 4"/>
          <p:cNvSpPr txBox="1">
            <a:spLocks/>
          </p:cNvSpPr>
          <p:nvPr/>
        </p:nvSpPr>
        <p:spPr bwMode="auto">
          <a:xfrm>
            <a:off x="4624157" y="5354708"/>
            <a:ext cx="236269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Топ-менеджмент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709549" y="944788"/>
            <a:ext cx="1076325" cy="863600"/>
            <a:chOff x="2566548" y="944788"/>
            <a:chExt cx="1076325" cy="863600"/>
          </a:xfrm>
        </p:grpSpPr>
        <p:sp>
          <p:nvSpPr>
            <p:cNvPr id="15" name="Выноска-облако 14"/>
            <p:cNvSpPr/>
            <p:nvPr/>
          </p:nvSpPr>
          <p:spPr bwMode="auto">
            <a:xfrm>
              <a:off x="2566548" y="944788"/>
              <a:ext cx="1076325" cy="863600"/>
            </a:xfrm>
            <a:prstGeom prst="cloudCallout">
              <a:avLst>
                <a:gd name="adj1" fmla="val 129815"/>
                <a:gd name="adj2" fmla="val 50651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4300" b="1" dirty="0">
                  <a:solidFill>
                    <a:srgbClr val="203864"/>
                  </a:solidFill>
                  <a:latin typeface="Arial" charset="0"/>
                </a:rPr>
                <a:t>?</a:t>
              </a:r>
              <a:endParaRPr lang="ru-RU" altLang="ru-RU" sz="1300" i="1" dirty="0">
                <a:solidFill>
                  <a:srgbClr val="203864"/>
                </a:solidFill>
                <a:latin typeface="Arial" charset="0"/>
              </a:endParaRPr>
            </a:p>
          </p:txBody>
        </p:sp>
        <p:pic>
          <p:nvPicPr>
            <p:cNvPr id="34" name="Picture 2" descr="D:\work\Ира\mk\man\ок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584" y="1043555"/>
              <a:ext cx="258973" cy="532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6260060" y="873888"/>
            <a:ext cx="1206500" cy="992188"/>
            <a:chOff x="5117060" y="873888"/>
            <a:chExt cx="1206500" cy="992188"/>
          </a:xfrm>
        </p:grpSpPr>
        <p:sp>
          <p:nvSpPr>
            <p:cNvPr id="18" name="Выноска-облако 17"/>
            <p:cNvSpPr/>
            <p:nvPr/>
          </p:nvSpPr>
          <p:spPr bwMode="auto">
            <a:xfrm>
              <a:off x="5117060" y="873888"/>
              <a:ext cx="1206500" cy="992188"/>
            </a:xfrm>
            <a:prstGeom prst="cloudCallout">
              <a:avLst>
                <a:gd name="adj1" fmla="val -90709"/>
                <a:gd name="adj2" fmla="val 43643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3500" b="1">
                  <a:solidFill>
                    <a:srgbClr val="203864"/>
                  </a:solidFill>
                  <a:latin typeface="Arial" charset="0"/>
                </a:rPr>
                <a:t>?</a:t>
              </a:r>
              <a:endParaRPr lang="ru-RU" altLang="ru-RU" sz="900" i="1">
                <a:solidFill>
                  <a:srgbClr val="203864"/>
                </a:solidFill>
                <a:latin typeface="Arial" charset="0"/>
              </a:endParaRPr>
            </a:p>
          </p:txBody>
        </p:sp>
        <p:pic>
          <p:nvPicPr>
            <p:cNvPr id="35" name="Picture 4" descr="D:\work\Ира\mk\man\Удивленный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676" y="1015136"/>
              <a:ext cx="324645" cy="54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7681162" y="5812064"/>
            <a:ext cx="2073105" cy="268288"/>
          </a:xfrm>
          <a:prstGeom prst="rect">
            <a:avLst/>
          </a:prstGeom>
        </p:spPr>
        <p:txBody>
          <a:bodyPr vert="horz" wrap="square" lIns="74295" tIns="37148" rIns="74295" bIns="37148" rtlCol="0" anchor="ctr">
            <a:noAutofit/>
          </a:bodyPr>
          <a:lstStyle/>
          <a:p>
            <a:pPr algn="ctr"/>
            <a:r>
              <a:rPr lang="ru-RU" altLang="ko-K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Средний </a:t>
            </a:r>
          </a:p>
          <a:p>
            <a:pPr algn="ctr"/>
            <a:r>
              <a:rPr lang="ru-RU" altLang="ko-K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менеджмент</a:t>
            </a:r>
            <a:endParaRPr lang="ko-KR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651" y="2099858"/>
            <a:ext cx="2210108" cy="301032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 rot="303164">
            <a:off x="5321658" y="1920487"/>
            <a:ext cx="365178" cy="279414"/>
            <a:chOff x="4414031" y="604839"/>
            <a:chExt cx="602543" cy="43910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414032" y="780586"/>
              <a:ext cx="601388" cy="26335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>
              <a:off x="4414031" y="644753"/>
              <a:ext cx="295322" cy="211873"/>
            </a:xfrm>
            <a:prstGeom prst="triangle">
              <a:avLst>
                <a:gd name="adj" fmla="val 0"/>
              </a:avLst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>
              <a:off x="4721252" y="645908"/>
              <a:ext cx="295322" cy="211873"/>
            </a:xfrm>
            <a:prstGeom prst="triangle">
              <a:avLst>
                <a:gd name="adj" fmla="val 98379"/>
              </a:avLst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>
              <a:off x="4572250" y="604839"/>
              <a:ext cx="295322" cy="26220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Шестиугольник 29"/>
            <p:cNvSpPr/>
            <p:nvPr/>
          </p:nvSpPr>
          <p:spPr>
            <a:xfrm>
              <a:off x="4464202" y="891981"/>
              <a:ext cx="92727" cy="79937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4673547" y="891981"/>
              <a:ext cx="92727" cy="79937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Шестиугольник 31"/>
            <p:cNvSpPr/>
            <p:nvPr/>
          </p:nvSpPr>
          <p:spPr>
            <a:xfrm>
              <a:off x="4867572" y="891981"/>
              <a:ext cx="92727" cy="79937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9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143001" y="29184"/>
            <a:ext cx="5875439" cy="40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eaLnBrk="1" hangingPunct="1">
              <a:lnSpc>
                <a:spcPct val="90000"/>
              </a:lnSpc>
              <a:defRPr sz="2400" b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lnSpc>
                <a:spcPct val="90000"/>
              </a:lnSpc>
              <a:defRPr sz="4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lnSpc>
                <a:spcPct val="90000"/>
              </a:lnSpc>
              <a:defRPr sz="4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lnSpc>
                <a:spcPct val="90000"/>
              </a:lnSpc>
              <a:defRPr sz="4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lnSpc>
                <a:spcPct val="90000"/>
              </a:lnSpc>
              <a:defRPr sz="4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dirty="0"/>
              <a:t>Монитор уведомлений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2643" y="1689923"/>
            <a:ext cx="8543925" cy="35354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950" dirty="0"/>
          </a:p>
          <a:p>
            <a:pPr marL="0" indent="0">
              <a:buNone/>
            </a:pPr>
            <a:endParaRPr lang="ru-RU" sz="1950" dirty="0"/>
          </a:p>
          <a:p>
            <a:pPr marL="0" indent="0">
              <a:buNone/>
            </a:pPr>
            <a:endParaRPr lang="ru-RU" sz="195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563" y="1937574"/>
            <a:ext cx="9242085" cy="36996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7548" y="1237136"/>
            <a:ext cx="8136023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25" dirty="0">
                <a:latin typeface="Arial" panose="020B0604020202020204" pitchFamily="34" charset="0"/>
                <a:cs typeface="Arial" panose="020B0604020202020204" pitchFamily="34" charset="0"/>
              </a:rPr>
              <a:t>Инструмент для работы руководителя со всеми видами поступивших уведомлений</a:t>
            </a:r>
            <a:endParaRPr lang="ru-RU" sz="1625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0622181" y="6549814"/>
            <a:ext cx="417094" cy="298450"/>
          </a:xfrm>
        </p:spPr>
        <p:txBody>
          <a:bodyPr/>
          <a:lstStyle/>
          <a:p>
            <a:pPr>
              <a:defRPr/>
            </a:pPr>
            <a:fld id="{DB21D303-2DA2-4D91-9E54-857188540B93}" type="slidenum">
              <a:rPr lang="ru-RU" altLang="ru-RU" smtClean="0">
                <a:solidFill>
                  <a:prstClr val="white"/>
                </a:solidFill>
              </a:rPr>
              <a:t>28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2532" y="5403712"/>
            <a:ext cx="2551514" cy="330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Средний </a:t>
            </a:r>
          </a:p>
          <a:p>
            <a:pPr algn="ctr"/>
            <a:r>
              <a:rPr lang="ru-RU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менеджмент</a:t>
            </a:r>
            <a:endParaRPr lang="ko-KR" alt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198760" y="5403712"/>
            <a:ext cx="2551514" cy="330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Топ-</a:t>
            </a:r>
          </a:p>
          <a:p>
            <a:pPr algn="ctr"/>
            <a:r>
              <a:rPr lang="ru-RU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менеджмент</a:t>
            </a:r>
            <a:endParaRPr lang="ko-KR" alt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ая выноска 62"/>
          <p:cNvSpPr/>
          <p:nvPr/>
        </p:nvSpPr>
        <p:spPr>
          <a:xfrm>
            <a:off x="7371245" y="752775"/>
            <a:ext cx="1143156" cy="1312645"/>
          </a:xfrm>
          <a:prstGeom prst="wedgeRectCallout">
            <a:avLst>
              <a:gd name="adj1" fmla="val 65556"/>
              <a:gd name="adj2" fmla="val 112305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Рисунок 67" descr="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6445" y="1870340"/>
            <a:ext cx="2592602" cy="3546116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8443917" y="4242525"/>
            <a:ext cx="312420" cy="6324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443917" y="3914865"/>
            <a:ext cx="118110" cy="2209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514401" y="4738777"/>
            <a:ext cx="166688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514401" y="4676865"/>
            <a:ext cx="166688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514401" y="4610190"/>
            <a:ext cx="166688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 rot="16200000">
            <a:off x="8462015" y="4453028"/>
            <a:ext cx="166688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0" y="143907"/>
            <a:ext cx="10115550" cy="3970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200" b="1">
                <a:solidFill>
                  <a:srgbClr val="C0000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Финансовые уведомления</a:t>
            </a:r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 rot="303164">
            <a:off x="9207623" y="1618795"/>
            <a:ext cx="390248" cy="339430"/>
            <a:chOff x="4414031" y="604839"/>
            <a:chExt cx="602543" cy="439101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414032" y="780586"/>
              <a:ext cx="601388" cy="26335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Равнобедренный треугольник 31"/>
            <p:cNvSpPr/>
            <p:nvPr/>
          </p:nvSpPr>
          <p:spPr>
            <a:xfrm>
              <a:off x="4414031" y="644753"/>
              <a:ext cx="295322" cy="211873"/>
            </a:xfrm>
            <a:prstGeom prst="triangle">
              <a:avLst>
                <a:gd name="adj" fmla="val 0"/>
              </a:avLst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4721252" y="645908"/>
              <a:ext cx="295322" cy="211873"/>
            </a:xfrm>
            <a:prstGeom prst="triangle">
              <a:avLst>
                <a:gd name="adj" fmla="val 98379"/>
              </a:avLst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4572250" y="604839"/>
              <a:ext cx="295322" cy="26220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Шестиугольник 35"/>
            <p:cNvSpPr/>
            <p:nvPr/>
          </p:nvSpPr>
          <p:spPr>
            <a:xfrm>
              <a:off x="4464202" y="891981"/>
              <a:ext cx="92727" cy="79937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4673547" y="891981"/>
              <a:ext cx="92727" cy="79937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Шестиугольник 37"/>
            <p:cNvSpPr/>
            <p:nvPr/>
          </p:nvSpPr>
          <p:spPr>
            <a:xfrm>
              <a:off x="4867572" y="891981"/>
              <a:ext cx="92727" cy="79937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242" y="1202986"/>
            <a:ext cx="1824094" cy="4034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99" y="2065420"/>
            <a:ext cx="4762500" cy="3171825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686" y="3643398"/>
            <a:ext cx="970281" cy="9019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910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42891 -0.38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право 14"/>
          <p:cNvSpPr/>
          <p:nvPr/>
        </p:nvSpPr>
        <p:spPr>
          <a:xfrm>
            <a:off x="259491" y="1393947"/>
            <a:ext cx="4144233" cy="390473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-1"/>
            <a:ext cx="10407192" cy="580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943740" y="815640"/>
            <a:ext cx="2815796" cy="2075936"/>
            <a:chOff x="7440312" y="580767"/>
            <a:chExt cx="3726521" cy="28544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0312" y="580768"/>
              <a:ext cx="1411348" cy="285441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8128" y="580768"/>
              <a:ext cx="1411348" cy="28544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7247" y="580767"/>
              <a:ext cx="1411348" cy="285441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6366" y="580767"/>
              <a:ext cx="1411348" cy="2854411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5485" y="580767"/>
              <a:ext cx="1411348" cy="2854411"/>
            </a:xfrm>
            <a:prstGeom prst="rect">
              <a:avLst/>
            </a:prstGeom>
          </p:spPr>
        </p:pic>
      </p:grpSp>
      <p:sp>
        <p:nvSpPr>
          <p:cNvPr id="16" name="Штриховая стрелка вправо 15"/>
          <p:cNvSpPr/>
          <p:nvPr/>
        </p:nvSpPr>
        <p:spPr>
          <a:xfrm rot="20069649">
            <a:off x="6771503" y="2557849"/>
            <a:ext cx="1126010" cy="46955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 rot="1438365">
            <a:off x="6772101" y="3910783"/>
            <a:ext cx="1126010" cy="46955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76954" y="3354048"/>
            <a:ext cx="2111956" cy="26896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91" y="2464873"/>
            <a:ext cx="1195174" cy="176288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41" y="2464872"/>
            <a:ext cx="1195174" cy="17628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805" y="2464871"/>
            <a:ext cx="1195174" cy="17628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988" y="2464870"/>
            <a:ext cx="1195174" cy="17628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361" y="2464869"/>
            <a:ext cx="1195174" cy="17628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342" y="2464868"/>
            <a:ext cx="1195174" cy="1762881"/>
          </a:xfrm>
          <a:prstGeom prst="rect">
            <a:avLst/>
          </a:prstGeom>
        </p:spPr>
      </p:pic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0" y="-15681"/>
            <a:ext cx="9185976" cy="42473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проекта: повысить качество и эффективность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4460827" y="2482646"/>
            <a:ext cx="2154108" cy="1929821"/>
          </a:xfrm>
          <a:prstGeom prst="can">
            <a:avLst>
              <a:gd name="adj" fmla="val 2120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D:\work\Ира\Календарь_2017\fotos\pic\logo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174" y="3155326"/>
            <a:ext cx="1878560" cy="844303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6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9"/>
            <a:ext cx="10515600" cy="3970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Время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30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679313" y="328779"/>
          <a:ext cx="7691690" cy="5987179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122704"/>
                <a:gridCol w="1181951"/>
                <a:gridCol w="1248281"/>
                <a:gridCol w="1321173"/>
                <a:gridCol w="1384954"/>
                <a:gridCol w="1432627"/>
              </a:tblGrid>
              <a:tr h="554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 данных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Представление результата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данных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 решения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Действие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003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Топ-менеджмент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Проверка отчетов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среднего менеджмента об их результатах работы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Обсуждение показателей (и плохих, и хороших) со</a:t>
                      </a:r>
                      <a:r>
                        <a:rPr lang="ru-RU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средним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менеджментом и отделом по качеству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Согласование решений: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изменению численности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обучению персонала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Ежеквартальное</a:t>
                      </a:r>
                      <a:r>
                        <a:rPr lang="ru-RU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бщение с Заказчиком по спорным вопросам процесса прохождения заявок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3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менеджмент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Заполнение отчетов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Проверка отчетов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инженеров об их результатах работы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Каждый день просмотр заявок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Каждый месяц просмотр отчетов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 инженера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о принятии/увольнении</a:t>
                      </a:r>
                      <a:r>
                        <a:rPr lang="ru-RU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инженера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Распределение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заявок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8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Звонки координаторам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Снятие показателей одометра/ </a:t>
                      </a:r>
                      <a:r>
                        <a:rPr lang="ru-RU" sz="1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автоскана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 о пробегах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Оформление актов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своих прошлых показателей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о корректировке поведения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Взятие на себя ответственности за количество заявок и их качество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8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 по качеству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форм отчетов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Проверка отчетов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Проверка пробегов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ежемесячных отчетов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 премии инженерам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Обсуждение показателей (и плохих, и хороших) с менеджментом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Составление плана решения на будущее по прошлым показателям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целевых значений показателей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Корректировка набора показателей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9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Координатор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Прием звонков, занесение информации в базу данных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1" marR="665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81212">
            <a:off x="1996565" y="1027121"/>
            <a:ext cx="878312" cy="878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81212">
            <a:off x="3178869" y="1027122"/>
            <a:ext cx="878312" cy="878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81212">
            <a:off x="1996566" y="2252415"/>
            <a:ext cx="878312" cy="878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81212">
            <a:off x="3198119" y="2238382"/>
            <a:ext cx="878312" cy="8783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81212">
            <a:off x="4489140" y="2238381"/>
            <a:ext cx="878312" cy="8783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81212">
            <a:off x="7253979" y="2238380"/>
            <a:ext cx="878312" cy="8783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81212">
            <a:off x="1996566" y="3362936"/>
            <a:ext cx="878312" cy="8783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81212">
            <a:off x="3211766" y="3362934"/>
            <a:ext cx="878312" cy="8783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81212">
            <a:off x="4472041" y="3362931"/>
            <a:ext cx="878312" cy="8783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81212">
            <a:off x="1979466" y="4381604"/>
            <a:ext cx="878312" cy="8783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81212">
            <a:off x="3194665" y="4396444"/>
            <a:ext cx="878312" cy="8783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81212">
            <a:off x="1969072" y="5384029"/>
            <a:ext cx="878312" cy="878312"/>
          </a:xfrm>
          <a:prstGeom prst="rect">
            <a:avLst/>
          </a:prstGeom>
        </p:spPr>
      </p:pic>
      <p:graphicFrame>
        <p:nvGraphicFramePr>
          <p:cNvPr id="24" name="Диаграмма 23"/>
          <p:cNvGraphicFramePr/>
          <p:nvPr>
            <p:extLst/>
          </p:nvPr>
        </p:nvGraphicFramePr>
        <p:xfrm>
          <a:off x="8917511" y="508139"/>
          <a:ext cx="1208266" cy="5807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9614687" y="2330130"/>
            <a:ext cx="219143" cy="3636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614687" y="644205"/>
            <a:ext cx="219143" cy="126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614687" y="2072955"/>
            <a:ext cx="219143" cy="252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614687" y="901380"/>
            <a:ext cx="219143" cy="10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614687" y="768030"/>
            <a:ext cx="219143" cy="126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614687" y="1006155"/>
            <a:ext cx="219143" cy="10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614687" y="1110930"/>
            <a:ext cx="219143" cy="180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614687" y="1291905"/>
            <a:ext cx="219143" cy="10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614687" y="1406205"/>
            <a:ext cx="219143" cy="10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614687" y="1510980"/>
            <a:ext cx="219143" cy="10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614687" y="1606230"/>
            <a:ext cx="219143" cy="10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614687" y="1711005"/>
            <a:ext cx="219143" cy="180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614687" y="1891980"/>
            <a:ext cx="219143" cy="180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Итоги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>
                <a:solidFill>
                  <a:prstClr val="white"/>
                </a:solidFill>
              </a:rPr>
              <a:pPr/>
              <a:t>31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548" y="2048560"/>
            <a:ext cx="969053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8550" y="1209802"/>
            <a:ext cx="546976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Длительность проекта: </a:t>
            </a:r>
            <a:r>
              <a:rPr lang="en-US" sz="28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 </a:t>
            </a:r>
            <a:r>
              <a:rPr lang="ru-RU" sz="28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года</a:t>
            </a:r>
            <a:endParaRPr lang="ru-RU" sz="28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9793" y="153451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8548" y="3549607"/>
            <a:ext cx="1124375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Бизнес полностью забрал Сбербанк в лице своей дочки «Сбербанк-Сервис» (СБС)</a:t>
            </a:r>
            <a:endParaRPr lang="ru-RU" sz="28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8549" y="2061458"/>
            <a:ext cx="1124375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Выросла производительность труда инженеров на 25%</a:t>
            </a:r>
            <a:endParaRPr lang="ru-RU" sz="28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8548" y="2854127"/>
            <a:ext cx="1124375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Сократились затраты на 30%</a:t>
            </a:r>
            <a:endParaRPr lang="ru-RU" sz="28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8550" y="4820472"/>
            <a:ext cx="11243753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Проводили обучение для СБС, но не удалось перенести наши методы на СБС из-за частой смены директоров и уровня автоматизации процессов СБС</a:t>
            </a:r>
            <a:endParaRPr lang="ru-RU" sz="28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22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2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2330" y="3815988"/>
            <a:ext cx="10560424" cy="3276617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Повышение производительности труда в органах государственной власти</a:t>
            </a:r>
            <a:b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6585" y="5134451"/>
            <a:ext cx="184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441"/>
            <a:ext cx="10515600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 реализовано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037" y="4343352"/>
            <a:ext cx="4691591" cy="1335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00" y="1317884"/>
            <a:ext cx="9635066" cy="254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19666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Пользователи ПО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534017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34</a:t>
            </a:fld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362276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33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29174"/>
          </a:xfrm>
        </p:spPr>
        <p:txBody>
          <a:bodyPr>
            <a:normAutofit/>
          </a:bodyPr>
          <a:lstStyle/>
          <a:p>
            <a:pPr marL="177800" lvl="0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работы с обращениями граждан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534017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3" y="3917820"/>
            <a:ext cx="2891770" cy="21236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419" y="1318653"/>
            <a:ext cx="2653453" cy="755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26" y="1175844"/>
            <a:ext cx="1725637" cy="10451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292" y="1039895"/>
            <a:ext cx="2328333" cy="1746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254" y="4731106"/>
            <a:ext cx="2548467" cy="12792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099" y="4893854"/>
            <a:ext cx="498590" cy="11645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6457" y="4893853"/>
            <a:ext cx="368524" cy="11164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544" y="4721007"/>
            <a:ext cx="1262827" cy="1262827"/>
          </a:xfrm>
          <a:prstGeom prst="rect">
            <a:avLst/>
          </a:prstGeom>
        </p:spPr>
      </p:pic>
      <p:sp>
        <p:nvSpPr>
          <p:cNvPr id="16" name="Штриховая стрелка вправо 15"/>
          <p:cNvSpPr/>
          <p:nvPr/>
        </p:nvSpPr>
        <p:spPr>
          <a:xfrm rot="16200000">
            <a:off x="973829" y="2961955"/>
            <a:ext cx="1095289" cy="574012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3052701" y="1214104"/>
            <a:ext cx="1095289" cy="574012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696" y="909715"/>
            <a:ext cx="845488" cy="7349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389" y="2246834"/>
            <a:ext cx="269230" cy="1672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569" y="1817747"/>
            <a:ext cx="269230" cy="1672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454" y="1116909"/>
            <a:ext cx="269230" cy="1672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980" y="1436168"/>
            <a:ext cx="269230" cy="167217"/>
          </a:xfrm>
          <a:prstGeom prst="rect">
            <a:avLst/>
          </a:prstGeom>
        </p:spPr>
      </p:pic>
      <p:sp>
        <p:nvSpPr>
          <p:cNvPr id="25" name="Двойная стрелка влево/вправо 24"/>
          <p:cNvSpPr/>
          <p:nvPr/>
        </p:nvSpPr>
        <p:spPr>
          <a:xfrm rot="5400000">
            <a:off x="8695309" y="3419653"/>
            <a:ext cx="1390652" cy="601861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83856" y="330596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502945" y="3491253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запросы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52752" y="944856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ЦМИ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Штриховая стрелка вправо 28"/>
          <p:cNvSpPr/>
          <p:nvPr/>
        </p:nvSpPr>
        <p:spPr>
          <a:xfrm rot="8086235">
            <a:off x="5945775" y="3255588"/>
            <a:ext cx="1095289" cy="574012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71111" y="4055921"/>
            <a:ext cx="2092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формирование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ответа заявителю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196174" y="1999227"/>
            <a:ext cx="1980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Отделы и</a:t>
            </a:r>
          </a:p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отрудники ЦМИ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Штриховая стрелка вправо 31"/>
          <p:cNvSpPr/>
          <p:nvPr/>
        </p:nvSpPr>
        <p:spPr>
          <a:xfrm rot="10800000">
            <a:off x="3052702" y="4635752"/>
            <a:ext cx="1095289" cy="574012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07353" y="4512681"/>
            <a:ext cx="3886120" cy="18793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Чёрный ящик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420919" y="2951673"/>
            <a:ext cx="6981251" cy="344034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Чёрный ящик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52701" y="765937"/>
            <a:ext cx="8978878" cy="565431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Чёрный ящик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7005" y="850557"/>
            <a:ext cx="3013697" cy="193137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12697" y="848978"/>
            <a:ext cx="3885560" cy="193295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340994" y="765937"/>
            <a:ext cx="7132319" cy="562608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Чёрный ящик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65760" y="848979"/>
            <a:ext cx="2320947" cy="167284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1239" y="3927448"/>
            <a:ext cx="2865744" cy="212364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9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3" grpId="0" animBg="1"/>
      <p:bldP spid="33" grpId="1" animBg="1"/>
      <p:bldP spid="35" grpId="0" animBg="1"/>
      <p:bldP spid="7" grpId="0" animBg="1"/>
      <p:bldP spid="7" grpId="1" animBg="1"/>
      <p:bldP spid="7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8" grpId="0" animBg="1"/>
      <p:bldP spid="38" grpId="1" animBg="1"/>
      <p:bldP spid="38" grpId="2" animBg="1"/>
      <p:bldP spid="39" grpId="0" animBg="1"/>
      <p:bldP spid="3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Стандартизация и визуализация процесса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>
                <a:solidFill>
                  <a:prstClr val="white"/>
                </a:solidFill>
              </a:rPr>
              <a:pPr/>
              <a:t>36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60" y="675192"/>
            <a:ext cx="9240384" cy="546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Сбор данных с помощью информационной системы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37</a:t>
            </a:fld>
            <a:endParaRPr lang="ru-RU" dirty="0"/>
          </a:p>
        </p:txBody>
      </p:sp>
      <p:pic>
        <p:nvPicPr>
          <p:cNvPr id="24" name="Рисунок 6" descr="ок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924" y="2288162"/>
            <a:ext cx="785877" cy="169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Выноска-облако 24"/>
          <p:cNvSpPr/>
          <p:nvPr/>
        </p:nvSpPr>
        <p:spPr bwMode="auto">
          <a:xfrm>
            <a:off x="2091244" y="1612668"/>
            <a:ext cx="409113" cy="391140"/>
          </a:xfrm>
          <a:prstGeom prst="cloudCallout">
            <a:avLst>
              <a:gd name="adj1" fmla="val -78714"/>
              <a:gd name="adj2" fmla="val 105518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203864"/>
                </a:solidFill>
                <a:latin typeface="Arial" charset="0"/>
              </a:rPr>
              <a:t>?</a:t>
            </a:r>
            <a:endParaRPr lang="ru-RU" altLang="ru-RU" sz="1300" i="1" dirty="0" smtClean="0">
              <a:solidFill>
                <a:srgbClr val="203864"/>
              </a:solidFill>
              <a:latin typeface="Arial" charset="0"/>
            </a:endParaRPr>
          </a:p>
        </p:txBody>
      </p:sp>
      <p:pic>
        <p:nvPicPr>
          <p:cNvPr id="27" name="Рисунок 67" descr="ок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924" y="2631093"/>
            <a:ext cx="844478" cy="115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67" descr="ок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5685" y="1018914"/>
            <a:ext cx="844478" cy="115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67" descr="ок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5741" y="1862571"/>
            <a:ext cx="844478" cy="115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4746" y="4360619"/>
            <a:ext cx="84931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0"/>
          <p:cNvGrpSpPr>
            <a:grpSpLocks/>
          </p:cNvGrpSpPr>
          <p:nvPr/>
        </p:nvGrpSpPr>
        <p:grpSpPr bwMode="auto">
          <a:xfrm>
            <a:off x="237391" y="748202"/>
            <a:ext cx="1116849" cy="1060036"/>
            <a:chOff x="3900158" y="1676337"/>
            <a:chExt cx="1166563" cy="1521975"/>
          </a:xfrm>
        </p:grpSpPr>
        <p:grpSp>
          <p:nvGrpSpPr>
            <p:cNvPr id="32" name="Группа 4"/>
            <p:cNvGrpSpPr>
              <a:grpSpLocks/>
            </p:cNvGrpSpPr>
            <p:nvPr/>
          </p:nvGrpSpPr>
          <p:grpSpPr bwMode="auto">
            <a:xfrm>
              <a:off x="3900158" y="1676337"/>
              <a:ext cx="1166563" cy="1521975"/>
              <a:chOff x="4000499" y="1699345"/>
              <a:chExt cx="1166563" cy="1521975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4244345" y="1937703"/>
                <a:ext cx="922717" cy="12836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lnSpc>
                    <a:spcPct val="90000"/>
                  </a:lnSpc>
                  <a:spcBef>
                    <a:spcPts val="813"/>
                  </a:spcBef>
                  <a:buClr>
                    <a:srgbClr val="FF0000"/>
                  </a:buClr>
                  <a:buFont typeface="Wingdings" pitchFamily="2" charset="2"/>
                  <a:buChar char="ü"/>
                  <a:defRPr sz="2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400"/>
                  </a:spcBef>
                  <a:buClr>
                    <a:srgbClr val="FF0000"/>
                  </a:buClr>
                  <a:buFont typeface="Wingdings" pitchFamily="2" charset="2"/>
                  <a:buChar char="ü"/>
                  <a:defRPr sz="19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400"/>
                  </a:spcBef>
                  <a:buClr>
                    <a:srgbClr val="FF0000"/>
                  </a:buClr>
                  <a:buFont typeface="Wingdings" pitchFamily="2" charset="2"/>
                  <a:buChar char="ü"/>
                  <a:defRPr sz="16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400"/>
                  </a:spcBef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400"/>
                  </a:spcBef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ko-KR" sz="1100" i="1" smtClean="0">
                    <a:solidFill>
                      <a:srgbClr val="000000"/>
                    </a:solidFill>
                  </a:rPr>
                  <a:t>Данные</a:t>
                </a:r>
                <a:endParaRPr lang="ko-KR" altLang="en-US" sz="1100" i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119496" y="1822431"/>
                <a:ext cx="924667" cy="12836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lnSpc>
                    <a:spcPct val="90000"/>
                  </a:lnSpc>
                  <a:spcBef>
                    <a:spcPts val="813"/>
                  </a:spcBef>
                  <a:buClr>
                    <a:srgbClr val="FF0000"/>
                  </a:buClr>
                  <a:buFont typeface="Wingdings" pitchFamily="2" charset="2"/>
                  <a:buChar char="ü"/>
                  <a:defRPr sz="2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400"/>
                  </a:spcBef>
                  <a:buClr>
                    <a:srgbClr val="FF0000"/>
                  </a:buClr>
                  <a:buFont typeface="Wingdings" pitchFamily="2" charset="2"/>
                  <a:buChar char="ü"/>
                  <a:defRPr sz="19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400"/>
                  </a:spcBef>
                  <a:buClr>
                    <a:srgbClr val="FF0000"/>
                  </a:buClr>
                  <a:buFont typeface="Wingdings" pitchFamily="2" charset="2"/>
                  <a:buChar char="ü"/>
                  <a:defRPr sz="16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400"/>
                  </a:spcBef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400"/>
                  </a:spcBef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ko-KR" sz="1100" i="1" smtClean="0">
                    <a:solidFill>
                      <a:srgbClr val="000000"/>
                    </a:solidFill>
                  </a:rPr>
                  <a:t>Данные</a:t>
                </a:r>
                <a:endParaRPr lang="ko-KR" altLang="en-US" sz="1100" i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000499" y="1699345"/>
                <a:ext cx="922716" cy="12836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lnSpc>
                    <a:spcPct val="90000"/>
                  </a:lnSpc>
                  <a:spcBef>
                    <a:spcPts val="813"/>
                  </a:spcBef>
                  <a:buClr>
                    <a:srgbClr val="FF0000"/>
                  </a:buClr>
                  <a:buFont typeface="Wingdings" pitchFamily="2" charset="2"/>
                  <a:buChar char="ü"/>
                  <a:defRPr sz="2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400"/>
                  </a:spcBef>
                  <a:buClr>
                    <a:srgbClr val="FF0000"/>
                  </a:buClr>
                  <a:buFont typeface="Wingdings" pitchFamily="2" charset="2"/>
                  <a:buChar char="ü"/>
                  <a:defRPr sz="19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400"/>
                  </a:spcBef>
                  <a:buClr>
                    <a:srgbClr val="FF0000"/>
                  </a:buClr>
                  <a:buFont typeface="Wingdings" pitchFamily="2" charset="2"/>
                  <a:buChar char="ü"/>
                  <a:defRPr sz="16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400"/>
                  </a:spcBef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400"/>
                  </a:spcBef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4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ü"/>
                  <a:defRPr sz="14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ru-RU" altLang="ko-KR" sz="800" b="1" dirty="0" smtClean="0">
                    <a:solidFill>
                      <a:srgbClr val="000000"/>
                    </a:solidFill>
                  </a:rPr>
                  <a:t>Обращение</a:t>
                </a:r>
                <a:endParaRPr lang="ko-KR" altLang="en-US" sz="800" b="1" dirty="0" smtClean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" name="Рисунок 148" descr="excel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314" y="2120194"/>
              <a:ext cx="772803" cy="618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Стрелка вниз 36"/>
          <p:cNvSpPr/>
          <p:nvPr/>
        </p:nvSpPr>
        <p:spPr>
          <a:xfrm rot="19470303">
            <a:off x="838858" y="1995667"/>
            <a:ext cx="334963" cy="72866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ru-RU" altLang="ru-RU" sz="1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 rot="15568185">
            <a:off x="3113825" y="2309624"/>
            <a:ext cx="334963" cy="9779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6660878">
            <a:off x="3300853" y="2913421"/>
            <a:ext cx="334963" cy="9779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трелка вниз 39"/>
          <p:cNvSpPr/>
          <p:nvPr/>
        </p:nvSpPr>
        <p:spPr>
          <a:xfrm rot="14108703">
            <a:off x="2686642" y="1806001"/>
            <a:ext cx="334963" cy="9779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1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5065240" y="1263566"/>
            <a:ext cx="792781" cy="2343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lnSpc>
                <a:spcPct val="90000"/>
              </a:lnSpc>
              <a:spcBef>
                <a:spcPts val="813"/>
              </a:spcBef>
              <a:buClr>
                <a:srgbClr val="FF0000"/>
              </a:buClr>
              <a:buFont typeface="Wingdings" pitchFamily="2" charset="2"/>
              <a:buChar char="ü"/>
              <a:defRPr sz="2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ko-KR" sz="700" b="1" dirty="0" smtClean="0">
                <a:solidFill>
                  <a:srgbClr val="000000"/>
                </a:solidFill>
              </a:rPr>
              <a:t>Обращение</a:t>
            </a:r>
            <a:endParaRPr lang="ko-KR" altLang="en-US" sz="700" b="1" dirty="0" smtClean="0">
              <a:solidFill>
                <a:srgbClr val="0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065240" y="1503708"/>
            <a:ext cx="792781" cy="2343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lnSpc>
                <a:spcPct val="90000"/>
              </a:lnSpc>
              <a:spcBef>
                <a:spcPts val="813"/>
              </a:spcBef>
              <a:buClr>
                <a:srgbClr val="FF0000"/>
              </a:buClr>
              <a:buFont typeface="Wingdings" pitchFamily="2" charset="2"/>
              <a:buChar char="ü"/>
              <a:defRPr sz="2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ko-KR" sz="700" b="1" dirty="0" smtClean="0">
                <a:solidFill>
                  <a:srgbClr val="FF0000"/>
                </a:solidFill>
              </a:rPr>
              <a:t>В работе</a:t>
            </a:r>
            <a:endParaRPr lang="ko-KR" altLang="en-US" sz="700" b="1" dirty="0" smtClean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8607676" y="1380753"/>
            <a:ext cx="792781" cy="2343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lnSpc>
                <a:spcPct val="90000"/>
              </a:lnSpc>
              <a:spcBef>
                <a:spcPts val="813"/>
              </a:spcBef>
              <a:buClr>
                <a:srgbClr val="FF0000"/>
              </a:buClr>
              <a:buFont typeface="Wingdings" pitchFamily="2" charset="2"/>
              <a:buChar char="ü"/>
              <a:defRPr sz="2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ko-KR" sz="700" b="1" dirty="0" smtClean="0">
                <a:solidFill>
                  <a:srgbClr val="000000"/>
                </a:solidFill>
              </a:rPr>
              <a:t>Обращение</a:t>
            </a:r>
            <a:endParaRPr lang="ko-KR" altLang="en-US" sz="700" b="1" dirty="0" smtClean="0">
              <a:solidFill>
                <a:srgbClr val="0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8607676" y="1596865"/>
            <a:ext cx="792781" cy="2343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lnSpc>
                <a:spcPct val="90000"/>
              </a:lnSpc>
              <a:spcBef>
                <a:spcPts val="813"/>
              </a:spcBef>
              <a:buClr>
                <a:srgbClr val="FF0000"/>
              </a:buClr>
              <a:buFont typeface="Wingdings" pitchFamily="2" charset="2"/>
              <a:buChar char="ü"/>
              <a:defRPr sz="2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ko-KR" sz="700" b="1" dirty="0" smtClean="0">
                <a:solidFill>
                  <a:srgbClr val="FF0000"/>
                </a:solidFill>
              </a:rPr>
              <a:t>Закрыто</a:t>
            </a:r>
            <a:endParaRPr lang="ko-KR" altLang="en-US" sz="700" b="1" dirty="0" smtClean="0">
              <a:solidFill>
                <a:srgbClr val="FF0000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6115616" y="1224183"/>
            <a:ext cx="334963" cy="559049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ru-RU" altLang="ru-RU" sz="1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67" descr="ок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3052" y="955671"/>
            <a:ext cx="844478" cy="115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9954" y="2359998"/>
            <a:ext cx="143033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Стрелка вниз 47"/>
          <p:cNvSpPr/>
          <p:nvPr/>
        </p:nvSpPr>
        <p:spPr>
          <a:xfrm rot="18487947">
            <a:off x="10567591" y="1567124"/>
            <a:ext cx="334963" cy="72866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ru-RU" altLang="ru-RU" sz="1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>
          <a:xfrm rot="2550425">
            <a:off x="9149395" y="3895757"/>
            <a:ext cx="334963" cy="72866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ru-RU" altLang="ru-RU" sz="1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трелка вниз 49"/>
          <p:cNvSpPr/>
          <p:nvPr/>
        </p:nvSpPr>
        <p:spPr>
          <a:xfrm rot="6346120">
            <a:off x="4944701" y="1782459"/>
            <a:ext cx="334963" cy="591246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ru-RU" altLang="ru-RU" sz="1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4816103" y="4400385"/>
            <a:ext cx="883394" cy="8940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lnSpc>
                <a:spcPct val="90000"/>
              </a:lnSpc>
              <a:spcBef>
                <a:spcPts val="813"/>
              </a:spcBef>
              <a:buClr>
                <a:srgbClr val="FF0000"/>
              </a:buClr>
              <a:buFont typeface="Wingdings" pitchFamily="2" charset="2"/>
              <a:buChar char="ü"/>
              <a:defRPr sz="2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9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ko-KR" sz="800" b="1" dirty="0" smtClean="0">
                <a:solidFill>
                  <a:srgbClr val="000000"/>
                </a:solidFill>
              </a:rPr>
              <a:t>Отзыв</a:t>
            </a:r>
            <a:endParaRPr lang="ko-KR" altLang="en-US" sz="800" b="1" dirty="0" smtClean="0">
              <a:solidFill>
                <a:srgbClr val="000000"/>
              </a:solidFill>
            </a:endParaRPr>
          </a:p>
        </p:txBody>
      </p:sp>
      <p:pic>
        <p:nvPicPr>
          <p:cNvPr id="52" name="Рисунок 148" descr="exce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865" y="4717287"/>
            <a:ext cx="739869" cy="43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07613" y="1018914"/>
            <a:ext cx="1395063" cy="154690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Статус 1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Статус 2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…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Статус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трелка вниз 52"/>
          <p:cNvSpPr/>
          <p:nvPr/>
        </p:nvSpPr>
        <p:spPr>
          <a:xfrm rot="16200000">
            <a:off x="8114720" y="1197469"/>
            <a:ext cx="334963" cy="559049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ru-RU" altLang="ru-RU" sz="1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2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3" grpId="0"/>
      <p:bldP spid="5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539"/>
            <a:ext cx="10950498" cy="64737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ОЕЕ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как основа для системы мотивации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-1"/>
            <a:ext cx="10407192" cy="580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135394" y="6532605"/>
            <a:ext cx="8056605" cy="3253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ru-RU" sz="1600" i="1" dirty="0" smtClean="0">
                <a:solidFill>
                  <a:prstClr val="white"/>
                </a:solidFill>
              </a:rPr>
              <a:t> </a:t>
            </a:r>
            <a:endParaRPr lang="ru-RU" sz="1600" i="1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448799" y="6532605"/>
            <a:ext cx="2743200" cy="261307"/>
          </a:xfrm>
          <a:prstGeom prst="rect">
            <a:avLst/>
          </a:prstGeom>
        </p:spPr>
        <p:txBody>
          <a:bodyPr/>
          <a:lstStyle/>
          <a:p>
            <a:fld id="{53E209BE-F104-41B5-A7F1-AEA229BE86F4}" type="slidenum">
              <a:rPr lang="ru-RU" smtClean="0">
                <a:solidFill>
                  <a:prstClr val="white"/>
                </a:solidFill>
              </a:rPr>
              <a:pPr/>
              <a:t>38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756" y="712918"/>
            <a:ext cx="8476967" cy="568646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814039" y="1969477"/>
            <a:ext cx="2198077" cy="1099038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48799" y="2518996"/>
            <a:ext cx="170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Потери от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недозагрузки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74324" y="3397991"/>
            <a:ext cx="2198077" cy="1099038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53247" y="3624344"/>
            <a:ext cx="2700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Потери от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непрофессионализма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104557" y="4817437"/>
            <a:ext cx="2198077" cy="1099038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8843" y="5043789"/>
            <a:ext cx="1389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Потери от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брака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003324" y="2620108"/>
            <a:ext cx="562707" cy="1494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772401" y="3803611"/>
            <a:ext cx="1676398" cy="14134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312751" y="5330445"/>
            <a:ext cx="3253280" cy="365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63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441"/>
            <a:ext cx="10515600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Полученный эффект для участников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>
                <a:solidFill>
                  <a:prstClr val="white"/>
                </a:solidFill>
              </a:rPr>
              <a:pPr/>
              <a:t>39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5239" y="483796"/>
            <a:ext cx="5873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Управленческая эффективность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81063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Прозрачность процесса обработки обращений граждан внутри ОГВ для руководителя, </a:t>
            </a:r>
          </a:p>
          <a:p>
            <a:pPr marL="881063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ценка работы линейного менеджмента</a:t>
            </a:r>
          </a:p>
          <a:p>
            <a:pPr marL="881063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статистических данных в разрезе врачей, больниц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" y="2864625"/>
            <a:ext cx="572346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Экономическая эффективность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90575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(производительности) труда сотрудников ОГВ</a:t>
            </a:r>
          </a:p>
          <a:p>
            <a:pPr marL="790575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системы мотивации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611277"/>
            <a:ext cx="57234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значимость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9625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граждан: скоростью оказания услуги</a:t>
            </a:r>
          </a:p>
          <a:p>
            <a:pPr marL="809625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дней – время для ответа на обращение по закону: стало соблюдаться</a:t>
            </a:r>
          </a:p>
          <a:p>
            <a:pPr marL="177800">
              <a:buClr>
                <a:srgbClr val="C00000"/>
              </a:buClr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>
              <a:buClr>
                <a:srgbClr val="C00000"/>
              </a:buClr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800" y="344481"/>
            <a:ext cx="4369541" cy="2005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315" y="4698226"/>
            <a:ext cx="2612232" cy="17338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199" y="844598"/>
            <a:ext cx="1393852" cy="1189021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8263467" y="3280123"/>
            <a:ext cx="1337733" cy="48754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9685867" y="2417372"/>
            <a:ext cx="2344680" cy="2169275"/>
            <a:chOff x="4005320" y="0"/>
            <a:chExt cx="6823676" cy="6858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5320" y="0"/>
              <a:ext cx="6823676" cy="6858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9542" y="2326748"/>
              <a:ext cx="1627396" cy="890585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800" y="4655285"/>
            <a:ext cx="2573514" cy="1776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800" y="2486010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5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16" y="528973"/>
            <a:ext cx="11257766" cy="5994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-1"/>
            <a:ext cx="10407192" cy="580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75392" y="314890"/>
            <a:ext cx="8180701" cy="42473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проекта для менеджмента: </a:t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обеспечить прозрачность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902684" y="5095691"/>
            <a:ext cx="526004" cy="299053"/>
            <a:chOff x="9790619" y="4896569"/>
            <a:chExt cx="876238" cy="498175"/>
          </a:xfrm>
        </p:grpSpPr>
        <p:sp>
          <p:nvSpPr>
            <p:cNvPr id="38" name="Овальная выноска 37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15" name="Стрелка вправо 14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6" name="Рисунок 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8" name="Рисунок 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9" name="Рисунок 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14" name="Блок-схема: магнитный диск 13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Штриховая стрелка вправо 15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Штриховая стрелка вправо 17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56" name="Группа 55"/>
          <p:cNvGrpSpPr/>
          <p:nvPr/>
        </p:nvGrpSpPr>
        <p:grpSpPr>
          <a:xfrm>
            <a:off x="6849811" y="5401863"/>
            <a:ext cx="465389" cy="264592"/>
            <a:chOff x="9790619" y="4896569"/>
            <a:chExt cx="876238" cy="498175"/>
          </a:xfrm>
        </p:grpSpPr>
        <p:sp>
          <p:nvSpPr>
            <p:cNvPr id="57" name="Овальная выноска 5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59" name="Стрелка вправо 5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71" name="Рисунок 70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72" name="Рисунок 71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73" name="Рисунок 72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74" name="Рисунок 73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75" name="Рисунок 74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61" name="Блок-схема: магнитный диск 6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Штриховая стрелка вправо 6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Штриховая стрелка вправо 6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76" name="Группа 75"/>
          <p:cNvGrpSpPr/>
          <p:nvPr/>
        </p:nvGrpSpPr>
        <p:grpSpPr>
          <a:xfrm>
            <a:off x="5507128" y="2728655"/>
            <a:ext cx="446603" cy="253911"/>
            <a:chOff x="9790619" y="4896569"/>
            <a:chExt cx="876238" cy="498175"/>
          </a:xfrm>
        </p:grpSpPr>
        <p:sp>
          <p:nvSpPr>
            <p:cNvPr id="77" name="Овальная выноска 7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8" name="Группа 7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79" name="Стрелка вправо 7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0" name="Группа 7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91" name="Рисунок 9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92" name="Рисунок 91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93" name="Рисунок 92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94" name="Рисунок 93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95" name="Рисунок 94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81" name="Блок-схема: магнитный диск 8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Штриховая стрелка вправо 8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Штриховая стрелка вправо 8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88" name="Рисунок 87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90" name="Рисунок 89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96" name="Группа 95"/>
          <p:cNvGrpSpPr/>
          <p:nvPr/>
        </p:nvGrpSpPr>
        <p:grpSpPr>
          <a:xfrm>
            <a:off x="3635587" y="4449582"/>
            <a:ext cx="422063" cy="239959"/>
            <a:chOff x="9790619" y="4896569"/>
            <a:chExt cx="876238" cy="498175"/>
          </a:xfrm>
        </p:grpSpPr>
        <p:sp>
          <p:nvSpPr>
            <p:cNvPr id="97" name="Овальная выноска 9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99" name="Стрелка вправо 9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0" name="Группа 9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111" name="Рисунок 1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12" name="Рисунок 11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13" name="Рисунок 11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14" name="Рисунок 11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15" name="Рисунок 11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101" name="Блок-схема: магнитный диск 10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Штриховая стрелка вправо 10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Штриховая стрелка вправо 10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Рисунок 10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105" name="Рисунок 10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06" name="Рисунок 10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07" name="Рисунок 10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08" name="Рисунок 10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09" name="Рисунок 10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10" name="Рисунок 10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116" name="Группа 115"/>
          <p:cNvGrpSpPr/>
          <p:nvPr/>
        </p:nvGrpSpPr>
        <p:grpSpPr>
          <a:xfrm>
            <a:off x="2292671" y="4774067"/>
            <a:ext cx="422063" cy="239959"/>
            <a:chOff x="9790619" y="4896569"/>
            <a:chExt cx="876238" cy="498175"/>
          </a:xfrm>
        </p:grpSpPr>
        <p:sp>
          <p:nvSpPr>
            <p:cNvPr id="117" name="Овальная выноска 11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8" name="Группа 11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119" name="Стрелка вправо 11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0" name="Группа 11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131" name="Рисунок 13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32" name="Рисунок 13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33" name="Рисунок 13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34" name="Рисунок 13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35" name="Рисунок 13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121" name="Блок-схема: магнитный диск 12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Штриховая стрелка вправо 12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Штриховая стрелка вправо 12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24" name="Рисунок 12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125" name="Рисунок 12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26" name="Рисунок 12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28" name="Рисунок 12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29" name="Рисунок 12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30" name="Рисунок 12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136" name="Группа 135"/>
          <p:cNvGrpSpPr/>
          <p:nvPr/>
        </p:nvGrpSpPr>
        <p:grpSpPr>
          <a:xfrm>
            <a:off x="1612353" y="4131890"/>
            <a:ext cx="422063" cy="239959"/>
            <a:chOff x="9790619" y="4896569"/>
            <a:chExt cx="876238" cy="498175"/>
          </a:xfrm>
        </p:grpSpPr>
        <p:sp>
          <p:nvSpPr>
            <p:cNvPr id="137" name="Овальная выноска 13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8" name="Группа 13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139" name="Стрелка вправо 13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0" name="Группа 13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151" name="Рисунок 15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52" name="Рисунок 15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53" name="Рисунок 15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54" name="Рисунок 15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55" name="Рисунок 15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141" name="Блок-схема: магнитный диск 14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Штриховая стрелка вправо 14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Штриховая стрелка вправо 14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4" name="Рисунок 14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145" name="Рисунок 14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46" name="Рисунок 14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47" name="Рисунок 14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48" name="Рисунок 14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49" name="Рисунок 14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50" name="Рисунок 14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156" name="Группа 155"/>
          <p:cNvGrpSpPr/>
          <p:nvPr/>
        </p:nvGrpSpPr>
        <p:grpSpPr>
          <a:xfrm>
            <a:off x="1138484" y="3906232"/>
            <a:ext cx="422063" cy="239959"/>
            <a:chOff x="9790619" y="4896569"/>
            <a:chExt cx="876238" cy="498175"/>
          </a:xfrm>
        </p:grpSpPr>
        <p:sp>
          <p:nvSpPr>
            <p:cNvPr id="157" name="Овальная выноска 15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8" name="Группа 15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159" name="Стрелка вправо 15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0" name="Группа 15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171" name="Рисунок 17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72" name="Рисунок 17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73" name="Рисунок 17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74" name="Рисунок 17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175" name="Рисунок 17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161" name="Блок-схема: магнитный диск 16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Штриховая стрелка вправо 16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Штриховая стрелка вправо 16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66" name="Рисунок 16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67" name="Рисунок 16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68" name="Рисунок 16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69" name="Рисунок 16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170" name="Рисунок 16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sp>
        <p:nvSpPr>
          <p:cNvPr id="177" name="Овальная выноска 176"/>
          <p:cNvSpPr/>
          <p:nvPr/>
        </p:nvSpPr>
        <p:spPr>
          <a:xfrm>
            <a:off x="4506206" y="3910142"/>
            <a:ext cx="1695589" cy="1197247"/>
          </a:xfrm>
          <a:prstGeom prst="wedgeEllipseCallo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8" name="Группа 177"/>
          <p:cNvGrpSpPr/>
          <p:nvPr/>
        </p:nvGrpSpPr>
        <p:grpSpPr>
          <a:xfrm>
            <a:off x="4628204" y="4156650"/>
            <a:ext cx="1367747" cy="748403"/>
            <a:chOff x="259491" y="815640"/>
            <a:chExt cx="10500045" cy="5228063"/>
          </a:xfrm>
        </p:grpSpPr>
        <p:sp>
          <p:nvSpPr>
            <p:cNvPr id="179" name="Стрелка вправо 178"/>
            <p:cNvSpPr/>
            <p:nvPr/>
          </p:nvSpPr>
          <p:spPr>
            <a:xfrm>
              <a:off x="259491" y="1252543"/>
              <a:ext cx="4144233" cy="390473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0" name="Группа 179"/>
            <p:cNvGrpSpPr/>
            <p:nvPr/>
          </p:nvGrpSpPr>
          <p:grpSpPr>
            <a:xfrm>
              <a:off x="7943740" y="815640"/>
              <a:ext cx="2815796" cy="2075936"/>
              <a:chOff x="7440312" y="580767"/>
              <a:chExt cx="3726521" cy="2854412"/>
            </a:xfrm>
          </p:grpSpPr>
          <p:pic>
            <p:nvPicPr>
              <p:cNvPr id="191" name="Рисунок 190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40312" y="580768"/>
                <a:ext cx="1411348" cy="2854411"/>
              </a:xfrm>
              <a:prstGeom prst="rect">
                <a:avLst/>
              </a:prstGeom>
            </p:spPr>
          </p:pic>
          <p:pic>
            <p:nvPicPr>
              <p:cNvPr id="192" name="Рисунок 191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88128" y="580768"/>
                <a:ext cx="1411348" cy="2854411"/>
              </a:xfrm>
              <a:prstGeom prst="rect">
                <a:avLst/>
              </a:prstGeom>
            </p:spPr>
          </p:pic>
          <p:pic>
            <p:nvPicPr>
              <p:cNvPr id="193" name="Рисунок 192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77247" y="580767"/>
                <a:ext cx="1411348" cy="2854411"/>
              </a:xfrm>
              <a:prstGeom prst="rect">
                <a:avLst/>
              </a:prstGeom>
            </p:spPr>
          </p:pic>
          <p:pic>
            <p:nvPicPr>
              <p:cNvPr id="194" name="Рисунок 193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66366" y="580767"/>
                <a:ext cx="1411348" cy="2854411"/>
              </a:xfrm>
              <a:prstGeom prst="rect">
                <a:avLst/>
              </a:prstGeom>
            </p:spPr>
          </p:pic>
          <p:pic>
            <p:nvPicPr>
              <p:cNvPr id="195" name="Рисунок 194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5485" y="580767"/>
                <a:ext cx="1411348" cy="2854411"/>
              </a:xfrm>
              <a:prstGeom prst="rect">
                <a:avLst/>
              </a:prstGeom>
            </p:spPr>
          </p:pic>
        </p:grpSp>
        <p:sp>
          <p:nvSpPr>
            <p:cNvPr id="181" name="Блок-схема: магнитный диск 180"/>
            <p:cNvSpPr/>
            <p:nvPr/>
          </p:nvSpPr>
          <p:spPr>
            <a:xfrm>
              <a:off x="4448640" y="2038864"/>
              <a:ext cx="2150867" cy="2234778"/>
            </a:xfrm>
            <a:prstGeom prst="flowChartMagneticDisk">
              <a:avLst/>
            </a:prstGeom>
            <a:solidFill>
              <a:srgbClr val="FF0000"/>
            </a:solidFill>
            <a:ln>
              <a:solidFill>
                <a:schemeClr val="bg2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Штриховая стрелка вправо 181"/>
            <p:cNvSpPr/>
            <p:nvPr/>
          </p:nvSpPr>
          <p:spPr>
            <a:xfrm rot="20069649">
              <a:off x="6771503" y="2557849"/>
              <a:ext cx="1126010" cy="469556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Штриховая стрелка вправо 182"/>
            <p:cNvSpPr/>
            <p:nvPr/>
          </p:nvSpPr>
          <p:spPr>
            <a:xfrm rot="1438365">
              <a:off x="6772101" y="3910783"/>
              <a:ext cx="1126010" cy="469556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476954" y="3354048"/>
              <a:ext cx="2111956" cy="268965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491" y="2323469"/>
              <a:ext cx="1195174" cy="1762881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641" y="2323468"/>
              <a:ext cx="1195174" cy="1762881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805" y="2323467"/>
              <a:ext cx="1195174" cy="1762881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6988" y="2323466"/>
              <a:ext cx="1195174" cy="1762881"/>
            </a:xfrm>
            <a:prstGeom prst="rect">
              <a:avLst/>
            </a:prstGeom>
          </p:spPr>
        </p:pic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2361" y="2323465"/>
              <a:ext cx="1195174" cy="1762881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342" y="2323464"/>
              <a:ext cx="1195174" cy="1762881"/>
            </a:xfrm>
            <a:prstGeom prst="rect">
              <a:avLst/>
            </a:prstGeom>
          </p:spPr>
        </p:pic>
      </p:grpSp>
      <p:grpSp>
        <p:nvGrpSpPr>
          <p:cNvPr id="196" name="Группа 195"/>
          <p:cNvGrpSpPr/>
          <p:nvPr/>
        </p:nvGrpSpPr>
        <p:grpSpPr>
          <a:xfrm>
            <a:off x="2544052" y="3892720"/>
            <a:ext cx="446316" cy="253748"/>
            <a:chOff x="9790619" y="4896569"/>
            <a:chExt cx="876238" cy="498175"/>
          </a:xfrm>
        </p:grpSpPr>
        <p:sp>
          <p:nvSpPr>
            <p:cNvPr id="197" name="Овальная выноска 19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8" name="Группа 19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199" name="Стрелка вправо 19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0" name="Группа 19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211" name="Рисунок 2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12" name="Рисунок 211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13" name="Рисунок 212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14" name="Рисунок 213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15" name="Рисунок 214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201" name="Блок-схема: магнитный диск 20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Штриховая стрелка вправо 20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Штриховая стрелка вправо 20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04" name="Рисунок 203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205" name="Рисунок 204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06" name="Рисунок 205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07" name="Рисунок 206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08" name="Рисунок 207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09" name="Рисунок 208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10" name="Рисунок 209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216" name="Группа 215"/>
          <p:cNvGrpSpPr/>
          <p:nvPr/>
        </p:nvGrpSpPr>
        <p:grpSpPr>
          <a:xfrm>
            <a:off x="1305629" y="5162422"/>
            <a:ext cx="421152" cy="239441"/>
            <a:chOff x="9790619" y="4896569"/>
            <a:chExt cx="876238" cy="498175"/>
          </a:xfrm>
        </p:grpSpPr>
        <p:sp>
          <p:nvSpPr>
            <p:cNvPr id="217" name="Овальная выноска 21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8" name="Группа 21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219" name="Стрелка вправо 21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0" name="Группа 21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231" name="Рисунок 23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32" name="Рисунок 23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33" name="Рисунок 23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34" name="Рисунок 23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35" name="Рисунок 23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221" name="Блок-схема: магнитный диск 22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Штриховая стрелка вправо 22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Штриховая стрелка вправо 22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24" name="Рисунок 22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225" name="Рисунок 22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26" name="Рисунок 22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27" name="Рисунок 22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28" name="Рисунок 22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29" name="Рисунок 22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30" name="Рисунок 22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236" name="Группа 235"/>
          <p:cNvGrpSpPr/>
          <p:nvPr/>
        </p:nvGrpSpPr>
        <p:grpSpPr>
          <a:xfrm>
            <a:off x="1296476" y="2542112"/>
            <a:ext cx="422063" cy="239959"/>
            <a:chOff x="9790619" y="4896569"/>
            <a:chExt cx="876238" cy="498175"/>
          </a:xfrm>
        </p:grpSpPr>
        <p:sp>
          <p:nvSpPr>
            <p:cNvPr id="237" name="Овальная выноска 23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8" name="Группа 23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239" name="Стрелка вправо 23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0" name="Группа 23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251" name="Рисунок 25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52" name="Рисунок 25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53" name="Рисунок 25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54" name="Рисунок 25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55" name="Рисунок 25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241" name="Блок-схема: магнитный диск 24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2" name="Штриховая стрелка вправо 24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3" name="Штриховая стрелка вправо 24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44" name="Рисунок 24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245" name="Рисунок 24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46" name="Рисунок 24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47" name="Рисунок 24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48" name="Рисунок 24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49" name="Рисунок 24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50" name="Рисунок 24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256" name="Группа 255"/>
          <p:cNvGrpSpPr/>
          <p:nvPr/>
        </p:nvGrpSpPr>
        <p:grpSpPr>
          <a:xfrm>
            <a:off x="640803" y="4500103"/>
            <a:ext cx="422063" cy="239959"/>
            <a:chOff x="9790619" y="4896569"/>
            <a:chExt cx="876238" cy="498175"/>
          </a:xfrm>
        </p:grpSpPr>
        <p:sp>
          <p:nvSpPr>
            <p:cNvPr id="257" name="Овальная выноска 25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8" name="Группа 25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259" name="Стрелка вправо 25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0" name="Группа 25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271" name="Рисунок 27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72" name="Рисунок 27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73" name="Рисунок 27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74" name="Рисунок 27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75" name="Рисунок 27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261" name="Блок-схема: магнитный диск 26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2" name="Штриховая стрелка вправо 26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Штриховая стрелка вправо 26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64" name="Рисунок 26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265" name="Рисунок 26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66" name="Рисунок 26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67" name="Рисунок 26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68" name="Рисунок 26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69" name="Рисунок 26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70" name="Рисунок 26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276" name="Группа 275"/>
          <p:cNvGrpSpPr/>
          <p:nvPr/>
        </p:nvGrpSpPr>
        <p:grpSpPr>
          <a:xfrm>
            <a:off x="1346321" y="3434077"/>
            <a:ext cx="422063" cy="239959"/>
            <a:chOff x="9790619" y="4896569"/>
            <a:chExt cx="876238" cy="498175"/>
          </a:xfrm>
        </p:grpSpPr>
        <p:sp>
          <p:nvSpPr>
            <p:cNvPr id="277" name="Овальная выноска 27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8" name="Группа 27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279" name="Стрелка вправо 27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80" name="Группа 27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291" name="Рисунок 29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92" name="Рисунок 29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93" name="Рисунок 29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94" name="Рисунок 29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295" name="Рисунок 29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281" name="Блок-схема: магнитный диск 28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Штриховая стрелка вправо 28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Штриховая стрелка вправо 28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84" name="Рисунок 28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285" name="Рисунок 28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86" name="Рисунок 28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87" name="Рисунок 28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88" name="Рисунок 28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89" name="Рисунок 28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290" name="Рисунок 28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296" name="Группа 295"/>
          <p:cNvGrpSpPr/>
          <p:nvPr/>
        </p:nvGrpSpPr>
        <p:grpSpPr>
          <a:xfrm>
            <a:off x="11409550" y="3403293"/>
            <a:ext cx="422063" cy="239959"/>
            <a:chOff x="9790619" y="4896569"/>
            <a:chExt cx="876238" cy="498175"/>
          </a:xfrm>
        </p:grpSpPr>
        <p:sp>
          <p:nvSpPr>
            <p:cNvPr id="297" name="Овальная выноска 29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8" name="Группа 29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299" name="Стрелка вправо 29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00" name="Группа 29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311" name="Рисунок 3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12" name="Рисунок 31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13" name="Рисунок 31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14" name="Рисунок 31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15" name="Рисунок 31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301" name="Блок-схема: магнитный диск 30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2" name="Штриховая стрелка вправо 30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3" name="Штриховая стрелка вправо 30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04" name="Рисунок 30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305" name="Рисунок 30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06" name="Рисунок 30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07" name="Рисунок 30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08" name="Рисунок 30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09" name="Рисунок 30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10" name="Рисунок 30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316" name="Группа 315"/>
          <p:cNvGrpSpPr/>
          <p:nvPr/>
        </p:nvGrpSpPr>
        <p:grpSpPr>
          <a:xfrm>
            <a:off x="9994603" y="6019549"/>
            <a:ext cx="422063" cy="239959"/>
            <a:chOff x="9790619" y="4896569"/>
            <a:chExt cx="876238" cy="498175"/>
          </a:xfrm>
        </p:grpSpPr>
        <p:sp>
          <p:nvSpPr>
            <p:cNvPr id="317" name="Овальная выноска 31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8" name="Группа 31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319" name="Стрелка вправо 31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20" name="Группа 31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331" name="Рисунок 33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32" name="Рисунок 33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33" name="Рисунок 33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34" name="Рисунок 33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35" name="Рисунок 33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321" name="Блок-схема: магнитный диск 32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2" name="Штриховая стрелка вправо 32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3" name="Штриховая стрелка вправо 32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24" name="Рисунок 32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325" name="Рисунок 32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26" name="Рисунок 32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27" name="Рисунок 32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28" name="Рисунок 32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29" name="Рисунок 32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30" name="Рисунок 32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336" name="Группа 335"/>
          <p:cNvGrpSpPr/>
          <p:nvPr/>
        </p:nvGrpSpPr>
        <p:grpSpPr>
          <a:xfrm>
            <a:off x="4926465" y="5380235"/>
            <a:ext cx="422063" cy="239959"/>
            <a:chOff x="9790619" y="4896569"/>
            <a:chExt cx="876238" cy="498175"/>
          </a:xfrm>
        </p:grpSpPr>
        <p:sp>
          <p:nvSpPr>
            <p:cNvPr id="337" name="Овальная выноска 33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8" name="Группа 33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339" name="Стрелка вправо 33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40" name="Группа 33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351" name="Рисунок 35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52" name="Рисунок 35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53" name="Рисунок 35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54" name="Рисунок 35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55" name="Рисунок 35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341" name="Блок-схема: магнитный диск 34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2" name="Штриховая стрелка вправо 34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3" name="Штриховая стрелка вправо 34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44" name="Рисунок 34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345" name="Рисунок 34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46" name="Рисунок 34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47" name="Рисунок 34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48" name="Рисунок 34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49" name="Рисунок 34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50" name="Рисунок 34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249" y="3680014"/>
            <a:ext cx="3684307" cy="2339535"/>
          </a:xfrm>
          <a:prstGeom prst="rect">
            <a:avLst/>
          </a:prstGeom>
        </p:spPr>
      </p:pic>
      <p:grpSp>
        <p:nvGrpSpPr>
          <p:cNvPr id="356" name="Группа 355"/>
          <p:cNvGrpSpPr/>
          <p:nvPr/>
        </p:nvGrpSpPr>
        <p:grpSpPr>
          <a:xfrm>
            <a:off x="10433503" y="1075767"/>
            <a:ext cx="422063" cy="239959"/>
            <a:chOff x="9790619" y="4896569"/>
            <a:chExt cx="876238" cy="498175"/>
          </a:xfrm>
        </p:grpSpPr>
        <p:sp>
          <p:nvSpPr>
            <p:cNvPr id="357" name="Овальная выноска 35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8" name="Группа 35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359" name="Стрелка вправо 35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0" name="Группа 35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371" name="Рисунок 37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72" name="Рисунок 37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73" name="Рисунок 37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74" name="Рисунок 37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75" name="Рисунок 37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361" name="Блок-схема: магнитный диск 36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" name="Штриховая стрелка вправо 36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" name="Штриховая стрелка вправо 36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64" name="Рисунок 36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365" name="Рисунок 36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66" name="Рисунок 36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67" name="Рисунок 36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68" name="Рисунок 36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69" name="Рисунок 36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70" name="Рисунок 36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376" name="Группа 375"/>
          <p:cNvGrpSpPr/>
          <p:nvPr/>
        </p:nvGrpSpPr>
        <p:grpSpPr>
          <a:xfrm>
            <a:off x="11003124" y="1846154"/>
            <a:ext cx="422063" cy="239959"/>
            <a:chOff x="9790619" y="4896569"/>
            <a:chExt cx="876238" cy="498175"/>
          </a:xfrm>
        </p:grpSpPr>
        <p:sp>
          <p:nvSpPr>
            <p:cNvPr id="377" name="Овальная выноска 37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8" name="Группа 37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379" name="Стрелка вправо 37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80" name="Группа 37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391" name="Рисунок 39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92" name="Рисунок 39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93" name="Рисунок 39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94" name="Рисунок 39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395" name="Рисунок 39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381" name="Блок-схема: магнитный диск 38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2" name="Штриховая стрелка вправо 38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3" name="Штриховая стрелка вправо 38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84" name="Рисунок 38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385" name="Рисунок 38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86" name="Рисунок 38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87" name="Рисунок 38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88" name="Рисунок 38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89" name="Рисунок 38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390" name="Рисунок 38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396" name="Группа 395"/>
          <p:cNvGrpSpPr/>
          <p:nvPr/>
        </p:nvGrpSpPr>
        <p:grpSpPr>
          <a:xfrm>
            <a:off x="8045297" y="4260645"/>
            <a:ext cx="422063" cy="239959"/>
            <a:chOff x="9790619" y="4896569"/>
            <a:chExt cx="876238" cy="498175"/>
          </a:xfrm>
        </p:grpSpPr>
        <p:sp>
          <p:nvSpPr>
            <p:cNvPr id="397" name="Овальная выноска 39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8" name="Группа 39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399" name="Стрелка вправо 39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0" name="Группа 39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411" name="Рисунок 4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12" name="Рисунок 41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13" name="Рисунок 41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14" name="Рисунок 41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15" name="Рисунок 41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401" name="Блок-схема: магнитный диск 40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Штриховая стрелка вправо 40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Штриховая стрелка вправо 40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04" name="Рисунок 40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405" name="Рисунок 40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06" name="Рисунок 40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07" name="Рисунок 40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08" name="Рисунок 40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09" name="Рисунок 40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10" name="Рисунок 40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416" name="Группа 415"/>
          <p:cNvGrpSpPr/>
          <p:nvPr/>
        </p:nvGrpSpPr>
        <p:grpSpPr>
          <a:xfrm>
            <a:off x="4085361" y="2936631"/>
            <a:ext cx="422063" cy="239959"/>
            <a:chOff x="9790619" y="4896569"/>
            <a:chExt cx="876238" cy="498175"/>
          </a:xfrm>
        </p:grpSpPr>
        <p:sp>
          <p:nvSpPr>
            <p:cNvPr id="417" name="Овальная выноска 41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8" name="Группа 41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419" name="Стрелка вправо 41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20" name="Группа 41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431" name="Рисунок 43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32" name="Рисунок 43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33" name="Рисунок 43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34" name="Рисунок 43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35" name="Рисунок 43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421" name="Блок-схема: магнитный диск 42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2" name="Штриховая стрелка вправо 42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3" name="Штриховая стрелка вправо 42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24" name="Рисунок 42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425" name="Рисунок 42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26" name="Рисунок 42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27" name="Рисунок 42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28" name="Рисунок 42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29" name="Рисунок 42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30" name="Рисунок 42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436" name="Группа 435"/>
          <p:cNvGrpSpPr/>
          <p:nvPr/>
        </p:nvGrpSpPr>
        <p:grpSpPr>
          <a:xfrm>
            <a:off x="4417766" y="3528855"/>
            <a:ext cx="422063" cy="239959"/>
            <a:chOff x="9790619" y="4896569"/>
            <a:chExt cx="876238" cy="498175"/>
          </a:xfrm>
        </p:grpSpPr>
        <p:sp>
          <p:nvSpPr>
            <p:cNvPr id="437" name="Овальная выноска 43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8" name="Группа 43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439" name="Стрелка вправо 43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451" name="Рисунок 45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52" name="Рисунок 45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53" name="Рисунок 45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54" name="Рисунок 45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55" name="Рисунок 45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441" name="Блок-схема: магнитный диск 44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2" name="Штриховая стрелка вправо 44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3" name="Штриховая стрелка вправо 44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44" name="Рисунок 44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445" name="Рисунок 44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46" name="Рисунок 44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47" name="Рисунок 44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48" name="Рисунок 44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49" name="Рисунок 44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50" name="Рисунок 44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456" name="Группа 455"/>
          <p:cNvGrpSpPr/>
          <p:nvPr/>
        </p:nvGrpSpPr>
        <p:grpSpPr>
          <a:xfrm>
            <a:off x="2991710" y="3024675"/>
            <a:ext cx="422063" cy="239959"/>
            <a:chOff x="9790619" y="4896569"/>
            <a:chExt cx="876238" cy="498175"/>
          </a:xfrm>
        </p:grpSpPr>
        <p:sp>
          <p:nvSpPr>
            <p:cNvPr id="457" name="Овальная выноска 45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58" name="Группа 45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459" name="Стрелка вправо 45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60" name="Группа 45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471" name="Рисунок 47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72" name="Рисунок 47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73" name="Рисунок 47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74" name="Рисунок 47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75" name="Рисунок 47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461" name="Блок-схема: магнитный диск 46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2" name="Штриховая стрелка вправо 46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3" name="Штриховая стрелка вправо 46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4" name="Рисунок 46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465" name="Рисунок 46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66" name="Рисунок 46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67" name="Рисунок 46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68" name="Рисунок 46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69" name="Рисунок 46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70" name="Рисунок 46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476" name="Группа 475"/>
          <p:cNvGrpSpPr/>
          <p:nvPr/>
        </p:nvGrpSpPr>
        <p:grpSpPr>
          <a:xfrm>
            <a:off x="8117208" y="5100785"/>
            <a:ext cx="422063" cy="239959"/>
            <a:chOff x="9790619" y="4896569"/>
            <a:chExt cx="876238" cy="498175"/>
          </a:xfrm>
        </p:grpSpPr>
        <p:sp>
          <p:nvSpPr>
            <p:cNvPr id="477" name="Овальная выноска 47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8" name="Группа 47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479" name="Стрелка вправо 47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0" name="Группа 47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491" name="Рисунок 49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92" name="Рисунок 49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93" name="Рисунок 49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94" name="Рисунок 49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495" name="Рисунок 49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481" name="Блок-схема: магнитный диск 48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2" name="Штриховая стрелка вправо 48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3" name="Штриховая стрелка вправо 48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84" name="Рисунок 48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485" name="Рисунок 48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86" name="Рисунок 48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87" name="Рисунок 48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88" name="Рисунок 48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89" name="Рисунок 48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490" name="Рисунок 48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grpSp>
        <p:nvGrpSpPr>
          <p:cNvPr id="496" name="Группа 495"/>
          <p:cNvGrpSpPr/>
          <p:nvPr/>
        </p:nvGrpSpPr>
        <p:grpSpPr>
          <a:xfrm>
            <a:off x="1784046" y="3670532"/>
            <a:ext cx="422063" cy="239959"/>
            <a:chOff x="9790619" y="4896569"/>
            <a:chExt cx="876238" cy="498175"/>
          </a:xfrm>
        </p:grpSpPr>
        <p:sp>
          <p:nvSpPr>
            <p:cNvPr id="497" name="Овальная выноска 496"/>
            <p:cNvSpPr/>
            <p:nvPr/>
          </p:nvSpPr>
          <p:spPr>
            <a:xfrm>
              <a:off x="9790619" y="4896569"/>
              <a:ext cx="876238" cy="498175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98" name="Группа 497"/>
            <p:cNvGrpSpPr/>
            <p:nvPr/>
          </p:nvGrpSpPr>
          <p:grpSpPr>
            <a:xfrm>
              <a:off x="9916019" y="4991933"/>
              <a:ext cx="625438" cy="311411"/>
              <a:chOff x="259491" y="815640"/>
              <a:chExt cx="10500045" cy="5228063"/>
            </a:xfrm>
          </p:grpSpPr>
          <p:sp>
            <p:nvSpPr>
              <p:cNvPr id="499" name="Стрелка вправо 498"/>
              <p:cNvSpPr/>
              <p:nvPr/>
            </p:nvSpPr>
            <p:spPr>
              <a:xfrm>
                <a:off x="259491" y="1252543"/>
                <a:ext cx="4144233" cy="39047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0" name="Группа 499"/>
              <p:cNvGrpSpPr/>
              <p:nvPr/>
            </p:nvGrpSpPr>
            <p:grpSpPr>
              <a:xfrm>
                <a:off x="7943740" y="815640"/>
                <a:ext cx="2815796" cy="2075936"/>
                <a:chOff x="7440312" y="580767"/>
                <a:chExt cx="3726521" cy="2854412"/>
              </a:xfrm>
            </p:grpSpPr>
            <p:pic>
              <p:nvPicPr>
                <p:cNvPr id="511" name="Рисунок 510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0312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512" name="Рисунок 511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88128" y="580768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513" name="Рисунок 512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7247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514" name="Рисунок 513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6366" y="580767"/>
                  <a:ext cx="1411348" cy="2854411"/>
                </a:xfrm>
                <a:prstGeom prst="rect">
                  <a:avLst/>
                </a:prstGeom>
              </p:spPr>
            </p:pic>
            <p:pic>
              <p:nvPicPr>
                <p:cNvPr id="515" name="Рисунок 514"/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5485" y="580767"/>
                  <a:ext cx="1411348" cy="2854411"/>
                </a:xfrm>
                <a:prstGeom prst="rect">
                  <a:avLst/>
                </a:prstGeom>
              </p:spPr>
            </p:pic>
          </p:grpSp>
          <p:sp>
            <p:nvSpPr>
              <p:cNvPr id="501" name="Блок-схема: магнитный диск 500"/>
              <p:cNvSpPr/>
              <p:nvPr/>
            </p:nvSpPr>
            <p:spPr>
              <a:xfrm>
                <a:off x="4448640" y="2038864"/>
                <a:ext cx="2150867" cy="2234778"/>
              </a:xfrm>
              <a:prstGeom prst="flowChartMagneticDisk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2" name="Штриховая стрелка вправо 501"/>
              <p:cNvSpPr/>
              <p:nvPr/>
            </p:nvSpPr>
            <p:spPr>
              <a:xfrm rot="20069649">
                <a:off x="6771503" y="2557849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3" name="Штриховая стрелка вправо 502"/>
              <p:cNvSpPr/>
              <p:nvPr/>
            </p:nvSpPr>
            <p:spPr>
              <a:xfrm rot="1438365">
                <a:off x="6772101" y="3910783"/>
                <a:ext cx="1126010" cy="469556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04" name="Рисунок 503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476954" y="3354048"/>
                <a:ext cx="2111956" cy="2689655"/>
              </a:xfrm>
              <a:prstGeom prst="rect">
                <a:avLst/>
              </a:prstGeom>
            </p:spPr>
          </p:pic>
          <p:pic>
            <p:nvPicPr>
              <p:cNvPr id="505" name="Рисунок 50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491" y="2323469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506" name="Рисунок 505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641" y="2323468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507" name="Рисунок 506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8805" y="2323467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508" name="Рисунок 507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6988" y="2323466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509" name="Рисунок 50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2361" y="2323465"/>
                <a:ext cx="1195174" cy="1762881"/>
              </a:xfrm>
              <a:prstGeom prst="rect">
                <a:avLst/>
              </a:prstGeom>
            </p:spPr>
          </p:pic>
          <p:pic>
            <p:nvPicPr>
              <p:cNvPr id="510" name="Рисунок 509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97342" y="2323464"/>
                <a:ext cx="1195174" cy="1762881"/>
              </a:xfrm>
              <a:prstGeom prst="rect">
                <a:avLst/>
              </a:prstGeom>
            </p:spPr>
          </p:pic>
        </p:grpSp>
      </p:grp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2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Итоги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>
                <a:solidFill>
                  <a:prstClr val="white"/>
                </a:solidFill>
              </a:rPr>
              <a:pPr/>
              <a:t>40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550" y="1906035"/>
            <a:ext cx="969053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8550" y="1209802"/>
            <a:ext cx="613341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Длительность проекта: 6 </a:t>
            </a:r>
            <a:r>
              <a:rPr lang="ru-RU" sz="28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месяцев</a:t>
            </a:r>
            <a:endParaRPr lang="ru-RU" sz="28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9793" y="153451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5311" y="2066885"/>
            <a:ext cx="11243753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Мэру Нижнего Новгорода было предложено ознакомиться с проектом и распространить на аналогичные процессы в других подразделениях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8549" y="3508062"/>
            <a:ext cx="1124375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Советники мэра решили, что СЭД заменит эту систему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8550" y="4116954"/>
            <a:ext cx="1124375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Процесс вернулся к первоначальному ручному управлению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8550" y="4820472"/>
            <a:ext cx="11243753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Лучшие сотрудники уволились, т.к. все в зарплате опять </a:t>
            </a:r>
            <a:r>
              <a:rPr lang="ru-RU" sz="28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уравнялись и перешли на ручную обработку обращений с нервотрепками и стрессом</a:t>
            </a:r>
            <a:endParaRPr lang="ru-RU" sz="28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7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2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8710" y="3815988"/>
            <a:ext cx="10164043" cy="3276617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Повышение производительности труда в производственных компаниях</a:t>
            </a:r>
            <a:b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6585" y="5134451"/>
            <a:ext cx="184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Сбор данных на конвейере с помощью компьютерного зрения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>
                <a:solidFill>
                  <a:prstClr val="white"/>
                </a:solidFill>
              </a:rPr>
              <a:pPr/>
              <a:t>42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850" y="1146991"/>
            <a:ext cx="9113866" cy="506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0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441"/>
            <a:ext cx="10515600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Параметры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>
                <a:solidFill>
                  <a:prstClr val="white"/>
                </a:solidFill>
              </a:rPr>
              <a:pPr/>
              <a:t>43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5239" y="483796"/>
            <a:ext cx="58739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81063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pPr marL="881063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Номера шапочек</a:t>
            </a:r>
          </a:p>
          <a:p>
            <a:pPr marL="881063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33619"/>
            <a:ext cx="572346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90575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продукции (бедро с кожей/без кожи; грудка с кожей/без кожи,..)</a:t>
            </a:r>
          </a:p>
          <a:p>
            <a:pPr marL="790575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единиц продукции (лоток с 1 грудкой/2 грудками,…)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236" y="4033208"/>
            <a:ext cx="572346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9625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Выкладка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лоток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грудки/по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грудке)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Нормативы работ</a:t>
            </a:r>
          </a:p>
          <a:p>
            <a:pPr marL="809625" indent="-3571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Брак (синяя продукция, неправильная выкладка)</a:t>
            </a:r>
          </a:p>
          <a:p>
            <a:pPr marL="177800">
              <a:buClr>
                <a:srgbClr val="C00000"/>
              </a:buClr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748" y="671271"/>
            <a:ext cx="1393852" cy="11890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991" y="4531102"/>
            <a:ext cx="2573514" cy="1776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800" y="428766"/>
            <a:ext cx="2710451" cy="1793483"/>
          </a:xfrm>
          <a:prstGeom prst="rect">
            <a:avLst/>
          </a:prstGeom>
        </p:spPr>
      </p:pic>
      <p:sp>
        <p:nvSpPr>
          <p:cNvPr id="9" name="AutoShape 2" descr="ÐÐ°ÑÑÐ¸Ð½ÐºÐ¸ Ð¿Ð¾ Ð·Ð°Ð¿ÑÐ¾ÑÑ Ð³ÑÑÐ´ÐºÐ° ÐºÑÑÐ¸Ð½Ð°Ñ ÑÐ¸ÑÑÐ½Ð¾Ðº"/>
          <p:cNvSpPr>
            <a:spLocks noChangeAspect="1" noChangeArrowheads="1"/>
          </p:cNvSpPr>
          <p:nvPr/>
        </p:nvSpPr>
        <p:spPr bwMode="auto">
          <a:xfrm>
            <a:off x="1831975" y="496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ÐÐ°ÑÑÐ¸Ð½ÐºÐ¸ Ð¿Ð¾ Ð·Ð°Ð¿ÑÐ¾ÑÑ Ð³ÑÑÐ´ÐºÐ° ÐºÑÑÐ¸Ð½Ð°Ñ ÑÐ¸ÑÑÐ½Ð¾Ðº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9474" y="3139609"/>
            <a:ext cx="1474933" cy="9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Ð°ÑÑÐ¸Ð½ÐºÐ¸ Ð¿Ð¾ Ð·Ð°Ð¿ÑÐ¾ÑÑ Ð³ÑÑÐ´ÐºÐ° ÐºÑÑÐ¸Ð½Ð°Ñ ÑÐ¸ÑÑÐ½Ð¾Ðº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8703" y="2417371"/>
            <a:ext cx="1449322" cy="107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ÐÐ°ÑÑÐ¸Ð½ÐºÐ¸ Ð¿Ð¾ Ð·Ð°Ð¿ÑÐ¾ÑÑ Ð»Ð¾ÑÐ¾Ðº Ñ Ð¾Ð´Ð½Ð¾Ð¹ Ð³ÑÑÐ´ÐºÐ¾Ð¹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8665">
            <a:off x="10687952" y="2496553"/>
            <a:ext cx="1230874" cy="17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40759">
            <a:off x="8871022" y="2399808"/>
            <a:ext cx="1830282" cy="13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441"/>
            <a:ext cx="10515600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Полученный эффект для участников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>
                <a:solidFill>
                  <a:prstClr val="white"/>
                </a:solidFill>
              </a:rPr>
              <a:pPr/>
              <a:t>44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5809" y="725568"/>
            <a:ext cx="587394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Управленческая эффективность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81063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работы линейного менеджмента</a:t>
            </a:r>
          </a:p>
          <a:p>
            <a:pPr marL="881063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статистических данных в разрезе сотрудников и выведение нормативов работы</a:t>
            </a:r>
          </a:p>
          <a:p>
            <a:pPr marL="881063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нормативов работы в зависимости от места у конвейера</a:t>
            </a:r>
          </a:p>
          <a:p>
            <a:pPr marL="881063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36" y="3435057"/>
            <a:ext cx="572346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Экономическая эффективность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90575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(производительности) труда сотрудников конвейера</a:t>
            </a:r>
          </a:p>
          <a:p>
            <a:pPr marL="790575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системы мотивации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611277"/>
            <a:ext cx="57234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buClr>
                <a:srgbClr val="C00000"/>
              </a:buClr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>
              <a:buClr>
                <a:srgbClr val="C00000"/>
              </a:buClr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800" y="344481"/>
            <a:ext cx="4369541" cy="20050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199" y="844598"/>
            <a:ext cx="1393852" cy="1189021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8263467" y="3280123"/>
            <a:ext cx="1337733" cy="48754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9685867" y="2417372"/>
            <a:ext cx="2344680" cy="2169275"/>
            <a:chOff x="4005320" y="0"/>
            <a:chExt cx="6823676" cy="6858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5320" y="0"/>
              <a:ext cx="6823676" cy="6858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9542" y="2326748"/>
              <a:ext cx="1627396" cy="890585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685" y="4590814"/>
            <a:ext cx="2573514" cy="1776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800" y="2486010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Итоги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24339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Создание системы мотивации на объективных показателях вдохновило лучших сотрудников на повышение производительности труда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>
                <a:solidFill>
                  <a:prstClr val="white"/>
                </a:solidFill>
              </a:rPr>
              <a:pPr/>
              <a:t>45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5945" y="513955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3599556"/>
            <a:ext cx="459292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Снизился процент брака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5834" y="459302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4458494"/>
            <a:ext cx="10463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Стандартизированы рабочие места на основании анализа показателей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06227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2688"/>
            <a:ext cx="10515600" cy="695914"/>
          </a:xfrm>
        </p:spPr>
        <p:txBody>
          <a:bodyPr lIns="180000" tIns="180000" rIns="180000" bIns="18000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 такое аналитика?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671069" y="6535703"/>
            <a:ext cx="520930" cy="322297"/>
          </a:xfrm>
          <a:prstGeom prst="rect">
            <a:avLst/>
          </a:prstGeom>
        </p:spPr>
        <p:txBody>
          <a:bodyPr/>
          <a:lstStyle/>
          <a:p>
            <a:fld id="{53E209BE-F104-41B5-A7F1-AEA229BE86F4}" type="slidenum">
              <a:rPr lang="ru-RU" smtClean="0">
                <a:solidFill>
                  <a:prstClr val="white"/>
                </a:solidFill>
              </a:rPr>
              <a:pPr/>
              <a:t>46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9192123" y="1543690"/>
            <a:ext cx="2294021" cy="3958753"/>
            <a:chOff x="8807990" y="2026291"/>
            <a:chExt cx="1428724" cy="2465524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8807990" y="2026291"/>
              <a:ext cx="1428724" cy="246552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1400" b="1" dirty="0" smtClean="0">
                  <a:solidFill>
                    <a:prstClr val="white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АНАЛИЗ </a:t>
              </a:r>
            </a:p>
            <a:p>
              <a:r>
                <a:rPr lang="ru-RU" sz="1400" b="1" dirty="0" smtClean="0">
                  <a:solidFill>
                    <a:prstClr val="white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ИНФОРМАЦИИ</a:t>
              </a:r>
            </a:p>
          </p:txBody>
        </p:sp>
        <p:sp>
          <p:nvSpPr>
            <p:cNvPr id="82" name="10-конечная звезда 81"/>
            <p:cNvSpPr/>
            <p:nvPr/>
          </p:nvSpPr>
          <p:spPr>
            <a:xfrm rot="4598808">
              <a:off x="9410067" y="2386850"/>
              <a:ext cx="785611" cy="824347"/>
            </a:xfrm>
            <a:prstGeom prst="star10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3" name="10-конечная звезда 82"/>
            <p:cNvSpPr/>
            <p:nvPr/>
          </p:nvSpPr>
          <p:spPr>
            <a:xfrm rot="1944727">
              <a:off x="8861408" y="3052030"/>
              <a:ext cx="758357" cy="763463"/>
            </a:xfrm>
            <a:prstGeom prst="star10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4" name="10-конечная звезда 83"/>
            <p:cNvSpPr/>
            <p:nvPr/>
          </p:nvSpPr>
          <p:spPr>
            <a:xfrm rot="1175523">
              <a:off x="9546956" y="3628284"/>
              <a:ext cx="629060" cy="633296"/>
            </a:xfrm>
            <a:prstGeom prst="star10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5" name="Овал 84"/>
            <p:cNvSpPr/>
            <p:nvPr/>
          </p:nvSpPr>
          <p:spPr>
            <a:xfrm>
              <a:off x="9686581" y="2688165"/>
              <a:ext cx="234991" cy="2349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9741062" y="3830379"/>
              <a:ext cx="247134" cy="2471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9107245" y="3321194"/>
              <a:ext cx="259491" cy="2594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271353" y="943143"/>
            <a:ext cx="3001237" cy="3001236"/>
            <a:chOff x="271353" y="943143"/>
            <a:chExt cx="3001237" cy="3001236"/>
          </a:xfrm>
        </p:grpSpPr>
        <p:grpSp>
          <p:nvGrpSpPr>
            <p:cNvPr id="6" name="Группа 2"/>
            <p:cNvGrpSpPr/>
            <p:nvPr/>
          </p:nvGrpSpPr>
          <p:grpSpPr>
            <a:xfrm>
              <a:off x="271353" y="943143"/>
              <a:ext cx="3001237" cy="3001236"/>
              <a:chOff x="4624361" y="143882"/>
              <a:chExt cx="2086963" cy="2086962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4624361" y="143882"/>
                <a:ext cx="2086963" cy="208696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50000"/>
                  </a:schemeClr>
                </a:solidFill>
                <a:prstDash val="lgDash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prstClr val="white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grpSp>
            <p:nvGrpSpPr>
              <p:cNvPr id="7" name="Группа 33"/>
              <p:cNvGrpSpPr/>
              <p:nvPr/>
            </p:nvGrpSpPr>
            <p:grpSpPr>
              <a:xfrm>
                <a:off x="4933279" y="361479"/>
                <a:ext cx="1595156" cy="1568176"/>
                <a:chOff x="1202343" y="1038949"/>
                <a:chExt cx="2035730" cy="2001298"/>
              </a:xfrm>
            </p:grpSpPr>
            <p:sp>
              <p:nvSpPr>
                <p:cNvPr id="35" name="Овал 34"/>
                <p:cNvSpPr/>
                <p:nvPr/>
              </p:nvSpPr>
              <p:spPr>
                <a:xfrm>
                  <a:off x="1607626" y="1379783"/>
                  <a:ext cx="338951" cy="309616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36" name="Овал 35"/>
                <p:cNvSpPr/>
                <p:nvPr/>
              </p:nvSpPr>
              <p:spPr>
                <a:xfrm>
                  <a:off x="2099758" y="2005611"/>
                  <a:ext cx="212292" cy="193919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37" name="Овал 14"/>
                <p:cNvSpPr/>
                <p:nvPr/>
              </p:nvSpPr>
              <p:spPr>
                <a:xfrm flipV="1">
                  <a:off x="1202343" y="1785250"/>
                  <a:ext cx="212292" cy="193919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 rot="16200000">
                  <a:off x="1756247" y="2741327"/>
                  <a:ext cx="285399" cy="312441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 rot="5400000">
                  <a:off x="2614850" y="1029761"/>
                  <a:ext cx="193918" cy="212293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40" name="Овал 39"/>
                <p:cNvSpPr/>
                <p:nvPr/>
              </p:nvSpPr>
              <p:spPr>
                <a:xfrm rot="5400000" flipH="1">
                  <a:off x="2137896" y="2507669"/>
                  <a:ext cx="193919" cy="212293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 rot="5400000" flipH="1">
                  <a:off x="2997814" y="1696592"/>
                  <a:ext cx="234467" cy="246051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9000000"/>
                  </a:camera>
                  <a:lightRig rig="threePt" dir="t"/>
                </a:scene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42" name="Овал 41"/>
                <p:cNvSpPr/>
                <p:nvPr/>
              </p:nvSpPr>
              <p:spPr>
                <a:xfrm rot="16200000">
                  <a:off x="1229620" y="2442028"/>
                  <a:ext cx="291727" cy="319368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 rot="5400000" flipH="1">
                  <a:off x="2662226" y="2625231"/>
                  <a:ext cx="341361" cy="373705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 flipV="1">
                  <a:off x="1488397" y="2102568"/>
                  <a:ext cx="611361" cy="3960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>
                  <a:stCxn id="35" idx="7"/>
                  <a:endCxn id="39" idx="4"/>
                </p:cNvCxnSpPr>
                <p:nvPr/>
              </p:nvCxnSpPr>
              <p:spPr>
                <a:xfrm rot="5400000" flipH="1" flipV="1">
                  <a:off x="2106692" y="926155"/>
                  <a:ext cx="289218" cy="70872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>
                  <a:stCxn id="35" idx="6"/>
                  <a:endCxn id="41" idx="5"/>
                </p:cNvCxnSpPr>
                <p:nvPr/>
              </p:nvCxnSpPr>
              <p:spPr>
                <a:xfrm>
                  <a:off x="1946577" y="1534591"/>
                  <a:ext cx="1081478" cy="20213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1414634" y="1882207"/>
                  <a:ext cx="716213" cy="151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flipV="1">
                  <a:off x="2009410" y="2682372"/>
                  <a:ext cx="150388" cy="11426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2341001" y="2613812"/>
                  <a:ext cx="359780" cy="7757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>
                  <a:endCxn id="43" idx="5"/>
                </p:cNvCxnSpPr>
                <p:nvPr/>
              </p:nvCxnSpPr>
              <p:spPr>
                <a:xfrm rot="16200000" flipH="1">
                  <a:off x="2230738" y="2221350"/>
                  <a:ext cx="520267" cy="41982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>
                  <a:stCxn id="36" idx="6"/>
                  <a:endCxn id="41" idx="4"/>
                </p:cNvCxnSpPr>
                <p:nvPr/>
              </p:nvCxnSpPr>
              <p:spPr>
                <a:xfrm flipV="1">
                  <a:off x="2312050" y="1819618"/>
                  <a:ext cx="679972" cy="28295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16200000" flipH="1">
                  <a:off x="1239208" y="2095105"/>
                  <a:ext cx="804076" cy="51540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 rot="5400000" flipH="1" flipV="1">
                  <a:off x="1435608" y="1591991"/>
                  <a:ext cx="169592" cy="273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>
                  <a:stCxn id="43" idx="6"/>
                  <a:endCxn id="39" idx="6"/>
                </p:cNvCxnSpPr>
                <p:nvPr/>
              </p:nvCxnSpPr>
              <p:spPr>
                <a:xfrm rot="16200000" flipV="1">
                  <a:off x="2068090" y="1876586"/>
                  <a:ext cx="1408536" cy="12109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 rot="16200000" flipV="1">
                  <a:off x="1305301" y="2161197"/>
                  <a:ext cx="1065446" cy="12184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>
                  <a:stCxn id="36" idx="0"/>
                  <a:endCxn id="39" idx="5"/>
                </p:cNvCxnSpPr>
                <p:nvPr/>
              </p:nvCxnSpPr>
              <p:spPr>
                <a:xfrm rot="5400000" flipH="1" flipV="1">
                  <a:off x="2020756" y="1389616"/>
                  <a:ext cx="801144" cy="43084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 rot="10800000" flipV="1">
                  <a:off x="2055166" y="2812078"/>
                  <a:ext cx="590888" cy="8546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 rot="16200000" flipV="1">
                  <a:off x="2061717" y="2343715"/>
                  <a:ext cx="317325" cy="2895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2" name="TextBox 91"/>
            <p:cNvSpPr txBox="1"/>
            <p:nvPr/>
          </p:nvSpPr>
          <p:spPr>
            <a:xfrm rot="20214875">
              <a:off x="546195" y="1195519"/>
              <a:ext cx="1410941" cy="40640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СИСТЕМА</a:t>
              </a:r>
              <a:endParaRPr lang="ru-RU" sz="16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33" name="Стрелка вправо 132"/>
          <p:cNvSpPr/>
          <p:nvPr/>
        </p:nvSpPr>
        <p:spPr>
          <a:xfrm>
            <a:off x="3336759" y="2245895"/>
            <a:ext cx="593558" cy="54543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4" name="Стрелка вправо 133"/>
          <p:cNvSpPr/>
          <p:nvPr/>
        </p:nvSpPr>
        <p:spPr>
          <a:xfrm>
            <a:off x="5309937" y="2245895"/>
            <a:ext cx="946483" cy="54543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5" name="Стрелка вправо 134"/>
          <p:cNvSpPr/>
          <p:nvPr/>
        </p:nvSpPr>
        <p:spPr>
          <a:xfrm>
            <a:off x="8497229" y="2245895"/>
            <a:ext cx="1208244" cy="54543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71353" y="951255"/>
            <a:ext cx="3001237" cy="3001236"/>
            <a:chOff x="-1546880" y="3584727"/>
            <a:chExt cx="3001237" cy="3001236"/>
          </a:xfrm>
        </p:grpSpPr>
        <p:sp>
          <p:nvSpPr>
            <p:cNvPr id="113" name="Овал 112"/>
            <p:cNvSpPr/>
            <p:nvPr/>
          </p:nvSpPr>
          <p:spPr>
            <a:xfrm>
              <a:off x="-1546880" y="3584727"/>
              <a:ext cx="3001237" cy="3001236"/>
            </a:xfrm>
            <a:prstGeom prst="ellips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prstDash val="lg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-645932" y="4281722"/>
              <a:ext cx="381949" cy="34889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-91370" y="4986941"/>
              <a:ext cx="239223" cy="2185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7" name="Овал 14"/>
            <p:cNvSpPr/>
            <p:nvPr/>
          </p:nvSpPr>
          <p:spPr>
            <a:xfrm flipV="1">
              <a:off x="-1102628" y="4738625"/>
              <a:ext cx="239223" cy="21851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 rot="16200000">
              <a:off x="-478458" y="5815987"/>
              <a:ext cx="321604" cy="35207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 rot="5400000">
              <a:off x="489064" y="3887297"/>
              <a:ext cx="218518" cy="23922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0" name="Овал 119"/>
            <p:cNvSpPr/>
            <p:nvPr/>
          </p:nvSpPr>
          <p:spPr>
            <a:xfrm rot="5400000" flipH="1">
              <a:off x="-48394" y="5552688"/>
              <a:ext cx="218519" cy="23922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 rot="5400000" flipH="1">
              <a:off x="1124140" y="4561704"/>
              <a:ext cx="264211" cy="277264"/>
            </a:xfrm>
            <a:prstGeom prst="ellipse">
              <a:avLst/>
            </a:prstGeom>
            <a:solidFill>
              <a:srgbClr val="FFD869"/>
            </a:solidFill>
            <a:ln>
              <a:noFill/>
            </a:ln>
            <a:effectLst/>
            <a:scene3d>
              <a:camera prst="orthographicFront">
                <a:rot lat="0" lon="0" rev="9000000"/>
              </a:camera>
              <a:lightRig rig="threePt" dir="t"/>
            </a:scene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 rot="16200000">
              <a:off x="-1071891" y="5478720"/>
              <a:ext cx="328735" cy="35988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 rot="5400000" flipH="1">
              <a:off x="542450" y="5685164"/>
              <a:ext cx="384665" cy="42111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124" name="Прямая соединительная линия 123"/>
            <p:cNvCxnSpPr/>
            <p:nvPr/>
          </p:nvCxnSpPr>
          <p:spPr>
            <a:xfrm flipV="1">
              <a:off x="-780286" y="5096197"/>
              <a:ext cx="688916" cy="4462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>
              <a:stCxn id="115" idx="7"/>
              <a:endCxn id="119" idx="4"/>
            </p:cNvCxnSpPr>
            <p:nvPr/>
          </p:nvCxnSpPr>
          <p:spPr>
            <a:xfrm rot="5400000" flipH="1" flipV="1">
              <a:off x="-83557" y="3770548"/>
              <a:ext cx="325907" cy="7986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>
              <a:stCxn id="115" idx="6"/>
            </p:cNvCxnSpPr>
            <p:nvPr/>
          </p:nvCxnSpPr>
          <p:spPr>
            <a:xfrm>
              <a:off x="-263983" y="4456169"/>
              <a:ext cx="1381596" cy="2189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-863407" y="4847882"/>
              <a:ext cx="807069" cy="1710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flipV="1">
              <a:off x="-193180" y="5749553"/>
              <a:ext cx="169466" cy="1287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180476" y="5672296"/>
              <a:ext cx="405420" cy="874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>
              <a:endCxn id="123" idx="5"/>
            </p:cNvCxnSpPr>
            <p:nvPr/>
          </p:nvCxnSpPr>
          <p:spPr>
            <a:xfrm rot="16200000" flipH="1">
              <a:off x="56225" y="5230048"/>
              <a:ext cx="586266" cy="4730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>
              <a:stCxn id="116" idx="6"/>
            </p:cNvCxnSpPr>
            <p:nvPr/>
          </p:nvCxnSpPr>
          <p:spPr>
            <a:xfrm flipV="1">
              <a:off x="147853" y="4770624"/>
              <a:ext cx="969761" cy="3255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rot="16200000" flipH="1">
              <a:off x="-1061087" y="5087788"/>
              <a:ext cx="906078" cy="5807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 rot="5400000" flipH="1" flipV="1">
              <a:off x="-839772" y="4520850"/>
              <a:ext cx="191106" cy="3084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>
              <a:stCxn id="123" idx="6"/>
              <a:endCxn id="119" idx="6"/>
            </p:cNvCxnSpPr>
            <p:nvPr/>
          </p:nvCxnSpPr>
          <p:spPr>
            <a:xfrm rot="16200000" flipV="1">
              <a:off x="-127056" y="4841548"/>
              <a:ext cx="1587218" cy="1364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 rot="16200000" flipV="1">
              <a:off x="-986609" y="5162264"/>
              <a:ext cx="1200605" cy="1373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>
              <a:stCxn id="116" idx="0"/>
              <a:endCxn id="119" idx="5"/>
            </p:cNvCxnSpPr>
            <p:nvPr/>
          </p:nvCxnSpPr>
          <p:spPr>
            <a:xfrm rot="5400000" flipH="1" flipV="1">
              <a:off x="-180394" y="4292803"/>
              <a:ext cx="902774" cy="4855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rot="10800000" flipV="1">
              <a:off x="-141619" y="5895713"/>
              <a:ext cx="665846" cy="963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V="1">
              <a:off x="-134237" y="5367935"/>
              <a:ext cx="357580" cy="326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Овал 144"/>
            <p:cNvSpPr/>
            <p:nvPr/>
          </p:nvSpPr>
          <p:spPr>
            <a:xfrm>
              <a:off x="-1410999" y="5056468"/>
              <a:ext cx="381949" cy="3488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 rot="20214875">
              <a:off x="-1272038" y="3837103"/>
              <a:ext cx="1410941" cy="40640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СИСТЕМА</a:t>
              </a:r>
              <a:endParaRPr lang="ru-RU" sz="16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 rot="5400000" flipH="1">
              <a:off x="951865" y="5195282"/>
              <a:ext cx="264211" cy="27726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9000000"/>
              </a:camera>
              <a:lightRig rig="threePt" dir="t"/>
            </a:scene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13" name="Прямая соединительная линия 12"/>
            <p:cNvCxnSpPr>
              <a:stCxn id="145" idx="6"/>
              <a:endCxn id="116" idx="2"/>
            </p:cNvCxnSpPr>
            <p:nvPr/>
          </p:nvCxnSpPr>
          <p:spPr>
            <a:xfrm flipV="1">
              <a:off x="-1029050" y="5096201"/>
              <a:ext cx="937680" cy="13471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>
              <a:stCxn id="119" idx="6"/>
              <a:endCxn id="146" idx="6"/>
            </p:cNvCxnSpPr>
            <p:nvPr/>
          </p:nvCxnSpPr>
          <p:spPr>
            <a:xfrm>
              <a:off x="598323" y="4116168"/>
              <a:ext cx="485648" cy="108564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>
              <a:stCxn id="145" idx="5"/>
              <a:endCxn id="146" idx="4"/>
            </p:cNvCxnSpPr>
            <p:nvPr/>
          </p:nvCxnSpPr>
          <p:spPr>
            <a:xfrm flipV="1">
              <a:off x="-1084985" y="5333914"/>
              <a:ext cx="2030324" cy="2035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Группа 150"/>
          <p:cNvGrpSpPr/>
          <p:nvPr/>
        </p:nvGrpSpPr>
        <p:grpSpPr>
          <a:xfrm>
            <a:off x="4066845" y="1676337"/>
            <a:ext cx="1166563" cy="1521975"/>
            <a:chOff x="3900158" y="1676337"/>
            <a:chExt cx="1166563" cy="152197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900158" y="1676337"/>
              <a:ext cx="1166563" cy="1521975"/>
              <a:chOff x="4000499" y="1699345"/>
              <a:chExt cx="1166563" cy="1521975"/>
            </a:xfrm>
          </p:grpSpPr>
          <p:sp>
            <p:nvSpPr>
              <p:cNvPr id="114" name="Прямоугольник 113"/>
              <p:cNvSpPr/>
              <p:nvPr/>
            </p:nvSpPr>
            <p:spPr>
              <a:xfrm>
                <a:off x="4243869" y="1936929"/>
                <a:ext cx="923193" cy="12843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altLang="ko-KR" sz="1400" i="1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Данные</a:t>
                </a:r>
                <a:endParaRPr lang="ko-KR" altLang="en-US" sz="1400" i="1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4120293" y="1821456"/>
                <a:ext cx="923193" cy="12843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altLang="ko-KR" sz="1400" i="1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Данные</a:t>
                </a:r>
                <a:endParaRPr lang="ko-KR" altLang="en-US" sz="1400" i="1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4000499" y="1699345"/>
                <a:ext cx="923193" cy="12843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altLang="ko-KR" sz="1400" b="1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Данные</a:t>
                </a:r>
                <a:endParaRPr lang="ko-KR" altLang="en-US" sz="1400" b="1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pic>
          <p:nvPicPr>
            <p:cNvPr id="149" name="Рисунок 148" descr="excel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1314" y="2120194"/>
              <a:ext cx="772803" cy="618243"/>
            </a:xfrm>
            <a:prstGeom prst="rect">
              <a:avLst/>
            </a:prstGeom>
            <a:effectLst/>
          </p:spPr>
        </p:pic>
      </p:grpSp>
      <p:grpSp>
        <p:nvGrpSpPr>
          <p:cNvPr id="154" name="Группа 153"/>
          <p:cNvGrpSpPr/>
          <p:nvPr/>
        </p:nvGrpSpPr>
        <p:grpSpPr>
          <a:xfrm>
            <a:off x="6367750" y="1688599"/>
            <a:ext cx="2054481" cy="1414276"/>
            <a:chOff x="6207730" y="1574299"/>
            <a:chExt cx="2054481" cy="141427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6207730" y="1574299"/>
              <a:ext cx="1364409" cy="821431"/>
              <a:chOff x="4712088" y="-505808"/>
              <a:chExt cx="1572126" cy="946485"/>
            </a:xfrm>
          </p:grpSpPr>
          <p:grpSp>
            <p:nvGrpSpPr>
              <p:cNvPr id="97" name="Группа 96"/>
              <p:cNvGrpSpPr/>
              <p:nvPr/>
            </p:nvGrpSpPr>
            <p:grpSpPr>
              <a:xfrm>
                <a:off x="4712088" y="-505808"/>
                <a:ext cx="1572126" cy="946485"/>
                <a:chOff x="6866021" y="1780673"/>
                <a:chExt cx="1572126" cy="946485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4" name="Прямоугольник 93"/>
                <p:cNvSpPr/>
                <p:nvPr/>
              </p:nvSpPr>
              <p:spPr>
                <a:xfrm>
                  <a:off x="6866021" y="1780673"/>
                  <a:ext cx="1572126" cy="946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grpSp>
              <p:nvGrpSpPr>
                <p:cNvPr id="60" name="Группа 59"/>
                <p:cNvGrpSpPr/>
                <p:nvPr/>
              </p:nvGrpSpPr>
              <p:grpSpPr>
                <a:xfrm>
                  <a:off x="6945442" y="1864896"/>
                  <a:ext cx="1420039" cy="741856"/>
                  <a:chOff x="3647261" y="5079999"/>
                  <a:chExt cx="1788340" cy="703757"/>
                </a:xfrm>
              </p:grpSpPr>
              <p:cxnSp>
                <p:nvCxnSpPr>
                  <p:cNvPr id="98" name="Прямая со стрелкой 97"/>
                  <p:cNvCxnSpPr/>
                  <p:nvPr/>
                </p:nvCxnSpPr>
                <p:spPr>
                  <a:xfrm rot="5400000" flipH="1" flipV="1">
                    <a:off x="3377560" y="5431375"/>
                    <a:ext cx="703757" cy="1006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Прямая со стрелкой 98"/>
                  <p:cNvCxnSpPr/>
                  <p:nvPr/>
                </p:nvCxnSpPr>
                <p:spPr>
                  <a:xfrm>
                    <a:off x="3647261" y="5714078"/>
                    <a:ext cx="1788340" cy="256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7" name="Полилиния 26"/>
              <p:cNvSpPr/>
              <p:nvPr/>
            </p:nvSpPr>
            <p:spPr>
              <a:xfrm>
                <a:off x="4873090" y="-219570"/>
                <a:ext cx="1308229" cy="264813"/>
              </a:xfrm>
              <a:custGeom>
                <a:avLst/>
                <a:gdLst>
                  <a:gd name="connsiteX0" fmla="*/ 0 w 1193800"/>
                  <a:gd name="connsiteY0" fmla="*/ 156070 h 264813"/>
                  <a:gd name="connsiteX1" fmla="*/ 292100 w 1193800"/>
                  <a:gd name="connsiteY1" fmla="*/ 41770 h 264813"/>
                  <a:gd name="connsiteX2" fmla="*/ 495300 w 1193800"/>
                  <a:gd name="connsiteY2" fmla="*/ 181470 h 264813"/>
                  <a:gd name="connsiteX3" fmla="*/ 787400 w 1193800"/>
                  <a:gd name="connsiteY3" fmla="*/ 257670 h 264813"/>
                  <a:gd name="connsiteX4" fmla="*/ 1016000 w 1193800"/>
                  <a:gd name="connsiteY4" fmla="*/ 3670 h 264813"/>
                  <a:gd name="connsiteX5" fmla="*/ 1193800 w 1193800"/>
                  <a:gd name="connsiteY5" fmla="*/ 130670 h 26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3800" h="264813">
                    <a:moveTo>
                      <a:pt x="0" y="156070"/>
                    </a:moveTo>
                    <a:cubicBezTo>
                      <a:pt x="104775" y="96803"/>
                      <a:pt x="209550" y="37537"/>
                      <a:pt x="292100" y="41770"/>
                    </a:cubicBezTo>
                    <a:cubicBezTo>
                      <a:pt x="374650" y="46003"/>
                      <a:pt x="412750" y="145487"/>
                      <a:pt x="495300" y="181470"/>
                    </a:cubicBezTo>
                    <a:cubicBezTo>
                      <a:pt x="577850" y="217453"/>
                      <a:pt x="700617" y="287303"/>
                      <a:pt x="787400" y="257670"/>
                    </a:cubicBezTo>
                    <a:cubicBezTo>
                      <a:pt x="874183" y="228037"/>
                      <a:pt x="948267" y="24837"/>
                      <a:pt x="1016000" y="3670"/>
                    </a:cubicBezTo>
                    <a:cubicBezTo>
                      <a:pt x="1083733" y="-17497"/>
                      <a:pt x="1138766" y="56586"/>
                      <a:pt x="1193800" y="13067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4846751" y="-406405"/>
                <a:ext cx="1160349" cy="578793"/>
              </a:xfrm>
              <a:custGeom>
                <a:avLst/>
                <a:gdLst>
                  <a:gd name="connsiteX0" fmla="*/ 0 w 1117600"/>
                  <a:gd name="connsiteY0" fmla="*/ 469906 h 578793"/>
                  <a:gd name="connsiteX1" fmla="*/ 368300 w 1117600"/>
                  <a:gd name="connsiteY1" fmla="*/ 546106 h 578793"/>
                  <a:gd name="connsiteX2" fmla="*/ 584200 w 1117600"/>
                  <a:gd name="connsiteY2" fmla="*/ 6 h 578793"/>
                  <a:gd name="connsiteX3" fmla="*/ 1117600 w 1117600"/>
                  <a:gd name="connsiteY3" fmla="*/ 533406 h 578793"/>
                  <a:gd name="connsiteX4" fmla="*/ 1117600 w 1117600"/>
                  <a:gd name="connsiteY4" fmla="*/ 533406 h 57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600" h="578793">
                    <a:moveTo>
                      <a:pt x="0" y="469906"/>
                    </a:moveTo>
                    <a:cubicBezTo>
                      <a:pt x="135466" y="547164"/>
                      <a:pt x="270933" y="624423"/>
                      <a:pt x="368300" y="546106"/>
                    </a:cubicBezTo>
                    <a:cubicBezTo>
                      <a:pt x="465667" y="467789"/>
                      <a:pt x="459317" y="2123"/>
                      <a:pt x="584200" y="6"/>
                    </a:cubicBezTo>
                    <a:cubicBezTo>
                      <a:pt x="709083" y="-2111"/>
                      <a:pt x="1117600" y="533406"/>
                      <a:pt x="1117600" y="533406"/>
                    </a:cubicBezTo>
                    <a:lnTo>
                      <a:pt x="1117600" y="533406"/>
                    </a:lnTo>
                  </a:path>
                </a:pathLst>
              </a:cu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53" name="Группа 152"/>
            <p:cNvGrpSpPr/>
            <p:nvPr/>
          </p:nvGrpSpPr>
          <p:grpSpPr>
            <a:xfrm>
              <a:off x="6550136" y="1813625"/>
              <a:ext cx="1229884" cy="863197"/>
              <a:chOff x="4797536" y="3528125"/>
              <a:chExt cx="1229884" cy="863197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4797536" y="3528125"/>
                <a:ext cx="1225184" cy="863197"/>
                <a:chOff x="5983706" y="1171074"/>
                <a:chExt cx="1411705" cy="994610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3" name="Прямоугольник 92"/>
                <p:cNvSpPr/>
                <p:nvPr/>
              </p:nvSpPr>
              <p:spPr>
                <a:xfrm>
                  <a:off x="5983706" y="1171074"/>
                  <a:ext cx="1411705" cy="9946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30" name="Пирог 29"/>
                <p:cNvSpPr/>
                <p:nvPr/>
              </p:nvSpPr>
              <p:spPr>
                <a:xfrm>
                  <a:off x="6131248" y="1317268"/>
                  <a:ext cx="716828" cy="716828"/>
                </a:xfrm>
                <a:prstGeom prst="pi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150" name="Пирог 149"/>
                <p:cNvSpPr/>
                <p:nvPr/>
              </p:nvSpPr>
              <p:spPr>
                <a:xfrm rot="4524638">
                  <a:off x="6178748" y="1263808"/>
                  <a:ext cx="716828" cy="716828"/>
                </a:xfrm>
                <a:prstGeom prst="pie">
                  <a:avLst>
                    <a:gd name="adj1" fmla="val 11987907"/>
                    <a:gd name="adj2" fmla="val 16930371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sp>
            <p:nvSpPr>
              <p:cNvPr id="152" name="TextBox 151"/>
              <p:cNvSpPr txBox="1"/>
              <p:nvPr/>
            </p:nvSpPr>
            <p:spPr>
              <a:xfrm>
                <a:off x="5577840" y="3611880"/>
                <a:ext cx="449580" cy="4114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r>
                  <a:rPr lang="ru-RU" sz="1100" b="1" dirty="0" smtClean="0">
                    <a:solidFill>
                      <a:srgbClr val="70AD47">
                        <a:lumMod val="75000"/>
                      </a:srgb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•</a:t>
                </a:r>
                <a:r>
                  <a:rPr lang="en-US" sz="1100" b="1" dirty="0" smtClean="0">
                    <a:solidFill>
                      <a:srgbClr val="70AD47">
                        <a:lumMod val="75000"/>
                      </a:srgb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11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---</a:t>
                </a:r>
                <a:r>
                  <a:rPr lang="en-US" sz="1100" dirty="0" smtClean="0">
                    <a:solidFill>
                      <a:srgbClr val="C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</a:p>
              <a:p>
                <a:r>
                  <a:rPr lang="ru-RU" sz="1100" b="1" dirty="0" smtClean="0">
                    <a:solidFill>
                      <a:srgbClr val="FFD869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•</a:t>
                </a:r>
                <a:r>
                  <a:rPr lang="en-US" sz="1100" b="1" dirty="0" smtClean="0">
                    <a:solidFill>
                      <a:srgbClr val="70AD47">
                        <a:lumMod val="75000"/>
                      </a:srgb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11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---</a:t>
                </a:r>
                <a:r>
                  <a:rPr lang="en-US" sz="1100" dirty="0" smtClean="0">
                    <a:solidFill>
                      <a:srgbClr val="C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endParaRPr lang="ru-RU" sz="1100" dirty="0" smtClean="0">
                  <a:solidFill>
                    <a:srgbClr val="C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07" name="Группа 106"/>
            <p:cNvGrpSpPr/>
            <p:nvPr/>
          </p:nvGrpSpPr>
          <p:grpSpPr>
            <a:xfrm>
              <a:off x="6897802" y="2167144"/>
              <a:ext cx="1364409" cy="821431"/>
              <a:chOff x="6047874" y="1764631"/>
              <a:chExt cx="1572126" cy="946485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95" name="Прямоугольник 94"/>
              <p:cNvSpPr/>
              <p:nvPr/>
            </p:nvSpPr>
            <p:spPr>
              <a:xfrm>
                <a:off x="6047874" y="1764631"/>
                <a:ext cx="1572126" cy="9464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prstClr val="white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grpSp>
            <p:nvGrpSpPr>
              <p:cNvPr id="61" name="Группа 60"/>
              <p:cNvGrpSpPr/>
              <p:nvPr/>
            </p:nvGrpSpPr>
            <p:grpSpPr>
              <a:xfrm>
                <a:off x="6154700" y="1880938"/>
                <a:ext cx="1420039" cy="741856"/>
                <a:chOff x="3647261" y="5079999"/>
                <a:chExt cx="1788340" cy="703757"/>
              </a:xfrm>
            </p:grpSpPr>
            <p:cxnSp>
              <p:nvCxnSpPr>
                <p:cNvPr id="62" name="Прямая со стрелкой 61"/>
                <p:cNvCxnSpPr/>
                <p:nvPr/>
              </p:nvCxnSpPr>
              <p:spPr>
                <a:xfrm rot="5400000" flipH="1" flipV="1">
                  <a:off x="3377560" y="5431375"/>
                  <a:ext cx="703757" cy="100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 стрелкой 64"/>
                <p:cNvCxnSpPr/>
                <p:nvPr/>
              </p:nvCxnSpPr>
              <p:spPr>
                <a:xfrm>
                  <a:off x="3647261" y="5714078"/>
                  <a:ext cx="1788340" cy="256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Прямоугольник 66"/>
                <p:cNvSpPr/>
                <p:nvPr/>
              </p:nvSpPr>
              <p:spPr>
                <a:xfrm>
                  <a:off x="3784223" y="5213229"/>
                  <a:ext cx="156529" cy="493143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8" name="Прямоугольник 67"/>
                <p:cNvSpPr/>
                <p:nvPr/>
              </p:nvSpPr>
              <p:spPr>
                <a:xfrm>
                  <a:off x="3987801" y="5461000"/>
                  <a:ext cx="179918" cy="24537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69" name="Прямоугольник 68"/>
                <p:cNvSpPr/>
                <p:nvPr/>
              </p:nvSpPr>
              <p:spPr>
                <a:xfrm>
                  <a:off x="4206851" y="5315967"/>
                  <a:ext cx="156529" cy="39040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70" name="Прямоугольник 69"/>
                <p:cNvSpPr/>
                <p:nvPr/>
              </p:nvSpPr>
              <p:spPr>
                <a:xfrm>
                  <a:off x="4410338" y="5208091"/>
                  <a:ext cx="219141" cy="49828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71" name="Прямоугольник 70"/>
                <p:cNvSpPr/>
                <p:nvPr/>
              </p:nvSpPr>
              <p:spPr>
                <a:xfrm>
                  <a:off x="4660784" y="5372473"/>
                  <a:ext cx="195661" cy="3338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75" name="Прямоугольник 74"/>
                <p:cNvSpPr/>
                <p:nvPr/>
              </p:nvSpPr>
              <p:spPr>
                <a:xfrm>
                  <a:off x="4895579" y="5181600"/>
                  <a:ext cx="197121" cy="52477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76" name="Прямоугольник 75"/>
                <p:cNvSpPr/>
                <p:nvPr/>
              </p:nvSpPr>
              <p:spPr>
                <a:xfrm>
                  <a:off x="5130370" y="5619044"/>
                  <a:ext cx="180007" cy="8732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</p:grpSp>
      </p:grpSp>
      <p:sp>
        <p:nvSpPr>
          <p:cNvPr id="156" name="TextBox 155"/>
          <p:cNvSpPr txBox="1"/>
          <p:nvPr/>
        </p:nvSpPr>
        <p:spPr>
          <a:xfrm>
            <a:off x="7239600" y="4050000"/>
            <a:ext cx="1422400" cy="1968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План решения</a:t>
            </a:r>
          </a:p>
          <a:p>
            <a:pPr algn="ctr"/>
            <a:endParaRPr lang="ru-RU" sz="2000" b="1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Шаг 1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Шаг 2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Шаг 3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endParaRPr lang="ru-RU" sz="16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7" name="Стрелка вправо 156"/>
          <p:cNvSpPr/>
          <p:nvPr/>
        </p:nvSpPr>
        <p:spPr>
          <a:xfrm rot="10800000">
            <a:off x="8700837" y="4874795"/>
            <a:ext cx="946483" cy="54543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8" name="Стрелка углом вверх 157"/>
          <p:cNvSpPr/>
          <p:nvPr/>
        </p:nvSpPr>
        <p:spPr>
          <a:xfrm flipH="1">
            <a:off x="1411704" y="4106779"/>
            <a:ext cx="5776496" cy="1187116"/>
          </a:xfrm>
          <a:prstGeom prst="bentUpArrow">
            <a:avLst>
              <a:gd name="adj1" fmla="val 27419"/>
              <a:gd name="adj2" fmla="val 38957"/>
              <a:gd name="adj3" fmla="val 4220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ВОЗДЕЙСТВИЕ НА СИСТЕМУ</a:t>
            </a:r>
          </a:p>
        </p:txBody>
      </p:sp>
      <p:pic>
        <p:nvPicPr>
          <p:cNvPr id="162" name="Рисунок 16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866" y="1640138"/>
            <a:ext cx="325549" cy="720000"/>
          </a:xfrm>
          <a:prstGeom prst="rect">
            <a:avLst/>
          </a:prstGeom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355" y="1642871"/>
            <a:ext cx="325549" cy="720000"/>
          </a:xfrm>
          <a:prstGeom prst="rect">
            <a:avLst/>
          </a:prstGeom>
        </p:spPr>
      </p:pic>
      <p:pic>
        <p:nvPicPr>
          <p:cNvPr id="164" name="Рисунок 16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927" y="1619137"/>
            <a:ext cx="325549" cy="720000"/>
          </a:xfrm>
          <a:prstGeom prst="rect">
            <a:avLst/>
          </a:prstGeom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072" y="4254379"/>
            <a:ext cx="325549" cy="720000"/>
          </a:xfrm>
          <a:prstGeom prst="rect">
            <a:avLst/>
          </a:prstGeom>
        </p:spPr>
      </p:pic>
      <p:pic>
        <p:nvPicPr>
          <p:cNvPr id="166" name="Рисунок 1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215" y="4216472"/>
            <a:ext cx="32554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2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56" grpId="0" animBg="1"/>
      <p:bldP spid="157" grpId="0" animBg="1"/>
      <p:bldP spid="15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Группа 111"/>
          <p:cNvGrpSpPr/>
          <p:nvPr/>
        </p:nvGrpSpPr>
        <p:grpSpPr>
          <a:xfrm>
            <a:off x="9192123" y="1543690"/>
            <a:ext cx="2294021" cy="3958753"/>
            <a:chOff x="8807990" y="2026291"/>
            <a:chExt cx="1428724" cy="2465524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8807990" y="2026291"/>
              <a:ext cx="1428724" cy="246552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1400" b="1" dirty="0" smtClean="0">
                  <a:solidFill>
                    <a:prstClr val="white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АНАЛИЗ </a:t>
              </a:r>
            </a:p>
            <a:p>
              <a:r>
                <a:rPr lang="ru-RU" sz="1400" b="1" dirty="0" smtClean="0">
                  <a:solidFill>
                    <a:prstClr val="white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ИНФОРМАЦИИ</a:t>
              </a:r>
            </a:p>
          </p:txBody>
        </p:sp>
        <p:sp>
          <p:nvSpPr>
            <p:cNvPr id="149" name="10-конечная звезда 148"/>
            <p:cNvSpPr/>
            <p:nvPr/>
          </p:nvSpPr>
          <p:spPr>
            <a:xfrm rot="4598808">
              <a:off x="9410067" y="2386850"/>
              <a:ext cx="785611" cy="824347"/>
            </a:xfrm>
            <a:prstGeom prst="star10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1" name="10-конечная звезда 150"/>
            <p:cNvSpPr/>
            <p:nvPr/>
          </p:nvSpPr>
          <p:spPr>
            <a:xfrm rot="1944727">
              <a:off x="8861408" y="3052030"/>
              <a:ext cx="758357" cy="763463"/>
            </a:xfrm>
            <a:prstGeom prst="star10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2" name="10-конечная звезда 151"/>
            <p:cNvSpPr/>
            <p:nvPr/>
          </p:nvSpPr>
          <p:spPr>
            <a:xfrm rot="1175523">
              <a:off x="9546956" y="3628284"/>
              <a:ext cx="629060" cy="633296"/>
            </a:xfrm>
            <a:prstGeom prst="star10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9686581" y="2688165"/>
              <a:ext cx="234991" cy="2349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9741062" y="3830379"/>
              <a:ext cx="247134" cy="2471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9107245" y="3321194"/>
              <a:ext cx="259491" cy="2594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949"/>
            <a:ext cx="10515600" cy="695914"/>
          </a:xfrm>
        </p:spPr>
        <p:txBody>
          <a:bodyPr lIns="180000" tIns="180000" rIns="180000" bIns="18000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Цели компании по развитию аналитики 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579124" y="6533805"/>
            <a:ext cx="612875" cy="324196"/>
          </a:xfrm>
          <a:prstGeom prst="rect">
            <a:avLst/>
          </a:prstGeom>
        </p:spPr>
        <p:txBody>
          <a:bodyPr/>
          <a:lstStyle/>
          <a:p>
            <a:fld id="{53E209BE-F104-41B5-A7F1-AEA229BE86F4}" type="slidenum">
              <a:rPr lang="ru-RU" smtClean="0">
                <a:solidFill>
                  <a:prstClr val="white"/>
                </a:solidFill>
              </a:rPr>
              <a:pPr/>
              <a:t>47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0" name="Стрелка углом вверх 89"/>
          <p:cNvSpPr/>
          <p:nvPr/>
        </p:nvSpPr>
        <p:spPr>
          <a:xfrm flipH="1">
            <a:off x="1411704" y="4106779"/>
            <a:ext cx="5776496" cy="1187116"/>
          </a:xfrm>
          <a:prstGeom prst="bentUpArrow">
            <a:avLst>
              <a:gd name="adj1" fmla="val 27419"/>
              <a:gd name="adj2" fmla="val 38957"/>
              <a:gd name="adj3" fmla="val 42206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ВОЗДЕЙСТВИЕ НА СИСТЕМУ</a:t>
            </a:r>
          </a:p>
        </p:txBody>
      </p:sp>
      <p:grpSp>
        <p:nvGrpSpPr>
          <p:cNvPr id="132" name="Группа 131"/>
          <p:cNvGrpSpPr/>
          <p:nvPr/>
        </p:nvGrpSpPr>
        <p:grpSpPr>
          <a:xfrm>
            <a:off x="271353" y="943143"/>
            <a:ext cx="3001237" cy="3001236"/>
            <a:chOff x="271353" y="943143"/>
            <a:chExt cx="3001237" cy="3001236"/>
          </a:xfrm>
        </p:grpSpPr>
        <p:grpSp>
          <p:nvGrpSpPr>
            <p:cNvPr id="6" name="Группа 2"/>
            <p:cNvGrpSpPr/>
            <p:nvPr/>
          </p:nvGrpSpPr>
          <p:grpSpPr>
            <a:xfrm>
              <a:off x="271353" y="943143"/>
              <a:ext cx="3001237" cy="3001236"/>
              <a:chOff x="4624361" y="143882"/>
              <a:chExt cx="2086963" cy="2086962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4624361" y="143882"/>
                <a:ext cx="2086963" cy="208696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50000"/>
                  </a:schemeClr>
                </a:solidFill>
                <a:prstDash val="lgDash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prstClr val="white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grpSp>
            <p:nvGrpSpPr>
              <p:cNvPr id="7" name="Группа 33"/>
              <p:cNvGrpSpPr/>
              <p:nvPr/>
            </p:nvGrpSpPr>
            <p:grpSpPr>
              <a:xfrm>
                <a:off x="4933279" y="361479"/>
                <a:ext cx="1595156" cy="1568176"/>
                <a:chOff x="1202343" y="1038949"/>
                <a:chExt cx="2035730" cy="2001298"/>
              </a:xfrm>
            </p:grpSpPr>
            <p:sp>
              <p:nvSpPr>
                <p:cNvPr id="35" name="Овал 34"/>
                <p:cNvSpPr/>
                <p:nvPr/>
              </p:nvSpPr>
              <p:spPr>
                <a:xfrm>
                  <a:off x="1607626" y="1379783"/>
                  <a:ext cx="338951" cy="309616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36" name="Овал 35"/>
                <p:cNvSpPr/>
                <p:nvPr/>
              </p:nvSpPr>
              <p:spPr>
                <a:xfrm>
                  <a:off x="2099758" y="2005611"/>
                  <a:ext cx="212292" cy="193919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37" name="Овал 14"/>
                <p:cNvSpPr/>
                <p:nvPr/>
              </p:nvSpPr>
              <p:spPr>
                <a:xfrm flipV="1">
                  <a:off x="1202343" y="1785250"/>
                  <a:ext cx="212292" cy="193919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 rot="16200000">
                  <a:off x="1756247" y="2741327"/>
                  <a:ext cx="285399" cy="312441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 rot="5400000">
                  <a:off x="2614850" y="1029761"/>
                  <a:ext cx="193918" cy="212293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40" name="Овал 39"/>
                <p:cNvSpPr/>
                <p:nvPr/>
              </p:nvSpPr>
              <p:spPr>
                <a:xfrm rot="5400000" flipH="1">
                  <a:off x="2137896" y="2507669"/>
                  <a:ext cx="193919" cy="212293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 rot="5400000" flipH="1">
                  <a:off x="2997814" y="1696592"/>
                  <a:ext cx="234467" cy="246051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9000000"/>
                  </a:camera>
                  <a:lightRig rig="threePt" dir="t"/>
                </a:scene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42" name="Овал 41"/>
                <p:cNvSpPr/>
                <p:nvPr/>
              </p:nvSpPr>
              <p:spPr>
                <a:xfrm rot="16200000">
                  <a:off x="1229620" y="2442028"/>
                  <a:ext cx="291727" cy="319368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 rot="5400000" flipH="1">
                  <a:off x="2662226" y="2625231"/>
                  <a:ext cx="341361" cy="373705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 flipV="1">
                  <a:off x="1488397" y="2102568"/>
                  <a:ext cx="611361" cy="3960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>
                  <a:stCxn id="35" idx="7"/>
                  <a:endCxn id="39" idx="4"/>
                </p:cNvCxnSpPr>
                <p:nvPr/>
              </p:nvCxnSpPr>
              <p:spPr>
                <a:xfrm rot="5400000" flipH="1" flipV="1">
                  <a:off x="2106692" y="926155"/>
                  <a:ext cx="289218" cy="70872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>
                  <a:stCxn id="35" idx="6"/>
                  <a:endCxn id="41" idx="5"/>
                </p:cNvCxnSpPr>
                <p:nvPr/>
              </p:nvCxnSpPr>
              <p:spPr>
                <a:xfrm>
                  <a:off x="1946577" y="1534591"/>
                  <a:ext cx="1081478" cy="20213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1414634" y="1882207"/>
                  <a:ext cx="716213" cy="151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flipV="1">
                  <a:off x="2009410" y="2682372"/>
                  <a:ext cx="150388" cy="11426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2341001" y="2613812"/>
                  <a:ext cx="359780" cy="7757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>
                  <a:endCxn id="43" idx="5"/>
                </p:cNvCxnSpPr>
                <p:nvPr/>
              </p:nvCxnSpPr>
              <p:spPr>
                <a:xfrm rot="16200000" flipH="1">
                  <a:off x="2230738" y="2221350"/>
                  <a:ext cx="520267" cy="41982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>
                  <a:stCxn id="36" idx="6"/>
                  <a:endCxn id="41" idx="4"/>
                </p:cNvCxnSpPr>
                <p:nvPr/>
              </p:nvCxnSpPr>
              <p:spPr>
                <a:xfrm flipV="1">
                  <a:off x="2312050" y="1819618"/>
                  <a:ext cx="679972" cy="28295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16200000" flipH="1">
                  <a:off x="1239208" y="2095105"/>
                  <a:ext cx="804076" cy="51540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 rot="5400000" flipH="1" flipV="1">
                  <a:off x="1435608" y="1591991"/>
                  <a:ext cx="169592" cy="273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>
                  <a:stCxn id="43" idx="6"/>
                  <a:endCxn id="39" idx="6"/>
                </p:cNvCxnSpPr>
                <p:nvPr/>
              </p:nvCxnSpPr>
              <p:spPr>
                <a:xfrm rot="16200000" flipV="1">
                  <a:off x="2068090" y="1876586"/>
                  <a:ext cx="1408536" cy="12109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 rot="16200000" flipV="1">
                  <a:off x="1305301" y="2161197"/>
                  <a:ext cx="1065446" cy="12184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>
                  <a:stCxn id="36" idx="0"/>
                  <a:endCxn id="39" idx="5"/>
                </p:cNvCxnSpPr>
                <p:nvPr/>
              </p:nvCxnSpPr>
              <p:spPr>
                <a:xfrm rot="5400000" flipH="1" flipV="1">
                  <a:off x="2020756" y="1389616"/>
                  <a:ext cx="801144" cy="43084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 rot="10800000" flipV="1">
                  <a:off x="2055166" y="2812078"/>
                  <a:ext cx="590888" cy="8546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 rot="16200000" flipV="1">
                  <a:off x="2061717" y="2343715"/>
                  <a:ext cx="317325" cy="2895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2" name="TextBox 91"/>
            <p:cNvSpPr txBox="1"/>
            <p:nvPr/>
          </p:nvSpPr>
          <p:spPr>
            <a:xfrm rot="20214875">
              <a:off x="546195" y="1195519"/>
              <a:ext cx="1410941" cy="40640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СИСТЕМА</a:t>
              </a:r>
              <a:endParaRPr lang="ru-RU" sz="16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33" name="Стрелка вправо 132"/>
          <p:cNvSpPr/>
          <p:nvPr/>
        </p:nvSpPr>
        <p:spPr>
          <a:xfrm>
            <a:off x="3336759" y="2245895"/>
            <a:ext cx="593558" cy="54543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4" name="Стрелка вправо 133"/>
          <p:cNvSpPr/>
          <p:nvPr/>
        </p:nvSpPr>
        <p:spPr>
          <a:xfrm>
            <a:off x="5309937" y="2245895"/>
            <a:ext cx="946483" cy="54543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5" name="Стрелка вправо 134"/>
          <p:cNvSpPr/>
          <p:nvPr/>
        </p:nvSpPr>
        <p:spPr>
          <a:xfrm>
            <a:off x="8530683" y="2245895"/>
            <a:ext cx="1174790" cy="54543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71353" y="951255"/>
            <a:ext cx="3001237" cy="3001236"/>
            <a:chOff x="-1546880" y="3584727"/>
            <a:chExt cx="3001237" cy="3001236"/>
          </a:xfrm>
        </p:grpSpPr>
        <p:sp>
          <p:nvSpPr>
            <p:cNvPr id="113" name="Овал 112"/>
            <p:cNvSpPr/>
            <p:nvPr/>
          </p:nvSpPr>
          <p:spPr>
            <a:xfrm>
              <a:off x="-1546880" y="3584727"/>
              <a:ext cx="3001237" cy="3001236"/>
            </a:xfrm>
            <a:prstGeom prst="ellipse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prstDash val="lg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-645932" y="4281722"/>
              <a:ext cx="381949" cy="34889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-91370" y="4986941"/>
              <a:ext cx="239223" cy="2185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7" name="Овал 14"/>
            <p:cNvSpPr/>
            <p:nvPr/>
          </p:nvSpPr>
          <p:spPr>
            <a:xfrm flipV="1">
              <a:off x="-1102628" y="4738625"/>
              <a:ext cx="239223" cy="21851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 rot="16200000">
              <a:off x="-478458" y="5815987"/>
              <a:ext cx="321604" cy="35207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 rot="5400000">
              <a:off x="489064" y="3887297"/>
              <a:ext cx="218518" cy="23922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0" name="Овал 119"/>
            <p:cNvSpPr/>
            <p:nvPr/>
          </p:nvSpPr>
          <p:spPr>
            <a:xfrm rot="5400000" flipH="1">
              <a:off x="-48394" y="5552688"/>
              <a:ext cx="218519" cy="23922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 rot="5400000" flipH="1">
              <a:off x="1124140" y="4561704"/>
              <a:ext cx="264211" cy="277264"/>
            </a:xfrm>
            <a:prstGeom prst="ellipse">
              <a:avLst/>
            </a:prstGeom>
            <a:solidFill>
              <a:srgbClr val="FFD869"/>
            </a:solidFill>
            <a:ln>
              <a:noFill/>
            </a:ln>
            <a:effectLst/>
            <a:scene3d>
              <a:camera prst="orthographicFront">
                <a:rot lat="0" lon="0" rev="9000000"/>
              </a:camera>
              <a:lightRig rig="threePt" dir="t"/>
            </a:scene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 rot="16200000">
              <a:off x="-1071891" y="5478720"/>
              <a:ext cx="328735" cy="35988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 rot="5400000" flipH="1">
              <a:off x="542450" y="5685164"/>
              <a:ext cx="384665" cy="42111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124" name="Прямая соединительная линия 123"/>
            <p:cNvCxnSpPr/>
            <p:nvPr/>
          </p:nvCxnSpPr>
          <p:spPr>
            <a:xfrm flipV="1">
              <a:off x="-780286" y="5096197"/>
              <a:ext cx="688916" cy="4462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>
              <a:stCxn id="115" idx="7"/>
              <a:endCxn id="119" idx="4"/>
            </p:cNvCxnSpPr>
            <p:nvPr/>
          </p:nvCxnSpPr>
          <p:spPr>
            <a:xfrm rot="5400000" flipH="1" flipV="1">
              <a:off x="-83557" y="3770548"/>
              <a:ext cx="325907" cy="7986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>
              <a:stCxn id="115" idx="6"/>
            </p:cNvCxnSpPr>
            <p:nvPr/>
          </p:nvCxnSpPr>
          <p:spPr>
            <a:xfrm>
              <a:off x="-263983" y="4456169"/>
              <a:ext cx="1381596" cy="2189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-863407" y="4847882"/>
              <a:ext cx="807069" cy="1710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flipV="1">
              <a:off x="-193180" y="5749553"/>
              <a:ext cx="169466" cy="1287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180476" y="5672296"/>
              <a:ext cx="405420" cy="874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>
              <a:endCxn id="123" idx="5"/>
            </p:cNvCxnSpPr>
            <p:nvPr/>
          </p:nvCxnSpPr>
          <p:spPr>
            <a:xfrm rot="16200000" flipH="1">
              <a:off x="56225" y="5230048"/>
              <a:ext cx="586266" cy="4730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>
              <a:stCxn id="116" idx="6"/>
            </p:cNvCxnSpPr>
            <p:nvPr/>
          </p:nvCxnSpPr>
          <p:spPr>
            <a:xfrm flipV="1">
              <a:off x="147853" y="4770624"/>
              <a:ext cx="969761" cy="3255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rot="16200000" flipH="1">
              <a:off x="-1061087" y="5087788"/>
              <a:ext cx="906078" cy="5807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 rot="5400000" flipH="1" flipV="1">
              <a:off x="-839772" y="4520850"/>
              <a:ext cx="191106" cy="3084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>
              <a:stCxn id="123" idx="6"/>
              <a:endCxn id="119" idx="6"/>
            </p:cNvCxnSpPr>
            <p:nvPr/>
          </p:nvCxnSpPr>
          <p:spPr>
            <a:xfrm rot="16200000" flipV="1">
              <a:off x="-127056" y="4841548"/>
              <a:ext cx="1587218" cy="1364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 rot="16200000" flipV="1">
              <a:off x="-986609" y="5162264"/>
              <a:ext cx="1200605" cy="1373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>
              <a:stCxn id="116" idx="0"/>
              <a:endCxn id="119" idx="5"/>
            </p:cNvCxnSpPr>
            <p:nvPr/>
          </p:nvCxnSpPr>
          <p:spPr>
            <a:xfrm rot="5400000" flipH="1" flipV="1">
              <a:off x="-180394" y="4292803"/>
              <a:ext cx="902774" cy="4855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rot="10800000" flipV="1">
              <a:off x="-141619" y="5895713"/>
              <a:ext cx="665846" cy="963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V="1">
              <a:off x="-134237" y="5367935"/>
              <a:ext cx="357580" cy="326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Овал 144"/>
            <p:cNvSpPr/>
            <p:nvPr/>
          </p:nvSpPr>
          <p:spPr>
            <a:xfrm>
              <a:off x="-1410999" y="5056468"/>
              <a:ext cx="381949" cy="3488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 rot="20214875">
              <a:off x="-1272038" y="3837103"/>
              <a:ext cx="1410941" cy="40640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СИСТЕМА</a:t>
              </a:r>
              <a:endParaRPr lang="ru-RU" sz="16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 rot="5400000" flipH="1">
              <a:off x="951865" y="5195282"/>
              <a:ext cx="264211" cy="27726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9000000"/>
              </a:camera>
              <a:lightRig rig="threePt" dir="t"/>
            </a:scene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13" name="Прямая соединительная линия 12"/>
            <p:cNvCxnSpPr>
              <a:stCxn id="145" idx="6"/>
              <a:endCxn id="116" idx="2"/>
            </p:cNvCxnSpPr>
            <p:nvPr/>
          </p:nvCxnSpPr>
          <p:spPr>
            <a:xfrm flipV="1">
              <a:off x="-1029050" y="5096201"/>
              <a:ext cx="937680" cy="134714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>
              <a:stCxn id="119" idx="6"/>
              <a:endCxn id="146" idx="6"/>
            </p:cNvCxnSpPr>
            <p:nvPr/>
          </p:nvCxnSpPr>
          <p:spPr>
            <a:xfrm>
              <a:off x="598323" y="4116168"/>
              <a:ext cx="485648" cy="108564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>
              <a:stCxn id="145" idx="5"/>
              <a:endCxn id="146" idx="4"/>
            </p:cNvCxnSpPr>
            <p:nvPr/>
          </p:nvCxnSpPr>
          <p:spPr>
            <a:xfrm flipV="1">
              <a:off x="-1084985" y="5333914"/>
              <a:ext cx="2030324" cy="2035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TextBox 149"/>
          <p:cNvSpPr txBox="1"/>
          <p:nvPr/>
        </p:nvSpPr>
        <p:spPr>
          <a:xfrm>
            <a:off x="7239000" y="4051300"/>
            <a:ext cx="1422400" cy="1968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План решения</a:t>
            </a:r>
          </a:p>
          <a:p>
            <a:pPr algn="ctr"/>
            <a:endParaRPr lang="ru-RU" sz="2000" b="1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Шаг 1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Шаг 2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Шаг 3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endParaRPr lang="ru-RU" sz="16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5" name="Стрелка вправо 184"/>
          <p:cNvSpPr/>
          <p:nvPr/>
        </p:nvSpPr>
        <p:spPr>
          <a:xfrm rot="10800000">
            <a:off x="8700837" y="4874795"/>
            <a:ext cx="946483" cy="54543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3975405" y="1676337"/>
            <a:ext cx="1166563" cy="1521975"/>
            <a:chOff x="3900158" y="1676337"/>
            <a:chExt cx="1166563" cy="1521975"/>
          </a:xfrm>
        </p:grpSpPr>
        <p:grpSp>
          <p:nvGrpSpPr>
            <p:cNvPr id="109" name="Группа 4"/>
            <p:cNvGrpSpPr/>
            <p:nvPr/>
          </p:nvGrpSpPr>
          <p:grpSpPr>
            <a:xfrm>
              <a:off x="3900158" y="1676337"/>
              <a:ext cx="1166563" cy="1521975"/>
              <a:chOff x="4000499" y="1699345"/>
              <a:chExt cx="1166563" cy="1521975"/>
            </a:xfrm>
          </p:grpSpPr>
          <p:sp>
            <p:nvSpPr>
              <p:cNvPr id="136" name="Прямоугольник 135"/>
              <p:cNvSpPr/>
              <p:nvPr/>
            </p:nvSpPr>
            <p:spPr>
              <a:xfrm>
                <a:off x="4243869" y="1936929"/>
                <a:ext cx="923193" cy="12843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altLang="ko-KR" sz="1400" i="1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Данные</a:t>
                </a:r>
                <a:endParaRPr lang="ko-KR" altLang="en-US" sz="1400" i="1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>
                <a:off x="4120293" y="1821456"/>
                <a:ext cx="923193" cy="12843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altLang="ko-KR" sz="1400" i="1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Данные</a:t>
                </a:r>
                <a:endParaRPr lang="ko-KR" altLang="en-US" sz="1400" i="1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86" name="Прямоугольник 2"/>
              <p:cNvSpPr/>
              <p:nvPr/>
            </p:nvSpPr>
            <p:spPr>
              <a:xfrm>
                <a:off x="4000499" y="1699345"/>
                <a:ext cx="923193" cy="12843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ru-RU" altLang="ko-KR" sz="1400" b="1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Данные</a:t>
                </a:r>
                <a:endParaRPr lang="ko-KR" altLang="en-US" sz="1400" b="1" dirty="0" smtClean="0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pic>
          <p:nvPicPr>
            <p:cNvPr id="110" name="Рисунок 109" descr="excel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5828" y="2120194"/>
              <a:ext cx="772803" cy="618243"/>
            </a:xfrm>
            <a:prstGeom prst="rect">
              <a:avLst/>
            </a:prstGeom>
            <a:effectLst/>
          </p:spPr>
        </p:pic>
      </p:grpSp>
      <p:grpSp>
        <p:nvGrpSpPr>
          <p:cNvPr id="187" name="Группа 186"/>
          <p:cNvGrpSpPr/>
          <p:nvPr/>
        </p:nvGrpSpPr>
        <p:grpSpPr>
          <a:xfrm>
            <a:off x="6375370" y="1726699"/>
            <a:ext cx="2054481" cy="1414276"/>
            <a:chOff x="6207730" y="1574299"/>
            <a:chExt cx="2054481" cy="1414276"/>
          </a:xfrm>
        </p:grpSpPr>
        <p:grpSp>
          <p:nvGrpSpPr>
            <p:cNvPr id="188" name="Группа 28"/>
            <p:cNvGrpSpPr/>
            <p:nvPr/>
          </p:nvGrpSpPr>
          <p:grpSpPr>
            <a:xfrm>
              <a:off x="6207730" y="1574299"/>
              <a:ext cx="1364409" cy="821431"/>
              <a:chOff x="4712088" y="-505808"/>
              <a:chExt cx="1572126" cy="946485"/>
            </a:xfrm>
          </p:grpSpPr>
          <p:grpSp>
            <p:nvGrpSpPr>
              <p:cNvPr id="207" name="Группа 96"/>
              <p:cNvGrpSpPr/>
              <p:nvPr/>
            </p:nvGrpSpPr>
            <p:grpSpPr>
              <a:xfrm>
                <a:off x="4712088" y="-505808"/>
                <a:ext cx="1572126" cy="946485"/>
                <a:chOff x="6866021" y="1780673"/>
                <a:chExt cx="1572126" cy="946485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0" name="Прямоугольник 209"/>
                <p:cNvSpPr/>
                <p:nvPr/>
              </p:nvSpPr>
              <p:spPr>
                <a:xfrm>
                  <a:off x="6866021" y="1780673"/>
                  <a:ext cx="1572126" cy="946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grpSp>
              <p:nvGrpSpPr>
                <p:cNvPr id="211" name="Группа 59"/>
                <p:cNvGrpSpPr/>
                <p:nvPr/>
              </p:nvGrpSpPr>
              <p:grpSpPr>
                <a:xfrm>
                  <a:off x="6946099" y="1864896"/>
                  <a:ext cx="1420361" cy="741856"/>
                  <a:chOff x="3647261" y="5079999"/>
                  <a:chExt cx="1788340" cy="703757"/>
                </a:xfrm>
              </p:grpSpPr>
              <p:cxnSp>
                <p:nvCxnSpPr>
                  <p:cNvPr id="212" name="Прямая со стрелкой 211"/>
                  <p:cNvCxnSpPr/>
                  <p:nvPr/>
                </p:nvCxnSpPr>
                <p:spPr>
                  <a:xfrm rot="5400000" flipH="1" flipV="1">
                    <a:off x="3377560" y="5431375"/>
                    <a:ext cx="703757" cy="1006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Прямая со стрелкой 212"/>
                  <p:cNvCxnSpPr/>
                  <p:nvPr/>
                </p:nvCxnSpPr>
                <p:spPr>
                  <a:xfrm>
                    <a:off x="3647261" y="5714078"/>
                    <a:ext cx="1788340" cy="256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8" name="Полилиния 207"/>
              <p:cNvSpPr/>
              <p:nvPr/>
            </p:nvSpPr>
            <p:spPr>
              <a:xfrm>
                <a:off x="4873090" y="-219570"/>
                <a:ext cx="1308229" cy="264813"/>
              </a:xfrm>
              <a:custGeom>
                <a:avLst/>
                <a:gdLst>
                  <a:gd name="connsiteX0" fmla="*/ 0 w 1193800"/>
                  <a:gd name="connsiteY0" fmla="*/ 156070 h 264813"/>
                  <a:gd name="connsiteX1" fmla="*/ 292100 w 1193800"/>
                  <a:gd name="connsiteY1" fmla="*/ 41770 h 264813"/>
                  <a:gd name="connsiteX2" fmla="*/ 495300 w 1193800"/>
                  <a:gd name="connsiteY2" fmla="*/ 181470 h 264813"/>
                  <a:gd name="connsiteX3" fmla="*/ 787400 w 1193800"/>
                  <a:gd name="connsiteY3" fmla="*/ 257670 h 264813"/>
                  <a:gd name="connsiteX4" fmla="*/ 1016000 w 1193800"/>
                  <a:gd name="connsiteY4" fmla="*/ 3670 h 264813"/>
                  <a:gd name="connsiteX5" fmla="*/ 1193800 w 1193800"/>
                  <a:gd name="connsiteY5" fmla="*/ 130670 h 26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3800" h="264813">
                    <a:moveTo>
                      <a:pt x="0" y="156070"/>
                    </a:moveTo>
                    <a:cubicBezTo>
                      <a:pt x="104775" y="96803"/>
                      <a:pt x="209550" y="37537"/>
                      <a:pt x="292100" y="41770"/>
                    </a:cubicBezTo>
                    <a:cubicBezTo>
                      <a:pt x="374650" y="46003"/>
                      <a:pt x="412750" y="145487"/>
                      <a:pt x="495300" y="181470"/>
                    </a:cubicBezTo>
                    <a:cubicBezTo>
                      <a:pt x="577850" y="217453"/>
                      <a:pt x="700617" y="287303"/>
                      <a:pt x="787400" y="257670"/>
                    </a:cubicBezTo>
                    <a:cubicBezTo>
                      <a:pt x="874183" y="228037"/>
                      <a:pt x="948267" y="24837"/>
                      <a:pt x="1016000" y="3670"/>
                    </a:cubicBezTo>
                    <a:cubicBezTo>
                      <a:pt x="1083733" y="-17497"/>
                      <a:pt x="1138766" y="56586"/>
                      <a:pt x="1193800" y="13067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09" name="Полилиния 208"/>
              <p:cNvSpPr/>
              <p:nvPr/>
            </p:nvSpPr>
            <p:spPr>
              <a:xfrm>
                <a:off x="4846751" y="-406405"/>
                <a:ext cx="1160349" cy="578793"/>
              </a:xfrm>
              <a:custGeom>
                <a:avLst/>
                <a:gdLst>
                  <a:gd name="connsiteX0" fmla="*/ 0 w 1117600"/>
                  <a:gd name="connsiteY0" fmla="*/ 469906 h 578793"/>
                  <a:gd name="connsiteX1" fmla="*/ 368300 w 1117600"/>
                  <a:gd name="connsiteY1" fmla="*/ 546106 h 578793"/>
                  <a:gd name="connsiteX2" fmla="*/ 584200 w 1117600"/>
                  <a:gd name="connsiteY2" fmla="*/ 6 h 578793"/>
                  <a:gd name="connsiteX3" fmla="*/ 1117600 w 1117600"/>
                  <a:gd name="connsiteY3" fmla="*/ 533406 h 578793"/>
                  <a:gd name="connsiteX4" fmla="*/ 1117600 w 1117600"/>
                  <a:gd name="connsiteY4" fmla="*/ 533406 h 57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600" h="578793">
                    <a:moveTo>
                      <a:pt x="0" y="469906"/>
                    </a:moveTo>
                    <a:cubicBezTo>
                      <a:pt x="135466" y="547164"/>
                      <a:pt x="270933" y="624423"/>
                      <a:pt x="368300" y="546106"/>
                    </a:cubicBezTo>
                    <a:cubicBezTo>
                      <a:pt x="465667" y="467789"/>
                      <a:pt x="459317" y="2123"/>
                      <a:pt x="584200" y="6"/>
                    </a:cubicBezTo>
                    <a:cubicBezTo>
                      <a:pt x="709083" y="-2111"/>
                      <a:pt x="1117600" y="533406"/>
                      <a:pt x="1117600" y="533406"/>
                    </a:cubicBezTo>
                    <a:lnTo>
                      <a:pt x="1117600" y="533406"/>
                    </a:lnTo>
                  </a:path>
                </a:pathLst>
              </a:cu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89" name="Группа 152"/>
            <p:cNvGrpSpPr/>
            <p:nvPr/>
          </p:nvGrpSpPr>
          <p:grpSpPr>
            <a:xfrm>
              <a:off x="6550136" y="1813625"/>
              <a:ext cx="1229884" cy="863197"/>
              <a:chOff x="4797536" y="3528125"/>
              <a:chExt cx="1229884" cy="863197"/>
            </a:xfrm>
          </p:grpSpPr>
          <p:grpSp>
            <p:nvGrpSpPr>
              <p:cNvPr id="202" name="Группа 30"/>
              <p:cNvGrpSpPr/>
              <p:nvPr/>
            </p:nvGrpSpPr>
            <p:grpSpPr>
              <a:xfrm>
                <a:off x="4797536" y="3528125"/>
                <a:ext cx="1225184" cy="863197"/>
                <a:chOff x="5983706" y="1171074"/>
                <a:chExt cx="1411705" cy="994610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4" name="Прямоугольник 203"/>
                <p:cNvSpPr/>
                <p:nvPr/>
              </p:nvSpPr>
              <p:spPr>
                <a:xfrm>
                  <a:off x="5983706" y="1171074"/>
                  <a:ext cx="1411705" cy="9946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205" name="Пирог 204"/>
                <p:cNvSpPr/>
                <p:nvPr/>
              </p:nvSpPr>
              <p:spPr>
                <a:xfrm>
                  <a:off x="6131248" y="1317268"/>
                  <a:ext cx="716828" cy="716828"/>
                </a:xfrm>
                <a:prstGeom prst="pi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206" name="Пирог 205"/>
                <p:cNvSpPr/>
                <p:nvPr/>
              </p:nvSpPr>
              <p:spPr>
                <a:xfrm rot="4524638">
                  <a:off x="6178748" y="1263808"/>
                  <a:ext cx="716828" cy="716828"/>
                </a:xfrm>
                <a:prstGeom prst="pie">
                  <a:avLst>
                    <a:gd name="adj1" fmla="val 11987907"/>
                    <a:gd name="adj2" fmla="val 16930371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  <p:sp>
            <p:nvSpPr>
              <p:cNvPr id="203" name="TextBox 202"/>
              <p:cNvSpPr txBox="1"/>
              <p:nvPr/>
            </p:nvSpPr>
            <p:spPr>
              <a:xfrm>
                <a:off x="5577840" y="3611880"/>
                <a:ext cx="449580" cy="41148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r>
                  <a:rPr lang="ru-RU" sz="1100" b="1" dirty="0" smtClean="0">
                    <a:solidFill>
                      <a:srgbClr val="70AD47">
                        <a:lumMod val="75000"/>
                      </a:srgb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•</a:t>
                </a:r>
                <a:r>
                  <a:rPr lang="en-US" sz="1100" b="1" dirty="0" smtClean="0">
                    <a:solidFill>
                      <a:srgbClr val="70AD47">
                        <a:lumMod val="75000"/>
                      </a:srgb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11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---</a:t>
                </a:r>
                <a:r>
                  <a:rPr lang="en-US" sz="1100" dirty="0" smtClean="0">
                    <a:solidFill>
                      <a:srgbClr val="C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</a:p>
              <a:p>
                <a:r>
                  <a:rPr lang="ru-RU" sz="1100" b="1" dirty="0" smtClean="0">
                    <a:solidFill>
                      <a:srgbClr val="FFD869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•</a:t>
                </a:r>
                <a:r>
                  <a:rPr lang="en-US" sz="1100" b="1" dirty="0" smtClean="0">
                    <a:solidFill>
                      <a:srgbClr val="70AD47">
                        <a:lumMod val="75000"/>
                      </a:srgb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1100" dirty="0" smtClean="0">
                    <a:solidFill>
                      <a:prstClr val="black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---</a:t>
                </a:r>
                <a:r>
                  <a:rPr lang="en-US" sz="1100" dirty="0" smtClean="0">
                    <a:solidFill>
                      <a:srgbClr val="C0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endParaRPr lang="ru-RU" sz="1100" dirty="0" smtClean="0">
                  <a:solidFill>
                    <a:srgbClr val="C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90" name="Группа 106"/>
            <p:cNvGrpSpPr/>
            <p:nvPr/>
          </p:nvGrpSpPr>
          <p:grpSpPr>
            <a:xfrm>
              <a:off x="6897802" y="2167144"/>
              <a:ext cx="1364409" cy="821431"/>
              <a:chOff x="6047874" y="1764631"/>
              <a:chExt cx="1572126" cy="946485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191" name="Прямоугольник 190"/>
              <p:cNvSpPr/>
              <p:nvPr/>
            </p:nvSpPr>
            <p:spPr>
              <a:xfrm>
                <a:off x="6047874" y="1764631"/>
                <a:ext cx="1572126" cy="9464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 smtClean="0">
                  <a:solidFill>
                    <a:prstClr val="white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grpSp>
            <p:nvGrpSpPr>
              <p:cNvPr id="192" name="Группа 60"/>
              <p:cNvGrpSpPr/>
              <p:nvPr/>
            </p:nvGrpSpPr>
            <p:grpSpPr>
              <a:xfrm>
                <a:off x="6155357" y="1880938"/>
                <a:ext cx="1420361" cy="741856"/>
                <a:chOff x="3647261" y="5079999"/>
                <a:chExt cx="1788340" cy="703757"/>
              </a:xfrm>
            </p:grpSpPr>
            <p:cxnSp>
              <p:nvCxnSpPr>
                <p:cNvPr id="193" name="Прямая со стрелкой 192"/>
                <p:cNvCxnSpPr/>
                <p:nvPr/>
              </p:nvCxnSpPr>
              <p:spPr>
                <a:xfrm rot="5400000" flipH="1" flipV="1">
                  <a:off x="3377560" y="5431375"/>
                  <a:ext cx="703757" cy="100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 стрелкой 193"/>
                <p:cNvCxnSpPr/>
                <p:nvPr/>
              </p:nvCxnSpPr>
              <p:spPr>
                <a:xfrm>
                  <a:off x="3647261" y="5714078"/>
                  <a:ext cx="1788340" cy="256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Прямоугольник 194"/>
                <p:cNvSpPr/>
                <p:nvPr/>
              </p:nvSpPr>
              <p:spPr>
                <a:xfrm>
                  <a:off x="3784223" y="5213229"/>
                  <a:ext cx="156529" cy="493143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196" name="Прямоугольник 195"/>
                <p:cNvSpPr/>
                <p:nvPr/>
              </p:nvSpPr>
              <p:spPr>
                <a:xfrm>
                  <a:off x="3987801" y="5461000"/>
                  <a:ext cx="179918" cy="24537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197" name="Прямоугольник 196"/>
                <p:cNvSpPr/>
                <p:nvPr/>
              </p:nvSpPr>
              <p:spPr>
                <a:xfrm>
                  <a:off x="4206851" y="5315967"/>
                  <a:ext cx="156529" cy="39040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198" name="Прямоугольник 197"/>
                <p:cNvSpPr/>
                <p:nvPr/>
              </p:nvSpPr>
              <p:spPr>
                <a:xfrm>
                  <a:off x="4410338" y="5208091"/>
                  <a:ext cx="219141" cy="49828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199" name="Прямоугольник 198"/>
                <p:cNvSpPr/>
                <p:nvPr/>
              </p:nvSpPr>
              <p:spPr>
                <a:xfrm>
                  <a:off x="4660784" y="5372473"/>
                  <a:ext cx="195661" cy="3338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200" name="Прямоугольник 199"/>
                <p:cNvSpPr/>
                <p:nvPr/>
              </p:nvSpPr>
              <p:spPr>
                <a:xfrm>
                  <a:off x="4895579" y="5181600"/>
                  <a:ext cx="197121" cy="52477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201" name="Прямоугольник 200"/>
                <p:cNvSpPr/>
                <p:nvPr/>
              </p:nvSpPr>
              <p:spPr>
                <a:xfrm>
                  <a:off x="5130370" y="5619044"/>
                  <a:ext cx="180007" cy="8732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smtClean="0">
                    <a:solidFill>
                      <a:prstClr val="white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7413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33" grpId="0" animBg="1"/>
      <p:bldP spid="134" grpId="0" animBg="1"/>
      <p:bldP spid="135" grpId="0" animBg="1"/>
      <p:bldP spid="150" grpId="0" animBg="1"/>
      <p:bldP spid="18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684670" y="1250300"/>
            <a:ext cx="8234394" cy="241912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</a:rPr>
              <a:t>Управление бизнес-процессами и управление эффективностью сливаются друг с другом по мере того,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как </a:t>
            </a:r>
            <a:r>
              <a:rPr lang="ru-RU" sz="2400" b="1" dirty="0">
                <a:solidFill>
                  <a:srgbClr val="C00000"/>
                </a:solidFill>
              </a:rPr>
              <a:t>все большее число людей осознает,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что </a:t>
            </a:r>
            <a:r>
              <a:rPr lang="ru-RU" sz="2400" b="1" dirty="0">
                <a:solidFill>
                  <a:srgbClr val="C00000"/>
                </a:solidFill>
              </a:rPr>
              <a:t>организация – это система взаимодействующих процессов, чья эффективность должна быть сбалансирована,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и </a:t>
            </a:r>
            <a:r>
              <a:rPr lang="ru-RU" sz="2400" b="1" dirty="0">
                <a:solidFill>
                  <a:srgbClr val="C00000"/>
                </a:solidFill>
              </a:rPr>
              <a:t>что именно на это должна быть нацелена стратегия.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48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5" y="1394134"/>
            <a:ext cx="2850991" cy="38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8312727" cy="751314"/>
          </a:xfrm>
          <a:prstGeom prst="rect">
            <a:avLst/>
          </a:prstGeom>
          <a:noFill/>
        </p:spPr>
        <p:txBody>
          <a:bodyPr vert="horz" wrap="square" lIns="180000" tIns="180000" rIns="180000" bIns="1800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Развитие производственной системы БСС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9042" y="4301221"/>
            <a:ext cx="1487573" cy="172417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Начало создания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автоматизи-рованной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базы учета заявок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52785" y="3901829"/>
            <a:ext cx="1508234" cy="212356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перво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-начальной системы показателей по итогам 2012 года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78918" y="3491927"/>
            <a:ext cx="1508234" cy="253347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ССП для различных отделов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5054" y="3082023"/>
            <a:ext cx="1508234" cy="294337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Сбор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анализ статистических данных. Поиск потерь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23222" y="2672119"/>
            <a:ext cx="1643449" cy="335327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Осознанное построение </a:t>
            </a:r>
            <a:r>
              <a:rPr lang="ru-RU" sz="1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производ-ственной</a:t>
            </a: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системы БСС</a:t>
            </a:r>
            <a:endParaRPr lang="en-US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исполь-зованием</a:t>
            </a: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инструментов </a:t>
            </a:r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Бережливого производства</a:t>
            </a:r>
            <a:endParaRPr lang="en-US" sz="1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(БП).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Победа </a:t>
            </a:r>
            <a: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кубке </a:t>
            </a:r>
            <a:r>
              <a:rPr lang="ru-RU" sz="1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Гастева</a:t>
            </a: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92886" y="2305949"/>
            <a:ext cx="1732504" cy="369007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ПО ИРИС со встроенными инструментами БП для управления федеральной сервисной компанией.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аналитики.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444" y="3540427"/>
            <a:ext cx="882870" cy="5255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2009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5467" y="3082023"/>
            <a:ext cx="882870" cy="5255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1695" y="2617975"/>
            <a:ext cx="882870" cy="5255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11473" y="2146602"/>
            <a:ext cx="882870" cy="5255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1198" y="1852468"/>
            <a:ext cx="882870" cy="5255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48009" y="1406114"/>
            <a:ext cx="882870" cy="5255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flipV="1">
            <a:off x="159042" y="3669387"/>
            <a:ext cx="3061935" cy="432881"/>
          </a:xfrm>
          <a:prstGeom prst="bentConnector3">
            <a:avLst>
              <a:gd name="adj1" fmla="val 45656"/>
            </a:avLst>
          </a:prstGeom>
          <a:ln w="139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flipV="1">
            <a:off x="1636690" y="3204961"/>
            <a:ext cx="3186148" cy="468000"/>
          </a:xfrm>
          <a:prstGeom prst="bentConnector3">
            <a:avLst/>
          </a:prstGeom>
          <a:ln w="1397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flipV="1">
            <a:off x="3328946" y="2739266"/>
            <a:ext cx="3060000" cy="468000"/>
          </a:xfrm>
          <a:prstGeom prst="bentConnector3">
            <a:avLst/>
          </a:prstGeom>
          <a:ln w="1397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flipV="1">
            <a:off x="4936494" y="2418966"/>
            <a:ext cx="3118935" cy="326574"/>
          </a:xfrm>
          <a:prstGeom prst="bentConnector3">
            <a:avLst/>
          </a:prstGeom>
          <a:ln w="1397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flipV="1">
            <a:off x="8453242" y="1575706"/>
            <a:ext cx="3517989" cy="372168"/>
          </a:xfrm>
          <a:prstGeom prst="bentConnector3">
            <a:avLst>
              <a:gd name="adj1" fmla="val 45462"/>
            </a:avLst>
          </a:prstGeom>
          <a:ln w="1397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0238727" y="1901229"/>
            <a:ext cx="1732504" cy="407759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Победа в конкурсе "BPM- проект года 2017"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flipV="1">
            <a:off x="6656437" y="1965480"/>
            <a:ext cx="3060000" cy="468000"/>
          </a:xfrm>
          <a:prstGeom prst="bentConnector3">
            <a:avLst/>
          </a:prstGeom>
          <a:ln w="1397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389410" y="951687"/>
            <a:ext cx="882870" cy="5255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3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Пирамида качества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2" y="1993848"/>
            <a:ext cx="10860066" cy="229502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209BE-F104-41B5-A7F1-AEA229BE86F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61660" y="3075260"/>
            <a:ext cx="670560" cy="368979"/>
          </a:xfrm>
          <a:prstGeom prst="rect">
            <a:avLst/>
          </a:prstGeom>
          <a:solidFill>
            <a:srgbClr val="EEEB57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ru-RU" sz="1400" dirty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8415" y="2937509"/>
            <a:ext cx="800100" cy="5067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1400" dirty="0" smtClean="0">
                <a:cs typeface="Arial" pitchFamily="34" charset="0"/>
              </a:rPr>
              <a:t>Бренд</a:t>
            </a:r>
          </a:p>
          <a:p>
            <a:pPr algn="ctr"/>
            <a:r>
              <a:rPr lang="ru-RU" sz="1400" dirty="0" smtClean="0">
                <a:cs typeface="Arial" pitchFamily="34" charset="0"/>
              </a:rPr>
              <a:t>фирмы</a:t>
            </a:r>
            <a:endParaRPr lang="ru-RU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2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8710" y="3815988"/>
            <a:ext cx="10164043" cy="3276617"/>
          </a:xfrm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Повышение производительности труда в сервисных компаниях с разъездным персоналом</a:t>
            </a:r>
            <a:b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6585" y="5134451"/>
            <a:ext cx="184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642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Сбор данных о работе сотрудников с помощью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мобильного агента</a:t>
            </a:r>
            <a:endParaRPr lang="ru-RU" sz="24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7072" y="1696825"/>
            <a:ext cx="10407192" cy="527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12" y="811181"/>
            <a:ext cx="5765356" cy="2703954"/>
          </a:xfrm>
          <a:prstGeom prst="rect">
            <a:avLst/>
          </a:prstGeom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12" y="3599887"/>
            <a:ext cx="5766580" cy="2763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645" y="1408234"/>
            <a:ext cx="2729906" cy="48958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3390" y="1004257"/>
            <a:ext cx="2752510" cy="4900612"/>
          </a:xfrm>
          <a:prstGeom prst="rect">
            <a:avLst/>
          </a:prstGeom>
        </p:spPr>
      </p:pic>
      <p:sp>
        <p:nvSpPr>
          <p:cNvPr id="11" name="Номер слайда 2"/>
          <p:cNvSpPr txBox="1">
            <a:spLocks/>
          </p:cNvSpPr>
          <p:nvPr/>
        </p:nvSpPr>
        <p:spPr>
          <a:xfrm>
            <a:off x="11662182" y="6532605"/>
            <a:ext cx="511232" cy="325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BBAB527-2E97-4FA9-8DCF-F1CDFC0C7B1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76133" y="691376"/>
            <a:ext cx="3702205" cy="53302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 descr="Инжене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057078" y="1566869"/>
            <a:ext cx="2190608" cy="4167809"/>
          </a:xfrm>
          <a:prstGeom prst="rect">
            <a:avLst/>
          </a:prstGeom>
        </p:spPr>
      </p:pic>
      <p:sp>
        <p:nvSpPr>
          <p:cNvPr id="3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737570" y="6525491"/>
            <a:ext cx="454429" cy="332509"/>
          </a:xfrm>
        </p:spPr>
        <p:txBody>
          <a:bodyPr/>
          <a:lstStyle/>
          <a:p>
            <a:fld id="{0E9A9857-7ADD-4266-883F-1192D49A0695}" type="slidenum">
              <a:rPr lang="en-US" smtClean="0"/>
              <a:pPr/>
              <a:t>9</a:t>
            </a:fld>
            <a:endParaRPr lang="ru-RU" dirty="0"/>
          </a:p>
        </p:txBody>
      </p:sp>
      <p:sp>
        <p:nvSpPr>
          <p:cNvPr id="2" name="Стрелка вправо с вырезом 1"/>
          <p:cNvSpPr/>
          <p:nvPr/>
        </p:nvSpPr>
        <p:spPr>
          <a:xfrm>
            <a:off x="2581508" y="1735263"/>
            <a:ext cx="2475571" cy="1212985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мотивации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2581508" y="3519458"/>
            <a:ext cx="2475571" cy="1212985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Инструменты</a:t>
            </a:r>
          </a:p>
        </p:txBody>
      </p:sp>
      <p:sp>
        <p:nvSpPr>
          <p:cNvPr id="31" name="Стрелка вправо с вырезом 30"/>
          <p:cNvSpPr/>
          <p:nvPr/>
        </p:nvSpPr>
        <p:spPr>
          <a:xfrm>
            <a:off x="6796669" y="2750024"/>
            <a:ext cx="2475571" cy="1212985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Качественные услуги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4551" y="869795"/>
            <a:ext cx="3345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Инженер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8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rtlCol="0" anchor="ctr"/>
      <a:lstStyle>
        <a:defPPr algn="ctr">
          <a:defRPr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txDef>
      <a:spPr/>
      <a:bodyPr vert="horz" lIns="91440" tIns="45720" rIns="91440" bIns="45720" rtlCol="0" anchor="ctr">
        <a:noAutofit/>
      </a:bodyPr>
      <a:lstStyle>
        <a:defPPr>
          <a:defRPr sz="2400" b="1" dirty="0">
            <a:solidFill>
              <a:srgbClr val="C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rtlCol="0" anchor="ctr"/>
      <a:lstStyle>
        <a:defPPr algn="ctr">
          <a:defRPr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28952</TotalTime>
  <Words>1316</Words>
  <Application>Microsoft Office PowerPoint</Application>
  <PresentationFormat>Произвольный</PresentationFormat>
  <Paragraphs>388</Paragraphs>
  <Slides>48</Slides>
  <Notes>29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1" baseType="lpstr">
      <vt:lpstr>2_Специальное оформление</vt:lpstr>
      <vt:lpstr>1_Специальное оформление</vt:lpstr>
      <vt:lpstr>Image</vt:lpstr>
      <vt:lpstr> Развитие проекта БСС и его вклад в национальный проект по повышению производительности труда </vt:lpstr>
      <vt:lpstr>Предпосылки развития проекта:  широкая география, разъездной персонал</vt:lpstr>
      <vt:lpstr>Цель проекта: повысить качество и эффективность</vt:lpstr>
      <vt:lpstr>Цель проекта для менеджмента:  обеспечить прозрачность</vt:lpstr>
      <vt:lpstr>Презентация PowerPoint</vt:lpstr>
      <vt:lpstr>Пирамида качества</vt:lpstr>
      <vt:lpstr>Повышение производительности труда в сервисных компаниях с разъездным персоналом </vt:lpstr>
      <vt:lpstr>Сбор данных о работе сотрудников с помощью мобильного агента</vt:lpstr>
      <vt:lpstr>Презентация PowerPoint</vt:lpstr>
      <vt:lpstr>Понятие общей эффективности инженера в БСС</vt:lpstr>
      <vt:lpstr>Визуализация показателей работы инженера</vt:lpstr>
      <vt:lpstr>Визуализация показателей работы инженера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Оперативные уведомления: контроль стандартов прохождения  производственного бизнес-процесса</vt:lpstr>
      <vt:lpstr>Презентация PowerPoint</vt:lpstr>
      <vt:lpstr>Управленческие уведомления первого вида  о нарушении статистической устойчивости процессов</vt:lpstr>
      <vt:lpstr>Контрольные карты – исключение особой точки</vt:lpstr>
      <vt:lpstr>Контрольные карты – анализ заявки</vt:lpstr>
      <vt:lpstr>Презентация PowerPoint</vt:lpstr>
      <vt:lpstr>Презентация PowerPoint</vt:lpstr>
      <vt:lpstr>Презентация PowerPoint</vt:lpstr>
      <vt:lpstr> Анализ работы среднего менеджмента</vt:lpstr>
      <vt:lpstr>Презентация PowerPoint</vt:lpstr>
      <vt:lpstr>Презентация PowerPoint</vt:lpstr>
      <vt:lpstr>Время</vt:lpstr>
      <vt:lpstr>Итоги проекта</vt:lpstr>
      <vt:lpstr>Повышение производительности труда в органах государственной власти </vt:lpstr>
      <vt:lpstr>Где реализовано</vt:lpstr>
      <vt:lpstr>Пользователи ПО</vt:lpstr>
      <vt:lpstr>Процесс работы с обращениями граждан</vt:lpstr>
      <vt:lpstr>Стандартизация и визуализация процесса</vt:lpstr>
      <vt:lpstr>Сбор данных с помощью информационной системы</vt:lpstr>
      <vt:lpstr>ОЕЕ - как основа для системы мотивации</vt:lpstr>
      <vt:lpstr>Полученный эффект для участников</vt:lpstr>
      <vt:lpstr>Итоги проекта</vt:lpstr>
      <vt:lpstr>Повышение производительности труда в производственных компаниях </vt:lpstr>
      <vt:lpstr>Сбор данных на конвейере с помощью компьютерного зрения</vt:lpstr>
      <vt:lpstr>Параметры</vt:lpstr>
      <vt:lpstr>Полученный эффект для участников</vt:lpstr>
      <vt:lpstr>Итоги проекта</vt:lpstr>
      <vt:lpstr>Что такое аналитика? </vt:lpstr>
      <vt:lpstr>Цели компании по развитию аналитики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Апалько</dc:creator>
  <cp:lastModifiedBy>АБ</cp:lastModifiedBy>
  <cp:revision>701</cp:revision>
  <dcterms:created xsi:type="dcterms:W3CDTF">2013-05-16T12:38:55Z</dcterms:created>
  <dcterms:modified xsi:type="dcterms:W3CDTF">2019-06-05T18:25:44Z</dcterms:modified>
</cp:coreProperties>
</file>