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90" r:id="rId2"/>
    <p:sldId id="284" r:id="rId3"/>
    <p:sldId id="293" r:id="rId4"/>
    <p:sldId id="301" r:id="rId5"/>
    <p:sldId id="318" r:id="rId6"/>
    <p:sldId id="302" r:id="rId7"/>
    <p:sldId id="303" r:id="rId8"/>
    <p:sldId id="304" r:id="rId9"/>
    <p:sldId id="316" r:id="rId10"/>
    <p:sldId id="320" r:id="rId11"/>
    <p:sldId id="305" r:id="rId12"/>
    <p:sldId id="307" r:id="rId13"/>
    <p:sldId id="306" r:id="rId14"/>
    <p:sldId id="308" r:id="rId15"/>
    <p:sldId id="309" r:id="rId16"/>
    <p:sldId id="311" r:id="rId17"/>
    <p:sldId id="313" r:id="rId18"/>
    <p:sldId id="312" r:id="rId19"/>
    <p:sldId id="315" r:id="rId20"/>
    <p:sldId id="267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likhov Roman" initials="MR" lastIdx="1" clrIdx="0">
    <p:extLst>
      <p:ext uri="{19B8F6BF-5375-455C-9EA6-DF929625EA0E}">
        <p15:presenceInfo xmlns:p15="http://schemas.microsoft.com/office/powerpoint/2012/main" userId="S-1-5-21-3008706906-3450133774-3892215704-7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2T13:53:46.68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404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17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27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77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21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59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14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44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55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65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7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96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5.pn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omments" Target="../comments/commen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www.garstelecom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.png"/><Relationship Id="rId9" Type="http://schemas.openxmlformats.org/officeDocument/2006/relationships/image" Target="../media/image18.wm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2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body" idx="4294967295"/>
          </p:nvPr>
        </p:nvSpPr>
        <p:spPr>
          <a:xfrm>
            <a:off x="856128" y="652594"/>
            <a:ext cx="7666769" cy="31466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36666"/>
            </a:pPr>
            <a:r>
              <a:rPr lang="ru-RU" sz="5400" dirty="0" smtClean="0">
                <a:solidFill>
                  <a:schemeClr val="bg1"/>
                </a:solidFill>
                <a:ea typeface="Trebuchet MS"/>
              </a:rPr>
              <a:t>Внедрение и миграция </a:t>
            </a:r>
            <a:r>
              <a:rPr lang="en-US" sz="5400" dirty="0" smtClean="0">
                <a:solidFill>
                  <a:schemeClr val="bg1"/>
                </a:solidFill>
                <a:ea typeface="Trebuchet MS"/>
              </a:rPr>
              <a:t>CRM</a:t>
            </a:r>
            <a:r>
              <a:rPr lang="ru-RU" sz="5400" dirty="0" smtClean="0">
                <a:solidFill>
                  <a:schemeClr val="bg1"/>
                </a:solidFill>
                <a:ea typeface="Trebuchet MS"/>
              </a:rPr>
              <a:t> с </a:t>
            </a:r>
            <a:r>
              <a:rPr lang="en-US" sz="5400" dirty="0" smtClean="0">
                <a:solidFill>
                  <a:schemeClr val="bg1"/>
                </a:solidFill>
                <a:ea typeface="Trebuchet MS"/>
              </a:rPr>
              <a:t>BPM</a:t>
            </a:r>
            <a:r>
              <a:rPr lang="ru-RU" sz="5400" dirty="0" smtClean="0">
                <a:solidFill>
                  <a:schemeClr val="bg1"/>
                </a:solidFill>
                <a:ea typeface="Trebuchet MS"/>
              </a:rPr>
              <a:t> движком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36666"/>
            </a:pPr>
            <a:r>
              <a:rPr lang="ru-RU" sz="5400" dirty="0" smtClean="0">
                <a:solidFill>
                  <a:schemeClr val="bg1"/>
                </a:solidFill>
                <a:ea typeface="Trebuchet MS"/>
              </a:rPr>
              <a:t>2017-2018</a:t>
            </a:r>
          </a:p>
        </p:txBody>
      </p:sp>
      <p:pic>
        <p:nvPicPr>
          <p:cNvPr id="56" name="Shape 56" descr="Logo_shap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19450"/>
            <a:ext cx="2489951" cy="162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1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836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Применение комбинированной схемы </a:t>
            </a: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Кейс/Бизнес-процесс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172"/>
            <a:ext cx="9144000" cy="1756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470"/>
            <a:ext cx="2527959" cy="1146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59" y="2947470"/>
            <a:ext cx="2739275" cy="1484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17" y="2947470"/>
            <a:ext cx="3157932" cy="1206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2" y="4432115"/>
            <a:ext cx="3662272" cy="2104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15" y="4432115"/>
            <a:ext cx="3413252" cy="22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85"/>
            <a:ext cx="9144000" cy="66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49"/>
            <a:ext cx="9144000" cy="6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32"/>
            <a:ext cx="9144000" cy="64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53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0063"/>
            <a:ext cx="9144000" cy="8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9537"/>
            <a:ext cx="89725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976"/>
            <a:ext cx="9144000" cy="59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163"/>
            <a:ext cx="9144000" cy="54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32213" y="413678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Будущее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3263" y="1744309"/>
            <a:ext cx="85315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Автоматизация заполнения бумажных форм БЗ из СРМ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Доработка процесса обследования возможности предоставления услуг в части разделения заявок на проработку по новым или существующим услугам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процесса обработки заявок в части переносов услуг с одного адреса на другой. </a:t>
            </a:r>
            <a:r>
              <a:rPr lang="ru-RU" dirty="0" smtClean="0"/>
              <a:t>Автоматизация </a:t>
            </a:r>
            <a:r>
              <a:rPr lang="ru-RU" dirty="0"/>
              <a:t>простых включений ряда услуг при ряде условий без привлечения координаторов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заполнения обязательности полей  в заявках на обследование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Процессы для автоматизации и контроля взаимодействия с ОКН. Перенести в СРМ и автоматизировать: запросы на заведение объекта с небольшой проверкой дублей, запросы на взаимодействие с собственниками и т.п.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Введение уровней сервисного обслуживания с соответствующим изменением процедуры работы технической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Автоматизация полноценного процесса тестирования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учета номерной емкости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Автоматизация процесса строек Питера, выделение его из процесса по стройкам ГТ-УТ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Автоматизация процесса переоформления всего клиента или части услуг через Коммерческие заявки с новым видом</a:t>
            </a:r>
          </a:p>
        </p:txBody>
      </p:sp>
    </p:spTree>
    <p:extLst>
      <p:ext uri="{BB962C8B-B14F-4D97-AF65-F5344CB8AC3E}">
        <p14:creationId xmlns:p14="http://schemas.microsoft.com/office/powerpoint/2010/main" val="2725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6766881"/>
            <a:ext cx="9144000" cy="9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Кратко кто такой Гарс Телеком</a:t>
            </a:r>
            <a:endParaRPr lang="ru-RU" altLang="ru-RU" sz="28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266859" y="1640034"/>
            <a:ext cx="4305141" cy="714042"/>
            <a:chOff x="4823248" y="5542055"/>
            <a:chExt cx="4305141" cy="7140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585440" y="5578989"/>
              <a:ext cx="354294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Оператор связи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Услуги фиксированной и мобильной связи</a:t>
              </a: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Москва и Питер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48" y="5542055"/>
              <a:ext cx="714042" cy="71404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66859" y="2766899"/>
            <a:ext cx="4616440" cy="781128"/>
            <a:chOff x="47663" y="4210786"/>
            <a:chExt cx="4616440" cy="7811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9855" y="4319368"/>
              <a:ext cx="385424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Только корпоративные клиенты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: 4200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Изображение 155" descr="Roaming 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" y="4210786"/>
              <a:ext cx="781128" cy="781128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66859" y="3844017"/>
            <a:ext cx="4285923" cy="1075067"/>
            <a:chOff x="4771813" y="2884458"/>
            <a:chExt cx="4285923" cy="107506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14787" y="2913085"/>
              <a:ext cx="354294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Заявки по включениям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 проекта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70 000</a:t>
              </a: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Сейчас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87 006</a:t>
              </a: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Новых заявок в день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~ 60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813" y="2884458"/>
              <a:ext cx="742974" cy="742974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29492" y="1643515"/>
            <a:ext cx="4347138" cy="2738479"/>
            <a:chOff x="4781251" y="4232751"/>
            <a:chExt cx="4347138" cy="273847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85440" y="4262796"/>
              <a:ext cx="3542949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Процессы в контуре </a:t>
              </a:r>
              <a:r>
                <a:rPr lang="en-US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BPM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1200" dirty="0"/>
                <a:t>Сделки</a:t>
              </a:r>
            </a:p>
            <a:p>
              <a:pPr lvl="0"/>
              <a:r>
                <a:rPr lang="ru-RU" sz="1200" dirty="0"/>
                <a:t>Обследование технической возможности </a:t>
              </a:r>
              <a:r>
                <a:rPr lang="ru-RU" sz="1200" dirty="0" smtClean="0"/>
                <a:t> оказания </a:t>
              </a:r>
              <a:r>
                <a:rPr lang="ru-RU" sz="1200" dirty="0"/>
                <a:t>услуг</a:t>
              </a:r>
            </a:p>
            <a:p>
              <a:pPr lvl="0"/>
              <a:r>
                <a:rPr lang="ru-RU" sz="1200" dirty="0"/>
                <a:t>Обследование стройки ВОЛС</a:t>
              </a:r>
            </a:p>
            <a:p>
              <a:pPr lvl="0"/>
              <a:r>
                <a:rPr lang="ru-RU" sz="1200" dirty="0"/>
                <a:t>Строительство ВОЛС	</a:t>
              </a:r>
            </a:p>
            <a:p>
              <a:pPr lvl="0"/>
              <a:r>
                <a:rPr lang="ru-RU" sz="1200" dirty="0"/>
                <a:t>Включение/изменение/расформирование</a:t>
              </a:r>
              <a:r>
                <a:rPr lang="ru-RU" sz="1200" dirty="0" smtClean="0"/>
                <a:t>/ тестирование </a:t>
              </a:r>
              <a:r>
                <a:rPr lang="ru-RU" sz="1200" dirty="0"/>
                <a:t>услуг</a:t>
              </a:r>
            </a:p>
            <a:p>
              <a:pPr lvl="0"/>
              <a:r>
                <a:rPr lang="ru-RU" sz="1200" dirty="0"/>
                <a:t>Управление инцидентами (обращениями по сбоям</a:t>
              </a:r>
              <a:r>
                <a:rPr lang="ru-RU" sz="1200" dirty="0" smtClean="0"/>
                <a:t>),уведомление клиента о ходе решения</a:t>
              </a:r>
              <a:endParaRPr lang="ru-RU" sz="1200" dirty="0"/>
            </a:p>
            <a:p>
              <a:pPr lvl="0"/>
              <a:r>
                <a:rPr lang="ru-RU" sz="1200" dirty="0"/>
                <a:t>Предоставление </a:t>
              </a:r>
              <a:r>
                <a:rPr lang="ru-RU" sz="1200" dirty="0" smtClean="0"/>
                <a:t>скидок</a:t>
              </a:r>
            </a:p>
            <a:p>
              <a:pPr lvl="0"/>
              <a:r>
                <a:rPr lang="ru-RU" sz="1200" dirty="0" smtClean="0"/>
                <a:t>Маркетинговые кампании</a:t>
              </a:r>
            </a:p>
            <a:p>
              <a:pPr lvl="0"/>
              <a:r>
                <a:rPr lang="ru-RU" sz="1200" dirty="0" smtClean="0"/>
                <a:t>Заявки на </a:t>
              </a:r>
              <a:r>
                <a:rPr lang="ru-RU" sz="1200" dirty="0" err="1" smtClean="0"/>
                <a:t>фин.блокировку</a:t>
              </a:r>
              <a:r>
                <a:rPr lang="en-US" sz="1200" dirty="0" smtClean="0"/>
                <a:t>/</a:t>
              </a:r>
              <a:r>
                <a:rPr lang="ru-RU" sz="1200" dirty="0" smtClean="0"/>
                <a:t>разблокировку</a:t>
              </a:r>
              <a:endParaRPr lang="ru-RU" sz="1200" dirty="0"/>
            </a:p>
            <a:p>
              <a:pPr>
                <a:buClr>
                  <a:srgbClr val="2F2A51"/>
                </a:buClr>
                <a:buSzPct val="25000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251" y="4232751"/>
              <a:ext cx="798036" cy="798036"/>
            </a:xfrm>
            <a:prstGeom prst="rect">
              <a:avLst/>
            </a:prstGeom>
          </p:spPr>
        </p:pic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03589"/>
              </p:ext>
            </p:extLst>
          </p:nvPr>
        </p:nvGraphicFramePr>
        <p:xfrm>
          <a:off x="372081" y="5128825"/>
          <a:ext cx="570684" cy="47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10" imgW="4152240" imgH="3492000" progId="Photoshop.Image.13">
                  <p:embed/>
                </p:oleObj>
              </mc:Choice>
              <mc:Fallback>
                <p:oleObj name="Image" r:id="rId10" imgW="4152240" imgH="3492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2081" y="5128825"/>
                        <a:ext cx="570684" cy="479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29050" y="4932986"/>
            <a:ext cx="354294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Объекты недвижимости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Сейчас 		: 1 150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Бизнес-центры	: 628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ТЦ 		: 26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Дата-центры		: 42</a:t>
            </a:r>
          </a:p>
          <a:p>
            <a:pPr>
              <a:buClr>
                <a:srgbClr val="2F2A51"/>
              </a:buClr>
              <a:buSzPct val="25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98" y="4618158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2768250" y="3601225"/>
            <a:ext cx="36075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Присоединяйтесь к нашему успеху!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768250" y="4134625"/>
            <a:ext cx="3607500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 u="sng">
                <a:solidFill>
                  <a:srgbClr val="9FC5E8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www.garstelecom.ru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50100" y="5460300"/>
            <a:ext cx="3043800" cy="1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Москва +7 495 748 0099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Санкт-Петербург +7 812 635 8805</a:t>
            </a:r>
          </a:p>
          <a:p>
            <a:pPr lvl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200000"/>
              </a:lnSpc>
              <a:spcBef>
                <a:spcPts val="0"/>
              </a:spcBef>
              <a:buNone/>
            </a:pPr>
            <a:endParaRPr sz="1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Основные драйверы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0030" y="1508128"/>
            <a:ext cx="8541216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Автоматизация процессов через костыли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Медленная работа системы на текущий объемах, долгий отклик системы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Очень долгая компиляция конфигурации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Отсутствие </a:t>
            </a:r>
            <a:r>
              <a:rPr lang="ru-RU" sz="2000" dirty="0" err="1" smtClean="0">
                <a:solidFill>
                  <a:schemeClr val="bg2"/>
                </a:solidFill>
              </a:rPr>
              <a:t>нативной</a:t>
            </a:r>
            <a:r>
              <a:rPr lang="ru-RU" sz="2000" dirty="0" smtClean="0">
                <a:solidFill>
                  <a:schemeClr val="bg2"/>
                </a:solidFill>
              </a:rPr>
              <a:t> интеграции с </a:t>
            </a:r>
            <a:r>
              <a:rPr lang="en-US" sz="2000" dirty="0" smtClean="0">
                <a:solidFill>
                  <a:schemeClr val="bg2"/>
                </a:solidFill>
              </a:rPr>
              <a:t>AD</a:t>
            </a:r>
            <a:endParaRPr lang="ru-RU" sz="2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Отсутствие специалистов на рынке по сопровождению системы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Отсутствие решений для </a:t>
            </a:r>
            <a:r>
              <a:rPr lang="en-US" sz="2000" dirty="0" smtClean="0">
                <a:solidFill>
                  <a:schemeClr val="bg2"/>
                </a:solidFill>
              </a:rPr>
              <a:t>e-mail</a:t>
            </a:r>
            <a:r>
              <a:rPr lang="ru-RU" sz="2000" dirty="0" smtClean="0">
                <a:solidFill>
                  <a:schemeClr val="bg2"/>
                </a:solidFill>
              </a:rPr>
              <a:t> маркетинга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Необходимость закупки и интеграции </a:t>
            </a:r>
            <a:r>
              <a:rPr lang="en-US" sz="2000" dirty="0" smtClean="0">
                <a:solidFill>
                  <a:schemeClr val="bg2"/>
                </a:solidFill>
              </a:rPr>
              <a:t>BI</a:t>
            </a:r>
            <a:r>
              <a:rPr lang="ru-RU" sz="2000" dirty="0" smtClean="0">
                <a:solidFill>
                  <a:schemeClr val="bg2"/>
                </a:solidFill>
              </a:rPr>
              <a:t> решений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Отсутствие возможности работы через приложение мобильного телефона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Высокий процент программирования</a:t>
            </a:r>
            <a:endParaRPr lang="ru-RU" sz="2000" dirty="0">
              <a:solidFill>
                <a:schemeClr val="bg2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05066"/>
              </p:ext>
            </p:extLst>
          </p:nvPr>
        </p:nvGraphicFramePr>
        <p:xfrm>
          <a:off x="276237" y="1634705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Image" r:id="rId6" imgW="1041120" imgH="1041120" progId="Photoshop.Image.13">
                  <p:embed/>
                </p:oleObj>
              </mc:Choice>
              <mc:Fallback>
                <p:oleObj name="Image" r:id="rId6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237" y="1634705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95918"/>
              </p:ext>
            </p:extLst>
          </p:nvPr>
        </p:nvGraphicFramePr>
        <p:xfrm>
          <a:off x="276236" y="2136435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Image" r:id="rId8" imgW="1041120" imgH="1041120" progId="Photoshop.Image.13">
                  <p:embed/>
                </p:oleObj>
              </mc:Choice>
              <mc:Fallback>
                <p:oleObj name="Image" r:id="rId8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236" y="2136435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13272"/>
              </p:ext>
            </p:extLst>
          </p:nvPr>
        </p:nvGraphicFramePr>
        <p:xfrm>
          <a:off x="336108" y="3009021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Image" r:id="rId9" imgW="1041120" imgH="1041120" progId="Photoshop.Image.13">
                  <p:embed/>
                </p:oleObj>
              </mc:Choice>
              <mc:Fallback>
                <p:oleObj name="Image" r:id="rId9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8" y="3009021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89164"/>
              </p:ext>
            </p:extLst>
          </p:nvPr>
        </p:nvGraphicFramePr>
        <p:xfrm>
          <a:off x="336107" y="3524546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Image" r:id="rId10" imgW="1041120" imgH="1041120" progId="Photoshop.Image.13">
                  <p:embed/>
                </p:oleObj>
              </mc:Choice>
              <mc:Fallback>
                <p:oleObj name="Image" r:id="rId10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7" y="3524546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08134"/>
              </p:ext>
            </p:extLst>
          </p:nvPr>
        </p:nvGraphicFramePr>
        <p:xfrm>
          <a:off x="336107" y="3970519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Image" r:id="rId11" imgW="1041120" imgH="1041120" progId="Photoshop.Image.13">
                  <p:embed/>
                </p:oleObj>
              </mc:Choice>
              <mc:Fallback>
                <p:oleObj name="Image" r:id="rId11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7" y="3970519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081105"/>
              </p:ext>
            </p:extLst>
          </p:nvPr>
        </p:nvGraphicFramePr>
        <p:xfrm>
          <a:off x="336107" y="4416492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Image" r:id="rId12" imgW="1041120" imgH="1041120" progId="Photoshop.Image.13">
                  <p:embed/>
                </p:oleObj>
              </mc:Choice>
              <mc:Fallback>
                <p:oleObj name="Image" r:id="rId12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7" y="4416492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63429"/>
              </p:ext>
            </p:extLst>
          </p:nvPr>
        </p:nvGraphicFramePr>
        <p:xfrm>
          <a:off x="336106" y="4842330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Image" r:id="rId13" imgW="1041120" imgH="1041120" progId="Photoshop.Image.13">
                  <p:embed/>
                </p:oleObj>
              </mc:Choice>
              <mc:Fallback>
                <p:oleObj name="Image" r:id="rId13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6" y="4842330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36461"/>
              </p:ext>
            </p:extLst>
          </p:nvPr>
        </p:nvGraphicFramePr>
        <p:xfrm>
          <a:off x="336105" y="5490164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Image" r:id="rId14" imgW="1041120" imgH="1041120" progId="Photoshop.Image.13">
                  <p:embed/>
                </p:oleObj>
              </mc:Choice>
              <mc:Fallback>
                <p:oleObj name="Image" r:id="rId14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105" y="5490164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27210"/>
              </p:ext>
            </p:extLst>
          </p:nvPr>
        </p:nvGraphicFramePr>
        <p:xfrm>
          <a:off x="352849" y="6185992"/>
          <a:ext cx="374051" cy="37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Image" r:id="rId15" imgW="1041120" imgH="1041120" progId="Photoshop.Image.13">
                  <p:embed/>
                </p:oleObj>
              </mc:Choice>
              <mc:Fallback>
                <p:oleObj name="Image" r:id="rId15" imgW="1041120" imgH="1041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849" y="6185992"/>
                        <a:ext cx="374051" cy="37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9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Цели внедрения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9" y="1411555"/>
            <a:ext cx="739559" cy="739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4995" y="1503966"/>
            <a:ext cx="3542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Лучший </a:t>
            </a:r>
            <a:r>
              <a:rPr lang="en-US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UI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удобства UI для пользователей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79550"/>
              </p:ext>
            </p:extLst>
          </p:nvPr>
        </p:nvGraphicFramePr>
        <p:xfrm>
          <a:off x="444292" y="2593526"/>
          <a:ext cx="463369" cy="49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Image" r:id="rId7" imgW="3237840" imgH="3441240" progId="Photoshop.Image.13">
                  <p:embed/>
                </p:oleObj>
              </mc:Choice>
              <mc:Fallback>
                <p:oleObj name="Image" r:id="rId7" imgW="3237840" imgH="3441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292" y="2593526"/>
                        <a:ext cx="463369" cy="492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4995" y="2364233"/>
            <a:ext cx="35429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Нет ограничений проектирования процессов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ограничений автоматизации процесса как нужно бизнесу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038211"/>
              </p:ext>
            </p:extLst>
          </p:nvPr>
        </p:nvGraphicFramePr>
        <p:xfrm>
          <a:off x="444292" y="3739973"/>
          <a:ext cx="503327" cy="5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Image" r:id="rId9" imgW="3110760" imgH="3110760" progId="Photoshop.Image.13">
                  <p:embed/>
                </p:oleObj>
              </mc:Choice>
              <mc:Fallback>
                <p:oleObj name="Image" r:id="rId9" imgW="3110760" imgH="3110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292" y="3739973"/>
                        <a:ext cx="503327" cy="5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94975" y="3674417"/>
            <a:ext cx="3542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Ускорение разработки процессов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Ускорение проектов автоматизации процессов и настройки интерфейса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пользователей.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3-4 месяца, стало 2-3 недели.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15980" y="1503966"/>
            <a:ext cx="3542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Управление по задачам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Переход на принцип управления 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66970"/>
              </p:ext>
            </p:extLst>
          </p:nvPr>
        </p:nvGraphicFramePr>
        <p:xfrm>
          <a:off x="4817629" y="3739973"/>
          <a:ext cx="503327" cy="5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Image" r:id="rId11" imgW="3110760" imgH="3110760" progId="Photoshop.Image.13">
                  <p:embed/>
                </p:oleObj>
              </mc:Choice>
              <mc:Fallback>
                <p:oleObj name="Image" r:id="rId11" imgW="3110760" imgH="3110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17629" y="3739973"/>
                        <a:ext cx="503327" cy="5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468312" y="3674417"/>
            <a:ext cx="3542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Ускорение </a:t>
            </a:r>
            <a:r>
              <a:rPr lang="en-US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UI</a:t>
            </a:r>
            <a:endParaRPr lang="ru-RU" dirty="0" smtClean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Ускорение отклика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97064"/>
              </p:ext>
            </p:extLst>
          </p:nvPr>
        </p:nvGraphicFramePr>
        <p:xfrm>
          <a:off x="4711623" y="2587531"/>
          <a:ext cx="529043" cy="43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Image" r:id="rId12" imgW="1790280" imgH="1485360" progId="Photoshop.Image.13">
                  <p:embed/>
                </p:oleObj>
              </mc:Choice>
              <mc:Fallback>
                <p:oleObj name="Image" r:id="rId12" imgW="1790280" imgH="1485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1623" y="2587531"/>
                        <a:ext cx="529043" cy="43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15980" y="2364233"/>
            <a:ext cx="3542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Подключение маркетинга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функционала управлением маркетинга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22" y="1406956"/>
            <a:ext cx="739559" cy="739559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76959" y="5098695"/>
            <a:ext cx="4266210" cy="861774"/>
            <a:chOff x="66271" y="2927078"/>
            <a:chExt cx="4266210" cy="8617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60254" y="2927078"/>
              <a:ext cx="347222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Визуализация итогов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Визуализация результатов работы процессов в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on-line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режиме</a:t>
              </a:r>
            </a:p>
            <a:p>
              <a:pPr>
                <a:buClr>
                  <a:srgbClr val="2F2A51"/>
                </a:buClr>
                <a:buSzPct val="25000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1" y="2946492"/>
              <a:ext cx="793983" cy="793983"/>
            </a:xfrm>
            <a:prstGeom prst="rect">
              <a:avLst/>
            </a:prstGeom>
          </p:spPr>
        </p:pic>
      </p:grp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57959"/>
              </p:ext>
            </p:extLst>
          </p:nvPr>
        </p:nvGraphicFramePr>
        <p:xfrm>
          <a:off x="4817628" y="5238953"/>
          <a:ext cx="503327" cy="5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Image" r:id="rId15" imgW="812520" imgH="812520" progId="Photoshop.Image.13">
                  <p:embed/>
                </p:oleObj>
              </mc:Choice>
              <mc:Fallback>
                <p:oleObj name="Image" r:id="rId15" imgW="812520" imgH="812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7628" y="5238953"/>
                        <a:ext cx="503327" cy="5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468312" y="5110496"/>
            <a:ext cx="3542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Наличие </a:t>
            </a:r>
            <a:r>
              <a:rPr lang="en-US" dirty="0" err="1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ourdoor</a:t>
            </a: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поддержки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пула партнеров с экспертами сопровождения развития и эксплуатации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err="1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Инновационность</a:t>
            </a: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решения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49499"/>
              </p:ext>
            </p:extLst>
          </p:nvPr>
        </p:nvGraphicFramePr>
        <p:xfrm>
          <a:off x="932213" y="1785668"/>
          <a:ext cx="623017" cy="41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Image" r:id="rId6" imgW="2539440" imgH="1676160" progId="Photoshop.Image.13">
                  <p:embed/>
                </p:oleObj>
              </mc:Choice>
              <mc:Fallback>
                <p:oleObj name="Image" r:id="rId6" imgW="2539440" imgH="1676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213" y="1785668"/>
                        <a:ext cx="623017" cy="41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5065" y="1821986"/>
            <a:ext cx="6588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Глубина и масштабность внедрения </a:t>
            </a:r>
            <a:r>
              <a:rPr lang="ru-RU" sz="1600" u="sng" dirty="0" smtClean="0"/>
              <a:t>в процессы </a:t>
            </a:r>
            <a:r>
              <a:rPr lang="ru-RU" sz="1600" dirty="0" smtClean="0"/>
              <a:t>и жизнь компании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15065" y="3447529"/>
            <a:ext cx="501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Параллельное внедрение силами </a:t>
            </a:r>
            <a:r>
              <a:rPr lang="en-US" sz="1600" dirty="0" smtClean="0"/>
              <a:t>Indoor</a:t>
            </a:r>
            <a:r>
              <a:rPr lang="ru-RU" sz="1600" dirty="0" smtClean="0"/>
              <a:t> и </a:t>
            </a:r>
            <a:r>
              <a:rPr lang="en-US" sz="1600" dirty="0" smtClean="0"/>
              <a:t>outdoor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15065" y="4324388"/>
            <a:ext cx="669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СРМ</a:t>
            </a:r>
            <a:r>
              <a:rPr lang="ru-RU" sz="1600" dirty="0"/>
              <a:t>, </a:t>
            </a:r>
            <a:r>
              <a:rPr lang="en-US" sz="1600" dirty="0"/>
              <a:t>BI</a:t>
            </a:r>
            <a:r>
              <a:rPr lang="ru-RU" sz="1600" dirty="0"/>
              <a:t>, </a:t>
            </a:r>
            <a:r>
              <a:rPr lang="en-US" sz="1600" dirty="0"/>
              <a:t>e</a:t>
            </a:r>
            <a:r>
              <a:rPr lang="ru-RU" sz="1600" dirty="0"/>
              <a:t>-</a:t>
            </a:r>
            <a:r>
              <a:rPr lang="en-US" sz="1600" dirty="0"/>
              <a:t>mail </a:t>
            </a:r>
            <a:r>
              <a:rPr lang="ru-RU" sz="1600" dirty="0"/>
              <a:t>маркетинг в одном </a:t>
            </a:r>
            <a:r>
              <a:rPr lang="ru-RU" sz="1600" dirty="0" smtClean="0"/>
              <a:t>флаконе и активно используется</a:t>
            </a:r>
            <a:endParaRPr lang="ru-RU" sz="16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3925"/>
              </p:ext>
            </p:extLst>
          </p:nvPr>
        </p:nvGraphicFramePr>
        <p:xfrm>
          <a:off x="1041340" y="3411211"/>
          <a:ext cx="404762" cy="44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Image" r:id="rId8" imgW="11377440" imgH="12444120" progId="Photoshop.Image.13">
                  <p:embed/>
                </p:oleObj>
              </mc:Choice>
              <mc:Fallback>
                <p:oleObj name="Image" r:id="rId8" imgW="11377440" imgH="12444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1340" y="3411211"/>
                        <a:ext cx="404762" cy="442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92157"/>
              </p:ext>
            </p:extLst>
          </p:nvPr>
        </p:nvGraphicFramePr>
        <p:xfrm>
          <a:off x="941124" y="2556081"/>
          <a:ext cx="614106" cy="5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Image" r:id="rId10" imgW="761760" imgH="660240" progId="Photoshop.Image.13">
                  <p:embed/>
                </p:oleObj>
              </mc:Choice>
              <mc:Fallback>
                <p:oleObj name="Image" r:id="rId10" imgW="761760" imgH="6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1124" y="2556081"/>
                        <a:ext cx="614106" cy="53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15064" y="2590030"/>
            <a:ext cx="319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Изменение процессов на лету. </a:t>
            </a:r>
            <a:endParaRPr lang="ru-RU" sz="16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61112"/>
              </p:ext>
            </p:extLst>
          </p:nvPr>
        </p:nvGraphicFramePr>
        <p:xfrm>
          <a:off x="991232" y="4241176"/>
          <a:ext cx="504978" cy="50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Image" r:id="rId12" imgW="5202360" imgH="5202360" progId="Photoshop.Image.13">
                  <p:embed/>
                </p:oleObj>
              </mc:Choice>
              <mc:Fallback>
                <p:oleObj name="Image" r:id="rId12" imgW="5202360" imgH="5202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1232" y="4241176"/>
                        <a:ext cx="504978" cy="504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15064" y="5073072"/>
            <a:ext cx="6814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Marketplace</a:t>
            </a:r>
            <a:r>
              <a:rPr lang="ru-RU" sz="1600" dirty="0" smtClean="0"/>
              <a:t>, хорошая библиотека готовых расширений функционала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915064" y="5761294"/>
            <a:ext cx="471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Удобная интеграция со сторонними системами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031" y="5688747"/>
            <a:ext cx="665420" cy="48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233" y="5006789"/>
            <a:ext cx="603902" cy="4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Важные факторы в проекте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4995" y="1635300"/>
            <a:ext cx="35429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Правильная </a:t>
            </a:r>
            <a:r>
              <a:rPr lang="ru-RU" dirty="0" err="1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инф.система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- промышленное решение 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с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BPMN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движком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настройка процессов аналитиком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настройка карточек и простых правил любым сотрудником без обучения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244" y="4530962"/>
            <a:ext cx="35429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Нет ограничений проектирования процессов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ограничений автоматизации процесса как нужно бизнесу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15979" y="1635300"/>
            <a:ext cx="3542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 экспертов по всем направлениям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компетентного и волевого центра (человека) по всем процессам с правом принятия решений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своей экспертизы по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инф.системе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системного аналитика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опыт проектов интеграции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76959" y="4455997"/>
            <a:ext cx="4266210" cy="1231106"/>
            <a:chOff x="66271" y="2927078"/>
            <a:chExt cx="4266210" cy="123110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60254" y="2927078"/>
              <a:ext cx="347222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err="1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Референсы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Своими глазами увидеть работу системы в реа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ьной компании</a:t>
              </a: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Своими ушами услышать ответы пользователей системы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1" y="2946492"/>
              <a:ext cx="793983" cy="793983"/>
            </a:xfrm>
            <a:prstGeom prst="rect">
              <a:avLst/>
            </a:prstGeom>
          </p:spPr>
        </p:pic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00773"/>
              </p:ext>
            </p:extLst>
          </p:nvPr>
        </p:nvGraphicFramePr>
        <p:xfrm>
          <a:off x="457122" y="1698074"/>
          <a:ext cx="490497" cy="4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Image" r:id="rId7" imgW="1866600" imgH="1879200" progId="Photoshop.Image.13">
                  <p:embed/>
                </p:oleObj>
              </mc:Choice>
              <mc:Fallback>
                <p:oleObj name="Image" r:id="rId7" imgW="1866600" imgH="1879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122" y="1698074"/>
                        <a:ext cx="490497" cy="49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51535"/>
              </p:ext>
            </p:extLst>
          </p:nvPr>
        </p:nvGraphicFramePr>
        <p:xfrm>
          <a:off x="4722163" y="1698074"/>
          <a:ext cx="462446" cy="4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Image" r:id="rId9" imgW="2806200" imgH="2996640" progId="Photoshop.Image.13">
                  <p:embed/>
                </p:oleObj>
              </mc:Choice>
              <mc:Fallback>
                <p:oleObj name="Image" r:id="rId9" imgW="2806200" imgH="2996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2163" y="1698074"/>
                        <a:ext cx="462446" cy="49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745320" y="3356061"/>
            <a:ext cx="4238104" cy="677108"/>
            <a:chOff x="4745320" y="3356061"/>
            <a:chExt cx="4238104" cy="67710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440475" y="3356061"/>
              <a:ext cx="354294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Психология от первого лица</a:t>
              </a: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Блокирование отката в момент запуска системы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067624"/>
                </p:ext>
              </p:extLst>
            </p:nvPr>
          </p:nvGraphicFramePr>
          <p:xfrm>
            <a:off x="4745320" y="3465821"/>
            <a:ext cx="486941" cy="50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Image" r:id="rId11" imgW="1599840" imgH="1650600" progId="Photoshop.Image.13">
                    <p:embed/>
                  </p:oleObj>
                </mc:Choice>
                <mc:Fallback>
                  <p:oleObj name="Image" r:id="rId11" imgW="1599840" imgH="165060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45320" y="3465821"/>
                          <a:ext cx="486941" cy="50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276959" y="3356061"/>
            <a:ext cx="4285923" cy="890401"/>
            <a:chOff x="4771813" y="2884458"/>
            <a:chExt cx="4285923" cy="8904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14787" y="2913085"/>
              <a:ext cx="35429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F2A51"/>
                </a:buClr>
                <a:buSzPct val="25000"/>
              </a:pPr>
              <a:r>
                <a:rPr lang="ru-RU" dirty="0" smtClean="0">
                  <a:solidFill>
                    <a:srgbClr val="00B95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 раз отмерь</a:t>
              </a:r>
              <a:endParaRPr lang="ru-RU" sz="1400" dirty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Наличие согласованных зон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отв-ти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2F2A51"/>
                </a:buClr>
                <a:buSzPct val="25000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Наличие согласованных схем процессов (ТЗ)</a:t>
              </a:r>
            </a:p>
            <a:p>
              <a:pPr>
                <a:buClr>
                  <a:srgbClr val="2F2A51"/>
                </a:buClr>
                <a:buSzPct val="25000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813" y="2884458"/>
              <a:ext cx="742974" cy="742974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2907018" y="5743891"/>
            <a:ext cx="5379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F2A51"/>
              </a:buClr>
              <a:buSzPct val="25000"/>
            </a:pPr>
            <a:r>
              <a:rPr lang="ru-RU" dirty="0" smtClean="0">
                <a:solidFill>
                  <a:srgbClr val="00B9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Правильный партнер</a:t>
            </a:r>
            <a:endParaRPr lang="ru-RU" sz="1400" dirty="0">
              <a:solidFill>
                <a:srgbClr val="00B95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экспертиза  		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Заточенность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результат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Оптимальная стоимость 		Гибкость изменения проекта</a:t>
            </a:r>
          </a:p>
          <a:p>
            <a:pPr>
              <a:buClr>
                <a:srgbClr val="2F2A51"/>
              </a:buClr>
              <a:buSzPct val="25000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ресурсов		Описание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отв-ти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блоки проекта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942" y="5948822"/>
            <a:ext cx="1836076" cy="622337"/>
          </a:xfrm>
          <a:prstGeom prst="rect">
            <a:avLst/>
          </a:prstGeom>
        </p:spPr>
      </p:pic>
      <p:pic>
        <p:nvPicPr>
          <p:cNvPr id="30" name="Изображение 155" descr="Roaming G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1" y="4465492"/>
            <a:ext cx="781128" cy="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Информационные системы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62" y="1554528"/>
            <a:ext cx="7470137" cy="43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Процессы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53683" y="2802271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Обследования </a:t>
            </a:r>
            <a:r>
              <a:rPr lang="ru-RU" dirty="0"/>
              <a:t>ВОЛС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0427" y="280227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Обследования </a:t>
            </a:r>
            <a:r>
              <a:rPr lang="ru-RU" dirty="0"/>
              <a:t>услуг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3683" y="165570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Сделки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80427" y="165570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Скидки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3683" y="3869071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Включение</a:t>
            </a:r>
            <a:r>
              <a:rPr lang="en-US" dirty="0" smtClean="0"/>
              <a:t>/</a:t>
            </a:r>
            <a:r>
              <a:rPr lang="ru-RU" dirty="0" smtClean="0"/>
              <a:t>тестирование услуг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40813" y="386907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Изменение услуг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81906" y="386907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Расформирование услуг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81906" y="2802269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Стройка ВОЛС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40813" y="5711504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E-mail </a:t>
            </a:r>
            <a:r>
              <a:rPr lang="ru-RU" dirty="0" smtClean="0"/>
              <a:t>маркетинг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1906" y="4858233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Блокировка</a:t>
            </a:r>
            <a:r>
              <a:rPr lang="en-US" dirty="0" smtClean="0"/>
              <a:t>/</a:t>
            </a:r>
            <a:r>
              <a:rPr lang="ru-RU" dirty="0" smtClean="0"/>
              <a:t>разблокировка услуг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81906" y="1655700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Проработка тендеров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3683" y="4858233"/>
            <a:ext cx="2372264" cy="74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Отработка инцидентов</a:t>
            </a:r>
          </a:p>
        </p:txBody>
      </p:sp>
    </p:spTree>
    <p:extLst>
      <p:ext uri="{BB962C8B-B14F-4D97-AF65-F5344CB8AC3E}">
        <p14:creationId xmlns:p14="http://schemas.microsoft.com/office/powerpoint/2010/main" val="19681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32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907200" y="335700"/>
            <a:ext cx="654966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FFFFFF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Трудности</a:t>
            </a:r>
            <a:endParaRPr lang="ru-RU" altLang="ru-RU" sz="3200" b="1" dirty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67" name="Shape 6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400" y="188612"/>
            <a:ext cx="937899" cy="9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SMS.png"/>
          <p:cNvPicPr preferRelativeResize="0"/>
          <p:nvPr/>
        </p:nvPicPr>
        <p:blipFill rotWithShape="1">
          <a:blip r:embed="rId5">
            <a:alphaModFix amt="43000"/>
          </a:blip>
          <a:srcRect/>
          <a:stretch/>
        </p:blipFill>
        <p:spPr>
          <a:xfrm>
            <a:off x="-5687" y="234528"/>
            <a:ext cx="937900" cy="9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18" y="1827107"/>
            <a:ext cx="617259" cy="5211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2621" y="1801492"/>
            <a:ext cx="5517857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On-line</a:t>
            </a:r>
            <a:r>
              <a:rPr lang="ru-RU" sz="1600" dirty="0" smtClean="0">
                <a:solidFill>
                  <a:schemeClr val="bg2"/>
                </a:solidFill>
              </a:rPr>
              <a:t> переезд со старой </a:t>
            </a:r>
            <a:r>
              <a:rPr lang="en-US" sz="1600" dirty="0" smtClean="0">
                <a:solidFill>
                  <a:schemeClr val="bg2"/>
                </a:solidFill>
              </a:rPr>
              <a:t>CRM-BPM</a:t>
            </a:r>
            <a:r>
              <a:rPr lang="ru-RU" sz="1600" dirty="0" smtClean="0">
                <a:solidFill>
                  <a:schemeClr val="bg2"/>
                </a:solidFill>
              </a:rPr>
              <a:t> системы на новую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1" y="2607097"/>
            <a:ext cx="938359" cy="93835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92621" y="2607098"/>
            <a:ext cx="5682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Измененные бизнес-процессы в новой системе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Измененная сама идея работы процессов (через задачи)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5122" name="Picture 2" descr="https://www.lightnet.ie/wp-content/uploads/2016/04/speed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9" y="3804343"/>
            <a:ext cx="576801" cy="4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92621" y="3804343"/>
            <a:ext cx="434445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Отсутствие свободного времени у функций</a:t>
            </a:r>
            <a:endParaRPr lang="ru-RU" sz="1600" dirty="0">
              <a:solidFill>
                <a:schemeClr val="bg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65124"/>
              </p:ext>
            </p:extLst>
          </p:nvPr>
        </p:nvGraphicFramePr>
        <p:xfrm>
          <a:off x="734414" y="4748203"/>
          <a:ext cx="549536" cy="55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Image" r:id="rId9" imgW="30171240" imgH="30476160" progId="Photoshop.Image.13">
                  <p:embed/>
                </p:oleObj>
              </mc:Choice>
              <mc:Fallback>
                <p:oleObj name="Image" r:id="rId9" imgW="30171240" imgH="30476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4414" y="4748203"/>
                        <a:ext cx="549536" cy="55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590293" y="4725193"/>
            <a:ext cx="569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Не готовность к изменениям. Желание ничего не менять.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17398</TotalTime>
  <Words>498</Words>
  <Application>Microsoft Office PowerPoint</Application>
  <PresentationFormat>Экран (4:3)</PresentationFormat>
  <Paragraphs>124</Paragraphs>
  <Slides>20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PT Sans Caption</vt:lpstr>
      <vt:lpstr>Trebuchet MS</vt:lpstr>
      <vt:lpstr>simple-light-2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Lyubimova Anastasia</dc:creator>
  <cp:lastModifiedBy>Maslikhov Roman</cp:lastModifiedBy>
  <cp:revision>155</cp:revision>
  <dcterms:modified xsi:type="dcterms:W3CDTF">2019-04-09T10:13:08Z</dcterms:modified>
</cp:coreProperties>
</file>