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75" r:id="rId3"/>
    <p:sldId id="277" r:id="rId4"/>
    <p:sldId id="272" r:id="rId5"/>
    <p:sldId id="282" r:id="rId6"/>
    <p:sldId id="281" r:id="rId7"/>
    <p:sldId id="258" r:id="rId8"/>
    <p:sldId id="271" r:id="rId9"/>
    <p:sldId id="280" r:id="rId10"/>
    <p:sldId id="283" r:id="rId11"/>
    <p:sldId id="264" r:id="rId12"/>
    <p:sldId id="284" r:id="rId13"/>
    <p:sldId id="288" r:id="rId14"/>
    <p:sldId id="263" r:id="rId15"/>
    <p:sldId id="261" r:id="rId16"/>
    <p:sldId id="285" r:id="rId17"/>
    <p:sldId id="287" r:id="rId18"/>
    <p:sldId id="286" r:id="rId19"/>
    <p:sldId id="262" r:id="rId20"/>
    <p:sldId id="265" r:id="rId21"/>
    <p:sldId id="266" r:id="rId22"/>
    <p:sldId id="279" r:id="rId23"/>
    <p:sldId id="28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61742" autoAdjust="0"/>
  </p:normalViewPr>
  <p:slideViewPr>
    <p:cSldViewPr snapToGrid="0">
      <p:cViewPr varScale="1">
        <p:scale>
          <a:sx n="59" d="100"/>
          <a:sy n="59" d="100"/>
        </p:scale>
        <p:origin x="152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1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8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smtClean="0"/>
              <a:t>Конкурс "BPM-Проект года 2017"                                 доклад Пестова С. Г. (г.Киров)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83474-0468-43C5-A1D7-A6463607FD2C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BPM-Проект года 2017  - Пестов С. Г.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CE141-7DEB-4B0D-A0EC-564FA673B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447004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smtClean="0"/>
              <a:t>Конкурс "BPM-Проект года 2017"                                 доклад Пестова С. Г. (г.Киров)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8107F-3F96-4B9D-ADA4-EAC9F6F2628B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BPM-Проект года 2017  - Пестов С. Г.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DC0B4-2DBB-4180-BAFB-D0A5505B1D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643876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Здравствуйте. Меня зовут Сергей Пестов. Сегодня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я представлю Вам проект внедрения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BPM 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производственном предприятии.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Эталоном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процессного подхода в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промышленном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производстве сегодня является Бережливое производство (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Lean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Благодаря успехам компании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Toyota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ставшей образцом совершенного производства, тысячи компаний во всём мире сегодня выстраивают свои производственные системы на основе этой концепции.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 система, созданная 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доцифровую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эпоху и формировавшаяся в течение полувека, обладая глубоким пониманием бизнеса и огромным опытом совершенствования,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рискует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столкнуться с серьёзными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трудностями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грядущую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цифровую эпоху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Бизнес среда непрерывно меняется, и всё большую ценность приобретают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гибкие технологии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на примере своего предприятия я расскажу,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как сочетаются BPM и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Lean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И каких результатов можно добиться, сочетая «медленные» и «быстрые» системы.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Целью данного форума является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популяризация и расширение применимости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BPM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Потому я в своём докладе сфокусирую ваше внимание на новых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возможностях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BPM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открытых в ходе этого проекта. И о новациях в рамках нашей Компании.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банковском секторе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телекоме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BPM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уже обосновался уверенно. Десятки и сотни специалистов и аналитиков штампуют схемы процессов , обустраивают свой документооборот, регламентируют и автоматизируют оперативную деятельность.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 вот промышленность, отрасль создающая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максимальную добавленную стоимость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ещё о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BPM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почти не знают.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Инноваций сильно не хватает а они просто необходимы для повышения конкурентоспособности российских производителей на мировом рынке.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DC0B4-2DBB-4180-BAFB-D0A5505B1D0E}" type="slidenum">
              <a:rPr lang="ru-RU" smtClean="0"/>
              <a:t>1</a:t>
            </a:fld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Конкурс "BPM-Проект года 2017"                                 доклад Пестова С. Г. (г.Киров)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885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DC0B4-2DBB-4180-BAFB-D0A5505B1D0E}" type="slidenum">
              <a:rPr lang="ru-RU" smtClean="0"/>
              <a:t>10</a:t>
            </a:fld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Конкурс "BPM-Проект года 2017"                                 доклад Пестова С. Г. (г.Киров)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551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проекте использовано следующее ПО:</a:t>
            </a:r>
          </a:p>
          <a:p>
            <a:pPr lvl="0"/>
            <a:r>
              <a:rPr lang="ru-RU" b="1" dirty="0" smtClean="0"/>
              <a:t>1С</a:t>
            </a:r>
            <a:r>
              <a:rPr lang="ru-RU" dirty="0" smtClean="0"/>
              <a:t> – учетная система, бухгалтерские функции, складской учет</a:t>
            </a:r>
            <a:br>
              <a:rPr lang="ru-RU" dirty="0" smtClean="0"/>
            </a:br>
            <a:r>
              <a:rPr lang="ru-RU" b="1" dirty="0" err="1" smtClean="0"/>
              <a:t>Bizagi</a:t>
            </a:r>
            <a:r>
              <a:rPr lang="ru-RU" b="1" dirty="0" smtClean="0"/>
              <a:t> BMP </a:t>
            </a:r>
            <a:r>
              <a:rPr lang="ru-RU" b="1" dirty="0" err="1" smtClean="0"/>
              <a:t>Suite</a:t>
            </a:r>
            <a:r>
              <a:rPr lang="ru-RU" b="1" dirty="0" smtClean="0"/>
              <a:t> </a:t>
            </a:r>
            <a:r>
              <a:rPr lang="ru-RU" dirty="0" smtClean="0"/>
              <a:t>– автоматизация процессов</a:t>
            </a:r>
            <a:br>
              <a:rPr lang="ru-RU" dirty="0" smtClean="0"/>
            </a:br>
            <a:r>
              <a:rPr lang="en-US" b="1" dirty="0" smtClean="0"/>
              <a:t>Outlook</a:t>
            </a:r>
            <a:r>
              <a:rPr lang="en-US" dirty="0" smtClean="0"/>
              <a:t> – </a:t>
            </a:r>
            <a:r>
              <a:rPr lang="ru-RU" dirty="0" smtClean="0"/>
              <a:t>для</a:t>
            </a:r>
            <a:r>
              <a:rPr lang="ru-RU" baseline="0" dirty="0" smtClean="0"/>
              <a:t> рассылки по электронной почте сообщений и документов (например автоматическая рассылка счетов на оплату.</a:t>
            </a:r>
          </a:p>
          <a:p>
            <a:pPr lvl="0"/>
            <a:r>
              <a:rPr lang="en-US" b="1" baseline="0" dirty="0" smtClean="0"/>
              <a:t>MindManager</a:t>
            </a:r>
            <a:r>
              <a:rPr lang="en-US" baseline="0" dirty="0" smtClean="0"/>
              <a:t> – </a:t>
            </a:r>
            <a:r>
              <a:rPr lang="ru-RU" baseline="0" dirty="0" smtClean="0"/>
              <a:t>для планирования и разработки структуры проекта</a:t>
            </a:r>
            <a:endParaRPr lang="ru-RU" dirty="0" smtClean="0"/>
          </a:p>
          <a:p>
            <a:endParaRPr lang="ru-RU" dirty="0" smtClean="0"/>
          </a:p>
          <a:p>
            <a:r>
              <a:rPr lang="ru-RU" b="1" dirty="0" smtClean="0"/>
              <a:t>Основная</a:t>
            </a:r>
            <a:r>
              <a:rPr lang="ru-RU" dirty="0" smtClean="0"/>
              <a:t> система в нашей </a:t>
            </a:r>
            <a:r>
              <a:rPr lang="en-US" dirty="0" smtClean="0"/>
              <a:t>IT</a:t>
            </a:r>
            <a:r>
              <a:rPr lang="en-US" baseline="0" dirty="0" smtClean="0"/>
              <a:t> </a:t>
            </a:r>
            <a:r>
              <a:rPr lang="ru-RU" baseline="0" dirty="0" smtClean="0"/>
              <a:t>архитектуре </a:t>
            </a:r>
            <a:r>
              <a:rPr lang="en-US" baseline="0" dirty="0" smtClean="0"/>
              <a:t>BPMS </a:t>
            </a:r>
            <a:r>
              <a:rPr lang="en-US" b="1" baseline="0" dirty="0" err="1" smtClean="0"/>
              <a:t>Bizagi</a:t>
            </a:r>
            <a:r>
              <a:rPr lang="en-US" baseline="0" dirty="0" smtClean="0"/>
              <a:t>.</a:t>
            </a:r>
          </a:p>
          <a:p>
            <a:r>
              <a:rPr lang="ru-RU" baseline="0" dirty="0" smtClean="0"/>
              <a:t>В ней выполняются все задачи пользователей, </a:t>
            </a:r>
            <a:r>
              <a:rPr lang="ru-RU" b="1" baseline="0" dirty="0" smtClean="0"/>
              <a:t>требующие расчётов, проверок, хронологической точности</a:t>
            </a:r>
            <a:r>
              <a:rPr lang="ru-RU" baseline="0" dirty="0" smtClean="0"/>
              <a:t> и пр.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Затем данные </a:t>
            </a:r>
            <a:r>
              <a:rPr lang="ru-RU" b="1" baseline="0" dirty="0" smtClean="0"/>
              <a:t>передаются в 1С </a:t>
            </a:r>
            <a:r>
              <a:rPr lang="ru-RU" baseline="0" dirty="0" smtClean="0"/>
              <a:t>для отражения хозяйственных операций, и </a:t>
            </a:r>
            <a:r>
              <a:rPr lang="ru-RU" b="1" baseline="0" dirty="0" smtClean="0"/>
              <a:t>формирования налоговой отчётности</a:t>
            </a:r>
            <a:r>
              <a:rPr lang="ru-RU" baseline="0" dirty="0" smtClean="0"/>
              <a:t>.</a:t>
            </a:r>
          </a:p>
          <a:p>
            <a:r>
              <a:rPr lang="ru-RU" baseline="0" dirty="0" smtClean="0"/>
              <a:t>Приход, расход ТМЦ, УТЗ, Списание материалов, расчёт з/п и прочее.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Операции выполняемые в 1С с помощью </a:t>
            </a:r>
            <a:r>
              <a:rPr lang="ru-RU" b="1" baseline="0" dirty="0" smtClean="0"/>
              <a:t>веб-сервиса</a:t>
            </a:r>
            <a:r>
              <a:rPr lang="ru-RU" baseline="0" dirty="0" smtClean="0"/>
              <a:t> информируют </a:t>
            </a:r>
            <a:r>
              <a:rPr lang="en-US" baseline="0" dirty="0" smtClean="0"/>
              <a:t>BPMS </a:t>
            </a:r>
            <a:r>
              <a:rPr lang="ru-RU" baseline="0" dirty="0" smtClean="0"/>
              <a:t>об изменении </a:t>
            </a:r>
            <a:r>
              <a:rPr lang="ru-RU" b="1" baseline="0" dirty="0" smtClean="0"/>
              <a:t>статуса и передают данные</a:t>
            </a:r>
            <a:r>
              <a:rPr lang="ru-RU" baseline="0" dirty="0" smtClean="0"/>
              <a:t>, необходимые для дальнейших операций процесса.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Кроме того </a:t>
            </a:r>
            <a:r>
              <a:rPr lang="en-US" baseline="0" dirty="0" err="1" smtClean="0"/>
              <a:t>Bizagi</a:t>
            </a:r>
            <a:r>
              <a:rPr lang="en-US" baseline="0" dirty="0" smtClean="0"/>
              <a:t> </a:t>
            </a:r>
            <a:r>
              <a:rPr lang="ru-RU" baseline="0" dirty="0" smtClean="0"/>
              <a:t>активно рассылает </a:t>
            </a:r>
            <a:r>
              <a:rPr lang="ru-RU" b="1" baseline="0" dirty="0" smtClean="0"/>
              <a:t>оповещения</a:t>
            </a:r>
            <a:r>
              <a:rPr lang="ru-RU" baseline="0" dirty="0" smtClean="0"/>
              <a:t> о ключевых событиях по </a:t>
            </a:r>
            <a:r>
              <a:rPr lang="ru-RU" b="1" baseline="0" dirty="0" smtClean="0"/>
              <a:t>электронной почте </a:t>
            </a:r>
            <a:r>
              <a:rPr lang="ru-RU" baseline="0" dirty="0" smtClean="0"/>
              <a:t>пользователям системы (например менеджерам) и клиентам.</a:t>
            </a:r>
            <a:endParaRPr lang="en-US" baseline="0" dirty="0" smtClean="0"/>
          </a:p>
          <a:p>
            <a:r>
              <a:rPr lang="ru-RU" baseline="0" dirty="0" smtClean="0"/>
              <a:t>Планируем после миграции в </a:t>
            </a:r>
            <a:r>
              <a:rPr lang="ru-RU" b="1" baseline="0" dirty="0" smtClean="0"/>
              <a:t>Облако</a:t>
            </a:r>
            <a:r>
              <a:rPr lang="ru-RU" baseline="0" dirty="0" smtClean="0"/>
              <a:t> МТС интегрировать в систему сервис СМС – информирования.</a:t>
            </a:r>
          </a:p>
          <a:p>
            <a:r>
              <a:rPr lang="ru-RU" dirty="0" smtClean="0"/>
              <a:t>На данный момент система развёрнута на физическом сервере предприятия.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DC0B4-2DBB-4180-BAFB-D0A5505B1D0E}" type="slidenum">
              <a:rPr lang="ru-RU" smtClean="0"/>
              <a:t>11</a:t>
            </a:fld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Конкурс "BPM-Проект года 2017"                                 доклад Пестова С. Г. (г.Киров)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821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Процесс </a:t>
            </a:r>
            <a:r>
              <a:rPr lang="ru-RU" b="1" dirty="0" smtClean="0"/>
              <a:t>инициируется в BPMS</a:t>
            </a:r>
            <a:r>
              <a:rPr lang="ru-RU" dirty="0" smtClean="0"/>
              <a:t>, где создается и полностью рассчитывается заказ – прямо образно рассказать, что изделие собирается из модулей, с учетом многих параметров: категории обивки, отделки и т.д. Далее заказ размещается в 1С и т.д.</a:t>
            </a:r>
          </a:p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Изюминки</a:t>
            </a:r>
            <a:r>
              <a:rPr lang="ru-RU" b="1" baseline="0" dirty="0" smtClean="0"/>
              <a:t> в БП Заказ</a:t>
            </a:r>
            <a:r>
              <a:rPr lang="ru-RU" baseline="0" dirty="0" smtClean="0"/>
              <a:t>:</a:t>
            </a:r>
          </a:p>
          <a:p>
            <a:r>
              <a:rPr lang="ru-RU" dirty="0" smtClean="0"/>
              <a:t>В выставляемых счетах рассчитывается</a:t>
            </a:r>
            <a:r>
              <a:rPr lang="ru-RU" baseline="0" dirty="0" smtClean="0"/>
              <a:t> и </a:t>
            </a:r>
            <a:r>
              <a:rPr lang="ru-RU" dirty="0" smtClean="0"/>
              <a:t>печатается сумма обязательного платежа.</a:t>
            </a:r>
          </a:p>
          <a:p>
            <a:r>
              <a:rPr lang="ru-RU" dirty="0" smtClean="0"/>
              <a:t>При вводе заказа система по сложному алгоритму интерактивно предлагает необходимые</a:t>
            </a:r>
            <a:r>
              <a:rPr lang="ru-RU" baseline="0" dirty="0" smtClean="0"/>
              <a:t> параметры и значения этих параметров.</a:t>
            </a:r>
          </a:p>
          <a:p>
            <a:r>
              <a:rPr lang="ru-RU" baseline="0" dirty="0" smtClean="0"/>
              <a:t>У изделия более 60 параметров . Например Тип обивочного материала, Тип декора, Усиленная упаковка и пр. </a:t>
            </a:r>
          </a:p>
          <a:p>
            <a:r>
              <a:rPr lang="ru-RU" baseline="0" dirty="0" smtClean="0"/>
              <a:t>Параметры взаимозависимы, т.е. вычисляются по сложному алгоритму. В системе разработаны таблицы правил и активно используются.</a:t>
            </a:r>
          </a:p>
          <a:p>
            <a:r>
              <a:rPr lang="ru-RU" baseline="0" dirty="0" smtClean="0"/>
              <a:t>Автоматизирована стыкуемость модулей. Их 63 типа и в разных моделях (более 50 модульных) они ведут себя по разному (например Канапе).</a:t>
            </a:r>
          </a:p>
          <a:p>
            <a:r>
              <a:rPr lang="ru-RU" baseline="0" dirty="0" smtClean="0"/>
              <a:t>В процесс обеспечения материалами строены задачи - </a:t>
            </a:r>
            <a:r>
              <a:rPr lang="ru-RU" baseline="0" dirty="0" err="1" smtClean="0"/>
              <a:t>дедлайны</a:t>
            </a:r>
            <a:r>
              <a:rPr lang="ru-RU" baseline="0" dirty="0" smtClean="0"/>
              <a:t>.</a:t>
            </a:r>
          </a:p>
          <a:p>
            <a:endParaRPr lang="ru-RU" dirty="0" smtClean="0"/>
          </a:p>
          <a:p>
            <a:r>
              <a:rPr lang="ru-RU" b="1" dirty="0" smtClean="0"/>
              <a:t>Изюминки</a:t>
            </a:r>
            <a:r>
              <a:rPr lang="ru-RU" b="1" baseline="0" dirty="0" smtClean="0"/>
              <a:t> в БП Рекламации</a:t>
            </a:r>
            <a:r>
              <a:rPr lang="ru-RU" baseline="0" dirty="0" smtClean="0"/>
              <a:t>:</a:t>
            </a:r>
          </a:p>
          <a:p>
            <a:r>
              <a:rPr lang="ru-RU" baseline="0" dirty="0" smtClean="0"/>
              <a:t>Фиксация дефектов прямо в </a:t>
            </a:r>
            <a:r>
              <a:rPr lang="ru-RU" baseline="0" dirty="0" err="1" smtClean="0"/>
              <a:t>Бизаги</a:t>
            </a:r>
            <a:r>
              <a:rPr lang="ru-RU" baseline="0" dirty="0" smtClean="0"/>
              <a:t> при помощи мобильного приложения на </a:t>
            </a:r>
            <a:r>
              <a:rPr lang="ru-RU" baseline="0" dirty="0" err="1" smtClean="0"/>
              <a:t>Андроид</a:t>
            </a:r>
            <a:r>
              <a:rPr lang="ru-RU" baseline="0" dirty="0" smtClean="0"/>
              <a:t> планшете.</a:t>
            </a:r>
          </a:p>
          <a:p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DC0B4-2DBB-4180-BAFB-D0A5505B1D0E}" type="slidenum">
              <a:rPr lang="ru-RU" smtClean="0"/>
              <a:t>12</a:t>
            </a:fld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Конкурс "BPM-Проект года 2017"                                 доклад Пестова С. Г. (г.Киров)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551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Вариативность продукции очень высокая</a:t>
            </a:r>
            <a:r>
              <a:rPr lang="ru-RU" b="1" baseline="0" dirty="0" smtClean="0"/>
              <a:t> </a:t>
            </a:r>
            <a:r>
              <a:rPr lang="ru-RU" b="0" baseline="0" dirty="0" smtClean="0"/>
              <a:t>(см слайд) </a:t>
            </a:r>
            <a:r>
              <a:rPr lang="ru-RU" dirty="0" smtClean="0"/>
              <a:t>Система пронизана проверками и расчётами на многих этапах.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Новации </a:t>
            </a:r>
            <a:r>
              <a:rPr lang="ru-RU" b="1" baseline="0" dirty="0" smtClean="0"/>
              <a:t>в БП Заказ</a:t>
            </a:r>
            <a:r>
              <a:rPr lang="ru-RU" baseline="0" dirty="0" smtClean="0"/>
              <a:t>:</a:t>
            </a:r>
          </a:p>
          <a:p>
            <a:r>
              <a:rPr lang="ru-RU" dirty="0" smtClean="0"/>
              <a:t>В выставляемых счетах рассчитывается</a:t>
            </a:r>
            <a:r>
              <a:rPr lang="ru-RU" baseline="0" dirty="0" smtClean="0"/>
              <a:t> и </a:t>
            </a:r>
            <a:r>
              <a:rPr lang="ru-RU" dirty="0" smtClean="0"/>
              <a:t>печатается сумма обязательного платежа.</a:t>
            </a:r>
          </a:p>
          <a:p>
            <a:r>
              <a:rPr lang="ru-RU" dirty="0" smtClean="0"/>
              <a:t>При вводе заказа система по сложному алгоритму интерактивно предлагает необходимые</a:t>
            </a:r>
            <a:r>
              <a:rPr lang="ru-RU" baseline="0" dirty="0" smtClean="0"/>
              <a:t> параметры и значения этих параметров.</a:t>
            </a:r>
          </a:p>
          <a:p>
            <a:r>
              <a:rPr lang="ru-RU" baseline="0" dirty="0" smtClean="0"/>
              <a:t>У изделия более 60 параметров . Например Тип обивочного материала, Тип декора, Усиленная упаковка и пр. </a:t>
            </a:r>
          </a:p>
          <a:p>
            <a:r>
              <a:rPr lang="ru-RU" baseline="0" dirty="0" smtClean="0"/>
              <a:t>Параметры взаимозависимы, т.е. вычисляются по сложному алгоритму. В системе разработаны таблицы правил и активно используются.</a:t>
            </a:r>
          </a:p>
          <a:p>
            <a:r>
              <a:rPr lang="ru-RU" baseline="0" dirty="0" smtClean="0"/>
              <a:t>Автоматизирована стыкуемость модулей. Их 63 типа и в разных моделях (более 50 модульных) они ведут себя по разному (например Канапе).</a:t>
            </a:r>
          </a:p>
          <a:p>
            <a:r>
              <a:rPr lang="ru-RU" baseline="0" dirty="0" smtClean="0"/>
              <a:t>В процесс обеспечения материалами строены задачи - </a:t>
            </a:r>
            <a:r>
              <a:rPr lang="ru-RU" baseline="0" dirty="0" err="1" smtClean="0"/>
              <a:t>дедлайны</a:t>
            </a:r>
            <a:r>
              <a:rPr lang="ru-RU" baseline="0" dirty="0" smtClean="0"/>
              <a:t>.</a:t>
            </a:r>
          </a:p>
          <a:p>
            <a:r>
              <a:rPr lang="ru-RU" baseline="0" dirty="0" smtClean="0"/>
              <a:t>Очень гибкое ценообразование – можно менять наценки в зависимости от различных параметров (точка продаж, модель, вариант исполнения…)</a:t>
            </a:r>
          </a:p>
          <a:p>
            <a:endParaRPr lang="ru-RU" baseline="0" dirty="0" smtClean="0"/>
          </a:p>
          <a:p>
            <a:r>
              <a:rPr lang="ru-RU" b="1" dirty="0" smtClean="0"/>
              <a:t>Новации </a:t>
            </a:r>
            <a:r>
              <a:rPr lang="ru-RU" b="1" baseline="0" dirty="0" smtClean="0"/>
              <a:t>в БП Рекламации</a:t>
            </a:r>
            <a:r>
              <a:rPr lang="ru-RU" baseline="0" dirty="0" smtClean="0"/>
              <a:t>:</a:t>
            </a:r>
          </a:p>
          <a:p>
            <a:r>
              <a:rPr lang="ru-RU" baseline="0" dirty="0" smtClean="0"/>
              <a:t>Фиксация дефектов прямо в </a:t>
            </a:r>
            <a:r>
              <a:rPr lang="ru-RU" baseline="0" dirty="0" err="1" smtClean="0"/>
              <a:t>Бизаги</a:t>
            </a:r>
            <a:r>
              <a:rPr lang="ru-RU" baseline="0" dirty="0" smtClean="0"/>
              <a:t> при помощи мобильного приложения на </a:t>
            </a:r>
            <a:r>
              <a:rPr lang="ru-RU" baseline="0" dirty="0" err="1" smtClean="0"/>
              <a:t>Андроид</a:t>
            </a:r>
            <a:r>
              <a:rPr lang="ru-RU" baseline="0" dirty="0" smtClean="0"/>
              <a:t> планшете.</a:t>
            </a:r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DC0B4-2DBB-4180-BAFB-D0A5505B1D0E}" type="slidenum">
              <a:rPr lang="ru-RU" smtClean="0"/>
              <a:t>13</a:t>
            </a:fld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Конкурс "BPM-Проект года 2017"                                 доклад Пестова С. Г. (г.Киров)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55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Были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автоматизированы ключевые бизнес-процессы компании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Организована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система защиты от ошибок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 выборе взаимозависимых параметров при приёме заказов. Управление производством , развивающее принципы Бережливого производства, сделало большой шаг в выстраивании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непрерывного потока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единичных изделий. Реализован ряд 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Кайдзен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-проектов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производстве с применением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моделирования в BPMS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Все текущие и будущие проекты активно используют это моделирование.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Стал возможен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анализ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показателей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процесса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Хосин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Канри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(развёртывание политики) показатели процесса являются одними из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базовых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определений при развёртывании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стратегии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Благодаря BPMS мы получили мощное средство оценки и мониторинга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Сейчас контролируются следующие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процессные показатели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Продолжительность процессов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Активность процессов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Повторяемые пути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Длительности критических задач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Поскольку в системе интегрированы BPMS и 1С, мы можем настраивать разнообразные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отчёты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для Коммерческого отдела (в разрезе ассортимента, контрагентов и любых параметров сделок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Статистика на основе процессов 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это просто новая эра в анализе оперативной деятельности подразделения и компании. То что раньше умели только дорогие и тяжёлые ERP , BPMS делает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легко и элегантно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главном процессе обработка Заказа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Трудоёмкость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обработки заказов сократилась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3 раза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Процесс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решения рекламаций сократился с 35 до 18 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дней.  Управление рекламациями сконцентрировано в руках 1 сотрудника - владельца процесса. Процесс прозрачен и легко управляется.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Достигнута высокая гибкость и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скорость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ввода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новых бизнес-правил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Дент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день.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Менеджмент компании получил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единый язык 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коммуникаций между подразделениями в виде нотации BPMN 2.0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Автоматизация системы управления выполнена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без создания собственного  IT 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подразделения со штатом программистов.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Методология BPM повысила эффективность всех преобразований компании, обогатив менеджмент компании эффективным инструментом преобразований.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Появился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менеджер потока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способный управлять</a:t>
            </a:r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главным процессом , 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владельцы процессов</a:t>
            </a:r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гарантирующий целевые показатели процессов. 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Владелец процесса (в терминологии Лин) видит свой процесс насквозь и способен быстро менять метрики в BPMS чтобы постоянно исследовать и улучшать свой процесс. Эта информация служит исходными данными в </a:t>
            </a: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Кайдзен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проектах.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Расширение сервиса за счёт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увеличения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количества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стандартных сценариев 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обслуживания. Раньше было проще запретить, чем реализовать. С BPM стало просто реализовать.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Рабочие инструкции сотрудников стали электронными. Теперь достаточно в рабочем интерфейсе нажать “?” и сотрудник видит последнюю редакцию своей рабочей инструкции. Никаких поисков, звонков и уточнений больше не нужно.</a:t>
            </a:r>
          </a:p>
          <a:p>
            <a:endParaRPr lang="ru-RU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DC0B4-2DBB-4180-BAFB-D0A5505B1D0E}" type="slidenum">
              <a:rPr lang="ru-RU" smtClean="0"/>
              <a:t>14</a:t>
            </a:fld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Конкурс "BPM-Проект года 2017"                                 доклад Пестова С. Г. (г.Киров)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340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dirty="0" smtClean="0"/>
              <a:t>Это первый известный мне опыт применения BPM в мебельной отрасли в России</a:t>
            </a:r>
          </a:p>
          <a:p>
            <a:pPr lvl="0"/>
            <a:endParaRPr lang="ru-RU" dirty="0" smtClean="0"/>
          </a:p>
          <a:p>
            <a:pPr lvl="0"/>
            <a:r>
              <a:rPr lang="ru-RU" dirty="0" smtClean="0"/>
              <a:t>В проекте реализованы возможности BPM в контексте Бережливого производства</a:t>
            </a:r>
          </a:p>
          <a:p>
            <a:pPr lvl="0"/>
            <a:endParaRPr lang="ru-RU" dirty="0" smtClean="0"/>
          </a:p>
          <a:p>
            <a:pPr lvl="0"/>
            <a:r>
              <a:rPr lang="ru-RU" dirty="0" smtClean="0"/>
              <a:t>BPMS используется в качестве основной IT-системы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DC0B4-2DBB-4180-BAFB-D0A5505B1D0E}" type="slidenum">
              <a:rPr lang="ru-RU" smtClean="0"/>
              <a:t>15</a:t>
            </a:fld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Конкурс "BPM-Проект года 2017"                                 доклад Пестова С. Г. (г.Киров)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39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Мне удалось обнаружить следующие области применения </a:t>
            </a:r>
            <a:r>
              <a:rPr lang="ru-RU" dirty="0" smtClean="0"/>
              <a:t>BPM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Описание информационных потоков при диспетчеризации производства.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DC0B4-2DBB-4180-BAFB-D0A5505B1D0E}" type="slidenum">
              <a:rPr lang="ru-RU" smtClean="0"/>
              <a:t>16</a:t>
            </a:fld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Конкурс "BPM-Проект года 2017"                                 доклад Пестова С. Г. (г.Киров)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39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Описание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разветвленных материальных потоков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 помощью нотации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bpmn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легко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описать структуру полуфабрикатов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изделий</a:t>
            </a:r>
          </a:p>
          <a:p>
            <a:endParaRPr lang="ru-RU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Диван – изделие</a:t>
            </a:r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сложное. Состоит из 24 полуфабрикатов . В разных моделях состав п/ф разный , соответственно 2 разных дивана из 1 заказа идут по разным маршрутам.</a:t>
            </a:r>
          </a:p>
          <a:p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BPMS 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проектировать маршруты </a:t>
            </a:r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стало 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одно удовольствие</a:t>
            </a:r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ru-RU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DC0B4-2DBB-4180-BAFB-D0A5505B1D0E}" type="slidenum">
              <a:rPr lang="ru-RU" smtClean="0"/>
              <a:t>17</a:t>
            </a:fld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Конкурс "BPM-Проект года 2017"                                 доклад Пестова С. Г. (г.Киров)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4049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области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HR:</a:t>
            </a:r>
          </a:p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Вовлечение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персонала разного ранга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совершенствование 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процессов. От рабочих до руководителей.</a:t>
            </a:r>
          </a:p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Подспорье в системе наставничества - интуитивно понятный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способ обучения 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новых сотрудников.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Управление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потоком создания ценности персонала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Такого в </a:t>
            </a: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hr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ещё не было, а это способ совершить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прорыв в области повышения компетенции 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лояльности персонала.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DC0B4-2DBB-4180-BAFB-D0A5505B1D0E}" type="slidenum">
              <a:rPr lang="ru-RU" smtClean="0"/>
              <a:t>18</a:t>
            </a:fld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Конкурс "BPM-Проект года 2017"                                 доклад Пестова С. Г. (г.Киров)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394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Если стратегическое планирование и производные им вызовы в вашей Компании – это нормальная практика.</a:t>
            </a:r>
            <a:endParaRPr lang="ru-RU" dirty="0" smtClean="0"/>
          </a:p>
          <a:p>
            <a:r>
              <a:rPr lang="ru-RU" dirty="0" smtClean="0"/>
              <a:t>То неизбежная трудность – </a:t>
            </a:r>
            <a:r>
              <a:rPr lang="ru-RU" b="1" dirty="0" smtClean="0"/>
              <a:t>границы наших знаний</a:t>
            </a:r>
            <a:r>
              <a:rPr lang="ru-RU" dirty="0" smtClean="0"/>
              <a:t>. Мне с момента знакомства с системой и по сей момент приходится непрерывно учиться.</a:t>
            </a:r>
          </a:p>
          <a:p>
            <a:r>
              <a:rPr lang="ru-RU" dirty="0" smtClean="0"/>
              <a:t>К сожалению 80% персонала на предприятии не хотят учиться и сопротивляются новациям.</a:t>
            </a:r>
            <a:r>
              <a:rPr lang="ru-RU" baseline="0" dirty="0" smtClean="0"/>
              <a:t> Поэтому внедрение идёт медленно. Решение этой проблемы как раз предлагает Лин. В бережливом производстве существует понятие поток создания ценности сотрудников. Это целая модель корпоративной культуры, реализацию которой я планирую на будущее.</a:t>
            </a:r>
            <a:endParaRPr lang="ru-RU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Параллельно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 внедрением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BPMS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Bizagi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мы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вели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переход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 устаревшей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1С7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более функциональную 1С8. Никому не посоветую такой практики. Избыточная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многозадачность мешала сконцентрироваться. Проекты одинаково сложные , причём взаимозависимые. Рекомендую не совмещать внедрение 2х программных продуктов одновременно.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Проблемы создал Перенос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сервера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Bizagi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 физического сервера в «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Облако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МТС» (корпоративная связь + перспектива интеграции с СМС сервисом) , который прошёл с ошибками. Нам потребовалось участие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Вендора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иснова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потери на ожидание.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Трудности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обновлении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Bizagi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Серьёзные изменения в программе сделали непростым 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обновление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платформы. Обновились сами – без надзора «старшего брата» - кое что поломалось – пришлось чинить. Потратили много времени – жалко. Хотелось бы в будущем сделать процесс обновления дружественней к конечному пользователю.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Трудности создало отсутствие в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Бизаги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инструмента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межпроцессного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взаимодействия , поэтому приходилось переносить схемы в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OneNote 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там кроссировать их.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Отсутствие информации о практике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внедрений и 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Трудности в освоении Англоязычного продукта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так-же замедляло внедрение.</a:t>
            </a:r>
          </a:p>
          <a:p>
            <a:endParaRPr lang="ru-RU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 максимально изучал BPM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сами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Изначально был назначен вектор на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самостоятельное овладение 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этой технологией. В качестве партнёра была выбрана дружественная по духу Московская компания-</a:t>
            </a: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вендор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с которой мы и по сей день сотрудничаем.</a:t>
            </a:r>
            <a:endParaRPr lang="ru-RU" baseline="0" dirty="0" smtClean="0"/>
          </a:p>
          <a:p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DC0B4-2DBB-4180-BAFB-D0A5505B1D0E}" type="slidenum">
              <a:rPr lang="ru-RU" smtClean="0"/>
              <a:t>19</a:t>
            </a:fld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Конкурс "BPM-Проект года 2017"                                 доклад Пестова С. Г. (г.Киров)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20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Сначала немного о Компании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-  мебельная компания, выпускающая мягкую мебель по индивидуальным заказам, в объёмах, характерных для серийного производства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DC0B4-2DBB-4180-BAFB-D0A5505B1D0E}" type="slidenum">
              <a:rPr lang="ru-RU" smtClean="0"/>
              <a:t>2</a:t>
            </a:fld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Конкурс "BPM-Проект года 2017"                                 доклад Пестова С. Г. (г.Киров)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1474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первых порах мне очень требовалась </a:t>
            </a:r>
            <a:r>
              <a:rPr lang="ru-RU" b="1" dirty="0" smtClean="0"/>
              <a:t>техподдержка от экспертов</a:t>
            </a:r>
            <a:r>
              <a:rPr lang="ru-RU" dirty="0" smtClean="0"/>
              <a:t>. Я рад , что мне тогда встретились </a:t>
            </a:r>
            <a:r>
              <a:rPr lang="ru-RU" b="1" dirty="0" smtClean="0"/>
              <a:t>партнёры</a:t>
            </a:r>
            <a:r>
              <a:rPr lang="ru-RU" dirty="0" smtClean="0"/>
              <a:t> из Компании «Бизнес-консоль» это настоящие </a:t>
            </a:r>
            <a:r>
              <a:rPr lang="ru-RU" b="1" dirty="0" smtClean="0"/>
              <a:t>профессионалы</a:t>
            </a:r>
            <a:r>
              <a:rPr lang="ru-RU" dirty="0" smtClean="0"/>
              <a:t>, нацеленные на развитие системы. Они меня обучили, совместно</a:t>
            </a:r>
            <a:r>
              <a:rPr lang="ru-RU" baseline="0" dirty="0" smtClean="0"/>
              <a:t> спроектировали и запустили систему. И теперь оказывают поддержку в трудных ситуациях. Не сочтите за рекламу , но </a:t>
            </a:r>
            <a:r>
              <a:rPr lang="ru-RU" b="1" baseline="0" dirty="0" smtClean="0"/>
              <a:t>респект команде Бизнес-Консоль </a:t>
            </a:r>
            <a:r>
              <a:rPr lang="ru-RU" baseline="0" dirty="0" smtClean="0"/>
              <a:t>я искренне выражу. Спасибо </a:t>
            </a:r>
            <a:r>
              <a:rPr lang="ru-RU" b="1" baseline="0" dirty="0" smtClean="0"/>
              <a:t>Анатолию</a:t>
            </a:r>
            <a:r>
              <a:rPr lang="ru-RU" baseline="0" dirty="0" smtClean="0"/>
              <a:t> за качественное обучение, </a:t>
            </a:r>
            <a:r>
              <a:rPr lang="ru-RU" b="1" baseline="0" dirty="0" smtClean="0"/>
              <a:t>Юле</a:t>
            </a:r>
            <a:r>
              <a:rPr lang="ru-RU" baseline="0" dirty="0" smtClean="0"/>
              <a:t> за квалифицированное кураторство и моральную поддержку, и </a:t>
            </a:r>
            <a:r>
              <a:rPr lang="ru-RU" b="1" baseline="0" dirty="0" smtClean="0"/>
              <a:t>Алексею </a:t>
            </a:r>
            <a:r>
              <a:rPr lang="ru-RU" b="1" baseline="0" dirty="0" err="1" smtClean="0"/>
              <a:t>Чурсину</a:t>
            </a:r>
            <a:r>
              <a:rPr lang="ru-RU" baseline="0" dirty="0" smtClean="0"/>
              <a:t> за профессиональное решение нетривиальных задач.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DC0B4-2DBB-4180-BAFB-D0A5505B1D0E}" type="slidenum">
              <a:rPr lang="ru-RU" smtClean="0"/>
              <a:t>20</a:t>
            </a:fld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Конкурс "BPM-Проект года 2017"                                 доклад Пестова С. Г. (г.Киров)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7617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1. В будущем  году я планирую применить </a:t>
            </a:r>
            <a:r>
              <a:rPr lang="en-US" dirty="0" smtClean="0"/>
              <a:t>BPMS</a:t>
            </a:r>
            <a:r>
              <a:rPr lang="ru-RU" dirty="0" smtClean="0"/>
              <a:t> для организации </a:t>
            </a:r>
            <a:r>
              <a:rPr lang="ru-RU" b="1" dirty="0" smtClean="0"/>
              <a:t>потока</a:t>
            </a:r>
            <a:r>
              <a:rPr lang="ru-RU" dirty="0" smtClean="0"/>
              <a:t> создания </a:t>
            </a:r>
            <a:r>
              <a:rPr lang="ru-RU" b="1" dirty="0" smtClean="0"/>
              <a:t>ценности персонала </a:t>
            </a:r>
            <a:r>
              <a:rPr lang="ru-RU" dirty="0" smtClean="0"/>
              <a:t>компании. Именно персонала.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    </a:t>
            </a:r>
            <a:r>
              <a:rPr lang="ru-RU" baseline="0" dirty="0" smtClean="0"/>
              <a:t>Планирую Интеграцию с системой дистанционного обучения </a:t>
            </a:r>
            <a:r>
              <a:rPr lang="en-US" baseline="0" dirty="0" err="1" smtClean="0"/>
              <a:t>iSpring</a:t>
            </a:r>
            <a:r>
              <a:rPr lang="ru-RU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2. </a:t>
            </a:r>
            <a:r>
              <a:rPr lang="ru-RU" dirty="0" smtClean="0"/>
              <a:t>Автоматизировать </a:t>
            </a:r>
            <a:r>
              <a:rPr lang="ru-RU" b="1" dirty="0" smtClean="0"/>
              <a:t>мониторинг исполнительской дисциплины </a:t>
            </a:r>
            <a:r>
              <a:rPr lang="ru-RU" dirty="0" smtClean="0"/>
              <a:t>на всех этапах бизнес-процесса</a:t>
            </a:r>
            <a:r>
              <a:rPr lang="ru-RU" baseline="0" dirty="0" smtClean="0"/>
              <a:t> с помощью </a:t>
            </a:r>
            <a:r>
              <a:rPr lang="en-US" baseline="0" dirty="0" err="1" smtClean="0"/>
              <a:t>Bizagi</a:t>
            </a:r>
            <a:r>
              <a:rPr lang="en-US" baseline="0" dirty="0" smtClean="0"/>
              <a:t>. 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3. В системе </a:t>
            </a:r>
            <a:r>
              <a:rPr lang="en-US" dirty="0" smtClean="0"/>
              <a:t>C</a:t>
            </a:r>
            <a:r>
              <a:rPr lang="ru-RU" dirty="0" err="1" smtClean="0"/>
              <a:t>omindware</a:t>
            </a:r>
            <a:r>
              <a:rPr lang="ru-RU" dirty="0" smtClean="0"/>
              <a:t> спроектировать </a:t>
            </a:r>
            <a:r>
              <a:rPr lang="ru-RU" b="1" dirty="0" smtClean="0"/>
              <a:t>модель производственной системы </a:t>
            </a:r>
            <a:r>
              <a:rPr lang="ru-RU" dirty="0" smtClean="0"/>
              <a:t>для выравнивания потока единичных изделий. Оказалось очень удобным создавать модель производственной линии принципом строение баз данных. А именно: Были определены все объекты. Затем определены атрибуты этих объектов. Затем была разработана схема в нотации где и проектировались последовательность логических операций для достижения целевой расчётной </a:t>
            </a:r>
            <a:r>
              <a:rPr lang="ru-RU" sz="1400" dirty="0" smtClean="0"/>
              <a:t>модели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smtClean="0"/>
              <a:t>Охватить более 200 розничных точек продаж. </a:t>
            </a:r>
            <a:r>
              <a:rPr lang="ru-RU" sz="1200" b="1" dirty="0" smtClean="0"/>
              <a:t>Интегрироваться с дилерами и поставщиками</a:t>
            </a:r>
            <a:r>
              <a:rPr lang="ru-RU" sz="120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Перед нами открылись новые горизонты трансформации компании. Цифровой трансформации. Индустриализация 4.0 с таким инструментом как BPM, стала вдруг реалистичной для России.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DC0B4-2DBB-4180-BAFB-D0A5505B1D0E}" type="slidenum">
              <a:rPr lang="ru-RU" smtClean="0"/>
              <a:t>21</a:t>
            </a:fld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Конкурс "BPM-Проект года 2017"                                 доклад Пестова С. Г. (г.Киров)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5874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Уважаемые слушатели.</a:t>
            </a:r>
          </a:p>
          <a:p>
            <a:endParaRPr lang="ru-RU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Любое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изобретение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можно рассматривать как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самодостаточный</a:t>
            </a:r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объект,  так и элемент некой 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экосистемы</a:t>
            </a:r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Природа всё расставила так , что распространение видов по планете напрямую 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зависит от степени адаптации </a:t>
            </a:r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их к существующим экосистемам.</a:t>
            </a:r>
          </a:p>
          <a:p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Думаю что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BPMS 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будет тем успешней</a:t>
            </a:r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распространяться , чем в больших системах (производственных, управленческих, информационных…любых) она 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научится выполнять нужные им роли</a:t>
            </a:r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А в терминологии Лин – будет элементом потока создания ценности.</a:t>
            </a:r>
          </a:p>
          <a:p>
            <a:endParaRPr lang="ru-RU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Ценность для Системы Бережливого производства я изложил </a:t>
            </a:r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своём докладе.</a:t>
            </a:r>
          </a:p>
          <a:p>
            <a:endParaRPr lang="ru-RU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Понимание роли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BPM </a:t>
            </a:r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мире , а так-же 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поиск потоков </a:t>
            </a:r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создания ценности в других отраслях, 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где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BPM 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станет более эффективной </a:t>
            </a:r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альтернативой ,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поможет сообществу экспертов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BPM </a:t>
            </a:r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существенно 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расширить сферу влияния </a:t>
            </a:r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нашей любимой системы.</a:t>
            </a:r>
          </a:p>
          <a:p>
            <a:endParaRPr lang="ru-RU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Дорогу осилит идущий. И этот наш конкурс – широкий шаг на этом пути ….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DC0B4-2DBB-4180-BAFB-D0A5505B1D0E}" type="slidenum">
              <a:rPr lang="ru-RU" smtClean="0"/>
              <a:t>22</a:t>
            </a:fld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Конкурс "BPM-Проект года 2017"                                 доклад Пестова С. Г. (г.Киров)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0596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DC0B4-2DBB-4180-BAFB-D0A5505B1D0E}" type="slidenum">
              <a:rPr lang="ru-RU" smtClean="0"/>
              <a:t>23</a:t>
            </a:fld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Конкурс "BPM-Проект года 2017"                                 доклад Пестова С. Г. (г.Киров)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256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</a:t>
            </a:r>
            <a:r>
              <a:rPr lang="ru-RU" baseline="0" dirty="0" smtClean="0"/>
              <a:t> таком ассортименте требуется чёткая организация движения материальных потоков и сопровождающих их информационных потоков. Для этого и применяются операционные системы управления потоками.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DC0B4-2DBB-4180-BAFB-D0A5505B1D0E}" type="slidenum">
              <a:rPr lang="ru-RU" smtClean="0"/>
              <a:t>3</a:t>
            </a:fld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Конкурс "BPM-Проект года 2017"                                 доклад Пестова С. Г. (г.Киров)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43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</a:t>
            </a:r>
            <a:r>
              <a:rPr lang="ru-RU" baseline="0" dirty="0" smtClean="0"/>
              <a:t> слушателей незнакомых с Лин вкратце опишу </a:t>
            </a:r>
            <a:r>
              <a:rPr lang="ru-RU" b="1" baseline="0" dirty="0" smtClean="0"/>
              <a:t>основные принципы </a:t>
            </a:r>
            <a:r>
              <a:rPr lang="ru-RU" baseline="0" dirty="0" smtClean="0"/>
              <a:t>:</a:t>
            </a:r>
            <a:endParaRPr lang="ru-RU" dirty="0" smtClean="0"/>
          </a:p>
          <a:p>
            <a:endParaRPr lang="ru-RU" dirty="0" smtClean="0"/>
          </a:p>
          <a:p>
            <a:r>
              <a:rPr lang="en-US" dirty="0" smtClean="0"/>
              <a:t>BPM </a:t>
            </a:r>
            <a:r>
              <a:rPr lang="ru-RU" dirty="0" smtClean="0"/>
              <a:t>для</a:t>
            </a:r>
            <a:r>
              <a:rPr lang="ru-RU" baseline="0" dirty="0" smtClean="0"/>
              <a:t> нас стало идеальным </a:t>
            </a:r>
            <a:r>
              <a:rPr lang="ru-RU" b="1" baseline="0" dirty="0" smtClean="0"/>
              <a:t>инструментом</a:t>
            </a:r>
            <a:r>
              <a:rPr lang="ru-RU" baseline="0" dirty="0" smtClean="0"/>
              <a:t> в реализации </a:t>
            </a:r>
            <a:r>
              <a:rPr lang="ru-RU" b="1" baseline="0" dirty="0" smtClean="0"/>
              <a:t>3-х блоков </a:t>
            </a:r>
            <a:r>
              <a:rPr lang="ru-RU" baseline="0" dirty="0" smtClean="0"/>
              <a:t>Бережливого производства.</a:t>
            </a:r>
          </a:p>
          <a:p>
            <a:endParaRPr lang="ru-RU" dirty="0" smtClean="0"/>
          </a:p>
          <a:p>
            <a:r>
              <a:rPr lang="ru-RU" dirty="0" smtClean="0"/>
              <a:t>В</a:t>
            </a:r>
            <a:r>
              <a:rPr lang="ru-RU" baseline="0" dirty="0" smtClean="0"/>
              <a:t> организации </a:t>
            </a:r>
            <a:r>
              <a:rPr lang="ru-RU" dirty="0" smtClean="0"/>
              <a:t>потока используем </a:t>
            </a:r>
            <a:r>
              <a:rPr lang="ru-RU" b="1" dirty="0" smtClean="0"/>
              <a:t>схемы</a:t>
            </a:r>
            <a:r>
              <a:rPr lang="ru-RU" dirty="0" smtClean="0"/>
              <a:t> в нотации </a:t>
            </a:r>
            <a:r>
              <a:rPr lang="en-US" dirty="0" smtClean="0"/>
              <a:t>BPM</a:t>
            </a:r>
            <a:r>
              <a:rPr lang="ru-RU" dirty="0" smtClean="0"/>
              <a:t>.</a:t>
            </a:r>
            <a:endParaRPr lang="en-US" dirty="0" smtClean="0"/>
          </a:p>
          <a:p>
            <a:r>
              <a:rPr lang="ru-RU" baseline="0" dirty="0" smtClean="0"/>
              <a:t>Стандартизированная работа опирается на </a:t>
            </a:r>
            <a:r>
              <a:rPr lang="ru-RU" b="1" baseline="0" dirty="0" smtClean="0"/>
              <a:t>автоматизацию процессов </a:t>
            </a:r>
            <a:r>
              <a:rPr lang="ru-RU" baseline="0" dirty="0" smtClean="0"/>
              <a:t>с помощью </a:t>
            </a:r>
            <a:r>
              <a:rPr lang="en-US" dirty="0" smtClean="0"/>
              <a:t>BPMS</a:t>
            </a:r>
            <a:r>
              <a:rPr lang="ru-RU" dirty="0" smtClean="0"/>
              <a:t>.</a:t>
            </a:r>
          </a:p>
          <a:p>
            <a:r>
              <a:rPr lang="ru-RU" dirty="0" smtClean="0"/>
              <a:t>В </a:t>
            </a:r>
            <a:r>
              <a:rPr lang="ru-RU" dirty="0" err="1" smtClean="0"/>
              <a:t>Кайдзен</a:t>
            </a:r>
            <a:r>
              <a:rPr lang="ru-RU" dirty="0" smtClean="0"/>
              <a:t> применяем </a:t>
            </a:r>
            <a:r>
              <a:rPr lang="ru-RU" b="1" dirty="0" smtClean="0"/>
              <a:t>отчёты по потоку </a:t>
            </a:r>
            <a:r>
              <a:rPr lang="ru-RU" dirty="0" smtClean="0"/>
              <a:t>для локализации узких мест.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DC0B4-2DBB-4180-BAFB-D0A5505B1D0E}" type="slidenum">
              <a:rPr lang="ru-RU" smtClean="0"/>
              <a:t>4</a:t>
            </a:fld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Конкурс "BPM-Проект года 2017"                                 доклад Пестова С. Г. (г.Киров)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551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Как вы понимаете </a:t>
            </a:r>
            <a:r>
              <a:rPr lang="ru-RU" b="1" dirty="0" smtClean="0"/>
              <a:t>объектом</a:t>
            </a:r>
            <a:r>
              <a:rPr lang="ru-RU" dirty="0" smtClean="0"/>
              <a:t> исследования и в </a:t>
            </a:r>
            <a:r>
              <a:rPr lang="en-US" dirty="0" smtClean="0"/>
              <a:t>BPM </a:t>
            </a:r>
            <a:r>
              <a:rPr lang="ru-RU" dirty="0" smtClean="0"/>
              <a:t>и</a:t>
            </a:r>
            <a:r>
              <a:rPr lang="ru-RU" baseline="0" dirty="0" smtClean="0"/>
              <a:t> в Лин является </a:t>
            </a:r>
            <a:r>
              <a:rPr lang="ru-RU" b="1" baseline="0" dirty="0" smtClean="0"/>
              <a:t>ПОТОК</a:t>
            </a:r>
            <a:r>
              <a:rPr lang="ru-RU" baseline="0" dirty="0" smtClean="0"/>
              <a:t>.</a:t>
            </a:r>
          </a:p>
          <a:p>
            <a:r>
              <a:rPr lang="ru-RU" baseline="0" dirty="0" smtClean="0"/>
              <a:t>В Лин существует собственная нотация описания потока.</a:t>
            </a:r>
          </a:p>
          <a:p>
            <a:r>
              <a:rPr lang="ru-RU" baseline="0" dirty="0" smtClean="0"/>
              <a:t>Но поскольку основной </a:t>
            </a:r>
            <a:r>
              <a:rPr lang="ru-RU" b="1" baseline="0" dirty="0" smtClean="0"/>
              <a:t>акцент</a:t>
            </a:r>
            <a:r>
              <a:rPr lang="ru-RU" baseline="0" dirty="0" smtClean="0"/>
              <a:t> в </a:t>
            </a:r>
            <a:r>
              <a:rPr lang="ru-RU" b="1" baseline="0" dirty="0" smtClean="0"/>
              <a:t>Лин</a:t>
            </a:r>
            <a:r>
              <a:rPr lang="ru-RU" baseline="0" dirty="0" smtClean="0"/>
              <a:t> ставится на </a:t>
            </a:r>
            <a:r>
              <a:rPr lang="ru-RU" b="1" baseline="0" dirty="0" smtClean="0"/>
              <a:t>МАТЕРИАЛЬНЫЙ</a:t>
            </a:r>
            <a:r>
              <a:rPr lang="ru-RU" baseline="0" dirty="0" smtClean="0"/>
              <a:t> поток, то в картах потока </a:t>
            </a:r>
            <a:r>
              <a:rPr lang="ru-RU" b="1" baseline="0" dirty="0" smtClean="0"/>
              <a:t>нельзя</a:t>
            </a:r>
            <a:r>
              <a:rPr lang="ru-RU" baseline="0" dirty="0" smtClean="0"/>
              <a:t> детально описать </a:t>
            </a:r>
            <a:r>
              <a:rPr lang="ru-RU" b="1" baseline="0" dirty="0" smtClean="0"/>
              <a:t>ИНФОРМАЦИОННЫЕ</a:t>
            </a:r>
            <a:r>
              <a:rPr lang="ru-RU" baseline="0" dirty="0" smtClean="0"/>
              <a:t> потоки.</a:t>
            </a:r>
          </a:p>
          <a:p>
            <a:r>
              <a:rPr lang="ru-RU" baseline="0" dirty="0" smtClean="0"/>
              <a:t>Кроме того карты потока для простоты понимания стараются упростить. Либо декомпозируют их на несколько уровней детализации.</a:t>
            </a:r>
          </a:p>
          <a:p>
            <a:r>
              <a:rPr lang="ru-RU" baseline="0" dirty="0" smtClean="0"/>
              <a:t>В результате невозможно видеть </a:t>
            </a:r>
            <a:r>
              <a:rPr lang="ru-RU" b="1" baseline="0" dirty="0" smtClean="0"/>
              <a:t>весь жизненный цикл информационного потока</a:t>
            </a:r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DC0B4-2DBB-4180-BAFB-D0A5505B1D0E}" type="slidenum">
              <a:rPr lang="ru-RU" smtClean="0"/>
              <a:t>5</a:t>
            </a:fld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Конкурс "BPM-Проект года 2017"                                 доклад Пестова С. Г. (г.Киров)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551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Нотация</a:t>
            </a:r>
            <a:r>
              <a:rPr lang="ru-RU" baseline="0" dirty="0" smtClean="0"/>
              <a:t> </a:t>
            </a:r>
            <a:r>
              <a:rPr lang="en-US" b="1" baseline="0" dirty="0" smtClean="0"/>
              <a:t>BPM</a:t>
            </a:r>
            <a:r>
              <a:rPr lang="en-US" baseline="0" dirty="0" smtClean="0"/>
              <a:t> </a:t>
            </a:r>
            <a:r>
              <a:rPr lang="ru-RU" baseline="0" dirty="0" smtClean="0"/>
              <a:t>великолепно </a:t>
            </a:r>
            <a:r>
              <a:rPr lang="ru-RU" b="1" baseline="0" dirty="0" smtClean="0"/>
              <a:t>решает эту задачу</a:t>
            </a:r>
            <a:r>
              <a:rPr lang="ru-RU" baseline="0" dirty="0" smtClean="0"/>
              <a:t>.</a:t>
            </a:r>
          </a:p>
          <a:p>
            <a:r>
              <a:rPr lang="ru-RU" baseline="0" dirty="0" smtClean="0"/>
              <a:t>Она позволяет </a:t>
            </a:r>
            <a:r>
              <a:rPr lang="ru-RU" b="1" baseline="0" dirty="0" smtClean="0"/>
              <a:t>визуализировать</a:t>
            </a:r>
            <a:r>
              <a:rPr lang="ru-RU" baseline="0" dirty="0" smtClean="0"/>
              <a:t> работу с информацией для сотрудников из состава ИТР и специалистов.</a:t>
            </a:r>
          </a:p>
          <a:p>
            <a:r>
              <a:rPr lang="ru-RU" baseline="0" dirty="0" smtClean="0"/>
              <a:t>Показать состояние информационного потока </a:t>
            </a:r>
            <a:r>
              <a:rPr lang="ru-RU" b="1" baseline="0" dirty="0" smtClean="0"/>
              <a:t>на интуитивно </a:t>
            </a:r>
            <a:r>
              <a:rPr lang="ru-RU" baseline="0" dirty="0" smtClean="0"/>
              <a:t>понятном уровне.</a:t>
            </a:r>
          </a:p>
          <a:p>
            <a:r>
              <a:rPr lang="ru-RU" baseline="0" dirty="0" smtClean="0"/>
              <a:t>Одинаково понятно для сотрудников любой квалификации.</a:t>
            </a:r>
          </a:p>
          <a:p>
            <a:endParaRPr lang="ru-RU" baseline="0" dirty="0" smtClean="0"/>
          </a:p>
          <a:p>
            <a:r>
              <a:rPr lang="en-US" b="1" baseline="0" dirty="0" smtClean="0"/>
              <a:t>Lean </a:t>
            </a:r>
            <a:r>
              <a:rPr lang="ru-RU" b="1" baseline="0" dirty="0" smtClean="0"/>
              <a:t>требует </a:t>
            </a:r>
            <a:r>
              <a:rPr lang="ru-RU" baseline="0" dirty="0" smtClean="0"/>
              <a:t>визуализировать процессы, но до </a:t>
            </a:r>
            <a:r>
              <a:rPr lang="en-US" b="1" baseline="0" dirty="0" smtClean="0"/>
              <a:t>BPM</a:t>
            </a:r>
            <a:r>
              <a:rPr lang="en-US" baseline="0" dirty="0" smtClean="0"/>
              <a:t> </a:t>
            </a:r>
            <a:r>
              <a:rPr lang="ru-RU" baseline="0" dirty="0" smtClean="0"/>
              <a:t>не было такой </a:t>
            </a:r>
            <a:r>
              <a:rPr lang="ru-RU" b="1" baseline="0" dirty="0" smtClean="0"/>
              <a:t>простой и демократичной </a:t>
            </a:r>
            <a:r>
              <a:rPr lang="ru-RU" baseline="0" dirty="0" smtClean="0"/>
              <a:t>системы описания.</a:t>
            </a:r>
          </a:p>
          <a:p>
            <a:r>
              <a:rPr lang="ru-RU" baseline="0" dirty="0" smtClean="0"/>
              <a:t>В изменчивой и </a:t>
            </a:r>
            <a:r>
              <a:rPr lang="ru-RU" baseline="0" dirty="0" err="1" smtClean="0"/>
              <a:t>незабюрократизированной</a:t>
            </a:r>
            <a:r>
              <a:rPr lang="ru-RU" baseline="0" dirty="0" smtClean="0"/>
              <a:t> системе это решение сняло у нас множество проблем (</a:t>
            </a:r>
            <a:r>
              <a:rPr lang="ru-RU" baseline="0" dirty="0" err="1" smtClean="0"/>
              <a:t>комуникативных</a:t>
            </a:r>
            <a:r>
              <a:rPr lang="ru-RU" baseline="0" dirty="0" smtClean="0"/>
              <a:t>, учебных, управленческих…</a:t>
            </a:r>
            <a:r>
              <a:rPr lang="en-US" baseline="0" dirty="0" smtClean="0"/>
              <a:t>)</a:t>
            </a:r>
            <a:r>
              <a:rPr lang="ru-RU" baseline="0" dirty="0" smtClean="0"/>
              <a:t>.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ru-RU" b="1" baseline="0" dirty="0" smtClean="0"/>
              <a:t>Стандартизированная</a:t>
            </a:r>
            <a:r>
              <a:rPr lang="ru-RU" baseline="0" dirty="0" smtClean="0"/>
              <a:t> работа является по сути результатом функционирования любой </a:t>
            </a:r>
            <a:r>
              <a:rPr lang="en-US" baseline="0" dirty="0" smtClean="0"/>
              <a:t>BPMS </a:t>
            </a:r>
            <a:r>
              <a:rPr lang="ru-RU" baseline="0" dirty="0" smtClean="0"/>
              <a:t>системы.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А </a:t>
            </a:r>
            <a:r>
              <a:rPr lang="ru-RU" b="1" baseline="0" dirty="0" err="1" smtClean="0"/>
              <a:t>Кайдзен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множно</a:t>
            </a:r>
            <a:r>
              <a:rPr lang="ru-RU" baseline="0" dirty="0" smtClean="0"/>
              <a:t> сделать непрерывным с помощью описания его как </a:t>
            </a:r>
            <a:r>
              <a:rPr lang="ru-RU" b="1" baseline="0" dirty="0" smtClean="0"/>
              <a:t>самостоятельного  процесса</a:t>
            </a:r>
            <a:r>
              <a:rPr lang="ru-RU" baseline="0" dirty="0" smtClean="0"/>
              <a:t> в </a:t>
            </a:r>
            <a:r>
              <a:rPr lang="en-US" baseline="0" dirty="0" smtClean="0"/>
              <a:t>BPMS.</a:t>
            </a:r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DC0B4-2DBB-4180-BAFB-D0A5505B1D0E}" type="slidenum">
              <a:rPr lang="ru-RU" smtClean="0"/>
              <a:t>6</a:t>
            </a:fld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Конкурс "BPM-Проект года 2017"                                 доклад Пестова С. Г. (г.Киров)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551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 бурного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роста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объёмов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производства и расширения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номенклатуры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3 раза существующая учётная система перестала справляться. 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Был как-то автоматизирован учет, но не было чётким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взаимодействие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между подразделениями. 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Было много непредсказуемых ситуаций. Требовалось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стабилизировать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ситуацию.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Напомню - производство позаказное с большой вариативностью.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Производство, точки приема заказов и оплаты не были связаны информационно и действовали разрозненно. 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Информация передавалась в таблицах большими массивами.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А эти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запасы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информации с точки зрения </a:t>
            </a:r>
            <a:r>
              <a:rPr lang="ru-RU" sz="1200" b="1" kern="120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Лин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главный вид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потерь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От них освобождаться нужно в первую очередь.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Из-за быстрых изменений часто возникали проблемы с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устаревших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данных и применение устаревших норм и регламентов.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Прежний – бумажный – способ стандартизации давал постоянные осечки. Требовался</a:t>
            </a:r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новый формат стандарта.</a:t>
            </a:r>
            <a:endParaRPr lang="ru-RU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Бережливое производство требует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высококвалифицированные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кадры, а  квалифицированные специалисты стали дефицитным товаром.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 росте численности персонала с 270 до 500 человек неизбежно встал кадровый вопрос. А именно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ru-RU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Проблема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передачи знаний 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новым сотрудникам.</a:t>
            </a:r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Особенно 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ясном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описаниии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функций в рамках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процесса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Требования к персоналу постоянно меняются поэтому необходимо средство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фиксации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оперативного реагирования на отклонения от норм и стандартов.</a:t>
            </a:r>
          </a:p>
          <a:p>
            <a:endParaRPr lang="ru-RU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Одним словом накопилось большое количество предпосылок. Поэтому я инициировал переход на новую систему. И это была не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ERP,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BPMS. </a:t>
            </a:r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Благодаря её способности тран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сформироваться на лету, причём силами самих исполнителей процесса. Постулат Лин</a:t>
            </a:r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«Проблема решается в месте и во время её возникновения»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BPMS </a:t>
            </a:r>
            <a:r>
              <a: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соответствуют на все 100 !</a:t>
            </a:r>
            <a:endParaRPr lang="ru-RU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результате была поставлена стратегическая цель на 2016 год - внедрить BPMS в состав КИС.</a:t>
            </a:r>
          </a:p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DC0B4-2DBB-4180-BAFB-D0A5505B1D0E}" type="slidenum">
              <a:rPr lang="ru-RU" smtClean="0"/>
              <a:t>7</a:t>
            </a:fld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Конкурс "BPM-Проект года 2017"                                 доклад Пестова С. Г. (г.Киров)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804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chemeClr val="tx1"/>
                </a:solidFill>
              </a:rPr>
              <a:t>Изучив несколько разных систем, я нашёл в </a:t>
            </a:r>
            <a:r>
              <a:rPr lang="ru-RU" b="1" dirty="0" smtClean="0">
                <a:solidFill>
                  <a:schemeClr val="tx1"/>
                </a:solidFill>
              </a:rPr>
              <a:t>интернете</a:t>
            </a:r>
            <a:r>
              <a:rPr lang="ru-RU" dirty="0" smtClean="0">
                <a:solidFill>
                  <a:schemeClr val="tx1"/>
                </a:solidFill>
              </a:rPr>
              <a:t> учебный курс по BPM.</a:t>
            </a:r>
            <a:r>
              <a:rPr lang="ru-RU" baseline="0" dirty="0" smtClean="0">
                <a:solidFill>
                  <a:schemeClr val="tx1"/>
                </a:solidFill>
              </a:rPr>
              <a:t> Затем</a:t>
            </a:r>
            <a:r>
              <a:rPr lang="ru-RU" dirty="0" smtClean="0">
                <a:solidFill>
                  <a:schemeClr val="tx1"/>
                </a:solidFill>
              </a:rPr>
              <a:t> прошёл </a:t>
            </a:r>
            <a:r>
              <a:rPr lang="ru-RU" b="1" dirty="0" smtClean="0">
                <a:solidFill>
                  <a:schemeClr val="tx1"/>
                </a:solidFill>
              </a:rPr>
              <a:t>очное</a:t>
            </a:r>
            <a:r>
              <a:rPr lang="ru-RU" dirty="0" smtClean="0">
                <a:solidFill>
                  <a:schemeClr val="tx1"/>
                </a:solidFill>
              </a:rPr>
              <a:t> обучение нотации, где изучил BPMS </a:t>
            </a:r>
            <a:r>
              <a:rPr lang="ru-RU" dirty="0" err="1" smtClean="0">
                <a:solidFill>
                  <a:schemeClr val="tx1"/>
                </a:solidFill>
              </a:rPr>
              <a:t>Bizagi</a:t>
            </a:r>
            <a:r>
              <a:rPr lang="ru-RU" dirty="0" smtClean="0">
                <a:solidFill>
                  <a:schemeClr val="tx1"/>
                </a:solidFill>
              </a:rPr>
              <a:t>. Система мне понравилась простотой и лаконичностью. Она позволяла не </a:t>
            </a:r>
            <a:r>
              <a:rPr lang="ru-RU" dirty="0" err="1" smtClean="0">
                <a:solidFill>
                  <a:schemeClr val="tx1"/>
                </a:solidFill>
              </a:rPr>
              <a:t>айтишнику</a:t>
            </a:r>
            <a:r>
              <a:rPr lang="ru-RU" dirty="0" smtClean="0">
                <a:solidFill>
                  <a:schemeClr val="tx1"/>
                </a:solidFill>
              </a:rPr>
              <a:t> создавать систему фактически под себя. Поэтому качестве </a:t>
            </a:r>
            <a:r>
              <a:rPr lang="en-US" dirty="0" smtClean="0">
                <a:solidFill>
                  <a:schemeClr val="tx1"/>
                </a:solidFill>
              </a:rPr>
              <a:t>BPMS</a:t>
            </a:r>
            <a:r>
              <a:rPr lang="en-US" baseline="0" dirty="0" smtClean="0">
                <a:solidFill>
                  <a:schemeClr val="tx1"/>
                </a:solidFill>
              </a:rPr>
              <a:t> </a:t>
            </a:r>
            <a:r>
              <a:rPr lang="ru-RU" baseline="0" dirty="0" smtClean="0">
                <a:solidFill>
                  <a:schemeClr val="tx1"/>
                </a:solidFill>
              </a:rPr>
              <a:t>я выбрал </a:t>
            </a:r>
            <a:r>
              <a:rPr lang="en-US" b="1" baseline="0" dirty="0" err="1" smtClean="0">
                <a:solidFill>
                  <a:schemeClr val="tx1"/>
                </a:solidFill>
              </a:rPr>
              <a:t>Bizagi</a:t>
            </a:r>
            <a:r>
              <a:rPr lang="en-US" baseline="0" dirty="0" smtClean="0">
                <a:solidFill>
                  <a:schemeClr val="tx1"/>
                </a:solidFill>
              </a:rPr>
              <a:t>.</a:t>
            </a:r>
            <a:endParaRPr lang="ru-RU" baseline="0" dirty="0" smtClean="0">
              <a:solidFill>
                <a:schemeClr val="tx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>
              <a:solidFill>
                <a:schemeClr val="tx1"/>
              </a:solidFill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Первым делом я автоматизировал бизнес-процесс «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Работа с рекламациями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. Я выбрал его за то что он был максимально проработан на бумаге , включал в себя задачи почти для всех подразделений и был самым продолжительным процессом на фабрике.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Весь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проект я реализовал 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Всё , чему научился приложил к реальному бизнесу. И получилось ! Вы не представляете, какая это 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эйфория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результате цепочка процесса сократилась, все звенья не создающие ценности  для клиента упразднены, а длительность процесса сократилась с 32 дней до 12 дней. Трудозатраты на обслуживание рекламаций сократились, высвободив  4 человеко-ставки. Процесс – ранее бывший головной болью всех служб фабрики превратился в незаметную формальную процедуру. Это был явный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успех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почувствовал весь 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потенциал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предстоящего 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внедрения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BPMS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главное – 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силы его реализовать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масштабах всего предприятия.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Следующим шагом было вдохновить собственника на финансирование внедрения. Вот тут возникла проблема.  Конечно, это был эксперимент с огромным количеством неизвестных и очень непонятным результатом. Я понимал потенциал BPMS, но сам на старте не мог чётко сформулировать желаемый результат. И уж тем более сроки и стоимость проекта.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Собственник исповедовал директивно-командный стиль управления и не верил в «волшебные свойства» бизнес-процессов.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!.. К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счастью 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собственники – тоже люди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И управляются теми же мотивами …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Понимание наступающей  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потери устойчивости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компании при восхождении по ступеням своего организационного развития является очень серьёзной 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угрозой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которая разрушила множество компаний по всему миру. Требовалась новая «лестница» и «техника восхождения».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другой стороны желание выглядеть выше, 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респектабельней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конкурентов и на этом зарабатывать 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деньги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больше, чем зарабатывают конкуренты и представители бизнес-окружения …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достаточный аргумент чтобы решиться на изменения в компании (при том что это относительно не дорого стоит и 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пилотный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проект реализован успешно).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chemeClr val="tx1"/>
                </a:solidFill>
              </a:rPr>
              <a:t>Так же сильное влияние на собственника оказала возможность</a:t>
            </a:r>
            <a:r>
              <a:rPr lang="ru-RU" baseline="0" dirty="0" smtClean="0">
                <a:solidFill>
                  <a:schemeClr val="tx1"/>
                </a:solidFill>
              </a:rPr>
              <a:t> </a:t>
            </a:r>
            <a:r>
              <a:rPr lang="ru-RU" b="1" baseline="0" dirty="0" smtClean="0">
                <a:solidFill>
                  <a:schemeClr val="tx1"/>
                </a:solidFill>
              </a:rPr>
              <a:t>самостоятельной эксплуатации </a:t>
            </a:r>
            <a:r>
              <a:rPr lang="ru-RU" baseline="0" dirty="0" smtClean="0">
                <a:solidFill>
                  <a:schemeClr val="tx1"/>
                </a:solidFill>
              </a:rPr>
              <a:t>системы после её развёртывания. Отсутствия необходимости платить за «эксплуатацию продукта» после его «покупки» (читай внедрения) – вероятно очень приятное  чувство.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В</a:t>
            </a:r>
            <a:r>
              <a:rPr lang="ru-RU" baseline="0" dirty="0" smtClean="0">
                <a:solidFill>
                  <a:schemeClr val="tx1"/>
                </a:solidFill>
              </a:rPr>
              <a:t> итоге было</a:t>
            </a:r>
            <a:r>
              <a:rPr lang="ru-RU" dirty="0" smtClean="0">
                <a:solidFill>
                  <a:schemeClr val="tx1"/>
                </a:solidFill>
              </a:rPr>
              <a:t> получено </a:t>
            </a:r>
            <a:r>
              <a:rPr lang="ru-RU" b="1" dirty="0" smtClean="0">
                <a:solidFill>
                  <a:schemeClr val="tx1"/>
                </a:solidFill>
              </a:rPr>
              <a:t>одобрение</a:t>
            </a:r>
            <a:r>
              <a:rPr lang="ru-RU" dirty="0" smtClean="0">
                <a:solidFill>
                  <a:schemeClr val="tx1"/>
                </a:solidFill>
              </a:rPr>
              <a:t> собственника и </a:t>
            </a:r>
            <a:r>
              <a:rPr lang="ru-RU" b="1" dirty="0" smtClean="0">
                <a:solidFill>
                  <a:schemeClr val="tx1"/>
                </a:solidFill>
              </a:rPr>
              <a:t>бюджет</a:t>
            </a:r>
            <a:r>
              <a:rPr lang="ru-RU" dirty="0" smtClean="0">
                <a:solidFill>
                  <a:schemeClr val="tx1"/>
                </a:solidFill>
              </a:rPr>
              <a:t> на внедрение BPMS</a:t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chemeClr val="tx1"/>
                </a:solidFill>
              </a:rPr>
              <a:t>С выбором подрядчика </a:t>
            </a:r>
            <a:r>
              <a:rPr lang="ru-RU" dirty="0" err="1" smtClean="0">
                <a:solidFill>
                  <a:schemeClr val="tx1"/>
                </a:solidFill>
              </a:rPr>
              <a:t>подрядчика</a:t>
            </a:r>
            <a:r>
              <a:rPr lang="ru-RU" dirty="0" smtClean="0">
                <a:solidFill>
                  <a:schemeClr val="tx1"/>
                </a:solidFill>
              </a:rPr>
              <a:t> вопросов не возникло – это один из немногих плюсов</a:t>
            </a:r>
            <a:r>
              <a:rPr lang="ru-RU" baseline="0" dirty="0" smtClean="0">
                <a:solidFill>
                  <a:schemeClr val="tx1"/>
                </a:solidFill>
              </a:rPr>
              <a:t> монополизации </a:t>
            </a:r>
            <a:r>
              <a:rPr lang="ru-RU" baseline="0" dirty="0" smtClean="0">
                <a:solidFill>
                  <a:schemeClr val="tx1"/>
                </a:solidFill>
                <a:sym typeface="Wingdings" pitchFamily="2" charset="2"/>
              </a:rPr>
              <a:t></a:t>
            </a:r>
            <a:endParaRPr lang="ru-RU" dirty="0" smtClean="0"/>
          </a:p>
          <a:p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DC0B4-2DBB-4180-BAFB-D0A5505B1D0E}" type="slidenum">
              <a:rPr lang="ru-RU" smtClean="0"/>
              <a:t>8</a:t>
            </a:fld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Конкурс "BPM-Проект года 2017"                                 доклад Пестова С. Г. (г.Киров)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428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BPM. Система включает в себя </a:t>
            </a:r>
            <a:r>
              <a:rPr lang="ru-RU" b="1" dirty="0" smtClean="0"/>
              <a:t>полный цикл </a:t>
            </a:r>
            <a:r>
              <a:rPr lang="ru-RU" dirty="0" smtClean="0"/>
              <a:t>управления </a:t>
            </a:r>
            <a:r>
              <a:rPr lang="ru-RU" b="1" dirty="0" smtClean="0"/>
              <a:t>позаказным производством </a:t>
            </a:r>
            <a:r>
              <a:rPr lang="ru-RU" dirty="0" smtClean="0"/>
              <a:t>от приема заказов до обработки рекламаций.</a:t>
            </a:r>
          </a:p>
          <a:p>
            <a:r>
              <a:rPr lang="ru-RU" dirty="0" smtClean="0"/>
              <a:t>В рамках проекта </a:t>
            </a:r>
            <a:r>
              <a:rPr lang="ru-RU" b="1" dirty="0" smtClean="0"/>
              <a:t>Автоматизирован главный процесс Заказа </a:t>
            </a:r>
            <a:r>
              <a:rPr lang="ru-RU" dirty="0" smtClean="0"/>
              <a:t>на продукцию от приема заказа до доставки. </a:t>
            </a:r>
          </a:p>
          <a:p>
            <a:r>
              <a:rPr lang="ru-RU" dirty="0" smtClean="0"/>
              <a:t>  Прием заказа опт и розница</a:t>
            </a:r>
          </a:p>
          <a:p>
            <a:r>
              <a:rPr lang="ru-RU" dirty="0" smtClean="0"/>
              <a:t>  Обеспечение производства</a:t>
            </a:r>
          </a:p>
          <a:p>
            <a:r>
              <a:rPr lang="ru-RU" dirty="0" smtClean="0"/>
              <a:t>  Планирование и выполнение сменных заданий (изготовление)</a:t>
            </a:r>
          </a:p>
          <a:p>
            <a:r>
              <a:rPr lang="ru-RU" dirty="0" smtClean="0"/>
              <a:t>  Контроль платежей</a:t>
            </a:r>
          </a:p>
          <a:p>
            <a:r>
              <a:rPr lang="ru-RU" dirty="0" smtClean="0"/>
              <a:t>  Доставка</a:t>
            </a:r>
          </a:p>
          <a:p>
            <a:r>
              <a:rPr lang="ru-RU" dirty="0" smtClean="0"/>
              <a:t>  Обработка рекламаций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DC0B4-2DBB-4180-BAFB-D0A5505B1D0E}" type="slidenum">
              <a:rPr lang="ru-RU" smtClean="0"/>
              <a:t>9</a:t>
            </a:fld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Конкурс "BPM-Проект года 2017"                                 доклад Пестова С. Г. (г.Киров)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551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DC0C-0A74-43D8-B024-5EB8A3387BD5}" type="datetime1">
              <a:rPr lang="en-US" smtClean="0"/>
              <a:t>11/13/2017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A131-016E-452A-8473-71362C25088B}" type="datetime1">
              <a:rPr lang="en-US" smtClean="0"/>
              <a:t>11/13/2017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BDD1-B2F9-4238-BD49-D9218A27D1C7}" type="datetime1">
              <a:rPr lang="en-US" smtClean="0"/>
              <a:t>11/13/2017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06248-E27C-4258-AF7A-A0F6363745AB}" type="datetime1">
              <a:rPr lang="en-US" smtClean="0"/>
              <a:t>11/13/2017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E91E0-373D-4C1C-A2DE-74BF5C6595D5}" type="datetime1">
              <a:rPr lang="en-US" smtClean="0"/>
              <a:t>11/13/2017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A25C8-05A6-454D-9110-E48797E14AEA}" type="datetime1">
              <a:rPr lang="en-US" smtClean="0"/>
              <a:t>11/13/2017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FAC73-7ECD-4009-AFA4-C858C1ECF5E3}" type="datetime1">
              <a:rPr lang="en-US" smtClean="0"/>
              <a:t>11/13/2017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F7CD2-7256-4EEB-9226-44013B110174}" type="datetime1">
              <a:rPr lang="en-US" smtClean="0"/>
              <a:t>11/13/2017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8175D-0466-41D2-9BCA-DCEC2B66F782}" type="datetime1">
              <a:rPr lang="en-US" smtClean="0"/>
              <a:t>11/13/2017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512DF4A-0EED-46CE-BE73-7C9E81A6A7A7}" type="datetime1">
              <a:rPr lang="en-US" smtClean="0"/>
              <a:t>11/13/2017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FFCB6-1C33-4FD3-9B6E-4764C06DB0B0}" type="datetime1">
              <a:rPr lang="en-US" smtClean="0"/>
              <a:t>11/13/2017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0FF43E0-C6D0-4B9F-8B0D-4E9DFCAA7A06}" type="datetime1">
              <a:rPr lang="en-US" smtClean="0"/>
              <a:t>11/13/2017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pestovsg@gmail.com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BPM </a:t>
            </a:r>
            <a:r>
              <a:rPr lang="ru-RU" sz="5400" dirty="0" smtClean="0"/>
              <a:t>и Бережливое производство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Интеграция передовой управленческой концепции с передовой производственной системой.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70" y="336353"/>
            <a:ext cx="2510087" cy="18277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629" y="561934"/>
            <a:ext cx="7557051" cy="127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8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/>
              <a:t>Асинхронное взаимодействие процессов</a:t>
            </a:r>
            <a:endParaRPr lang="ru-RU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845734"/>
            <a:ext cx="5029200" cy="4023360"/>
          </a:xfrm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Обеспечивающие процессы выполняются асинхронно.</a:t>
            </a:r>
          </a:p>
          <a:p>
            <a:r>
              <a:rPr lang="ru-RU" dirty="0" smtClean="0"/>
              <a:t>Постепенно вводим новые процессы, которые «вплетаются» в общую систему.</a:t>
            </a:r>
          </a:p>
          <a:p>
            <a:r>
              <a:rPr lang="ru-RU" dirty="0" err="1" smtClean="0"/>
              <a:t>Кайдзен</a:t>
            </a:r>
            <a:r>
              <a:rPr lang="ru-RU" dirty="0" smtClean="0"/>
              <a:t> в непрерывном совершенствовании процессов. </a:t>
            </a:r>
          </a:p>
        </p:txBody>
      </p:sp>
      <p:pic>
        <p:nvPicPr>
          <p:cNvPr id="1026" name="Picture 2" descr="C:\Users\1\Dropbox\Конкурсы выступления конференции\Сколково 2017\Картинки в презентацию\МББ модель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0" y="1873819"/>
            <a:ext cx="5090160" cy="423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73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Автоматизация (архитектура решения)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786" y="2332203"/>
            <a:ext cx="3872567" cy="13700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23" y="2335814"/>
            <a:ext cx="2498877" cy="30718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60" y="3884413"/>
            <a:ext cx="2320026" cy="5706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493" y="3861471"/>
            <a:ext cx="963860" cy="7421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60" y="4819468"/>
            <a:ext cx="2029932" cy="43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4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/>
              <a:t>Как это работает</a:t>
            </a:r>
            <a:endParaRPr lang="ru-RU" dirty="0">
              <a:effectLst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78" t="16614" r="15899" b="7617"/>
          <a:stretch/>
        </p:blipFill>
        <p:spPr>
          <a:xfrm>
            <a:off x="1097280" y="1874520"/>
            <a:ext cx="8609076" cy="440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8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/>
              <a:t>Вариативность продукции</a:t>
            </a:r>
            <a:endParaRPr lang="ru-RU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Более 50 моделей модульные</a:t>
            </a:r>
          </a:p>
          <a:p>
            <a:r>
              <a:rPr lang="ru-RU" dirty="0" smtClean="0"/>
              <a:t>Более 600 модулей</a:t>
            </a:r>
          </a:p>
          <a:p>
            <a:r>
              <a:rPr lang="ru-RU" dirty="0"/>
              <a:t>63 типа модулей</a:t>
            </a:r>
          </a:p>
          <a:p>
            <a:r>
              <a:rPr lang="ru-RU" dirty="0" smtClean="0"/>
              <a:t>8 вариантов исполнения</a:t>
            </a:r>
          </a:p>
          <a:p>
            <a:r>
              <a:rPr lang="ru-RU" dirty="0" smtClean="0"/>
              <a:t>6 типов декора</a:t>
            </a:r>
          </a:p>
          <a:p>
            <a:r>
              <a:rPr lang="ru-RU" dirty="0" smtClean="0"/>
              <a:t>Каждый тип включает до 30 видов</a:t>
            </a:r>
          </a:p>
          <a:p>
            <a:endParaRPr lang="ru-RU" dirty="0"/>
          </a:p>
          <a:p>
            <a:r>
              <a:rPr lang="ru-RU" dirty="0" smtClean="0"/>
              <a:t>Система пронизана проверками </a:t>
            </a:r>
          </a:p>
          <a:p>
            <a:r>
              <a:rPr lang="ru-RU" dirty="0" smtClean="0"/>
              <a:t>и расчётами на многих этапах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1833" t="17408" r="25500" b="7778"/>
          <a:stretch/>
        </p:blipFill>
        <p:spPr>
          <a:xfrm>
            <a:off x="4907280" y="1845734"/>
            <a:ext cx="6248400" cy="419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5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" t="33920" r="12596"/>
          <a:stretch/>
        </p:blipFill>
        <p:spPr>
          <a:xfrm>
            <a:off x="8601556" y="4300718"/>
            <a:ext cx="3210015" cy="17418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556" y="1781832"/>
            <a:ext cx="3210015" cy="217419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1" y="1869440"/>
            <a:ext cx="3553742" cy="1998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325" y="1850170"/>
            <a:ext cx="3588000" cy="201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t="2308" r="1538" b="36609"/>
          <a:stretch/>
        </p:blipFill>
        <p:spPr>
          <a:xfrm>
            <a:off x="1087121" y="4021728"/>
            <a:ext cx="5791200" cy="20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9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Инновационность</a:t>
            </a:r>
            <a:r>
              <a:rPr lang="ru-RU" dirty="0" smtClean="0"/>
              <a:t> проекта</a:t>
            </a:r>
            <a:r>
              <a:rPr lang="ru-RU" dirty="0"/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Особенности </a:t>
            </a:r>
            <a:r>
              <a:rPr lang="ru-RU" dirty="0"/>
              <a:t>проекта:</a:t>
            </a:r>
          </a:p>
          <a:p>
            <a:pPr lvl="0"/>
            <a:r>
              <a:rPr lang="ru-RU" dirty="0"/>
              <a:t>Это первый </a:t>
            </a:r>
            <a:r>
              <a:rPr lang="ru-RU" dirty="0" smtClean="0"/>
              <a:t>известный мне опыт </a:t>
            </a:r>
            <a:r>
              <a:rPr lang="ru-RU" dirty="0"/>
              <a:t>применения BPM в мебельной отрасли в России</a:t>
            </a:r>
          </a:p>
          <a:p>
            <a:pPr lvl="0"/>
            <a:r>
              <a:rPr lang="ru-RU" dirty="0"/>
              <a:t>В проекте </a:t>
            </a:r>
            <a:r>
              <a:rPr lang="ru-RU" dirty="0" smtClean="0"/>
              <a:t>реализованы </a:t>
            </a:r>
            <a:r>
              <a:rPr lang="ru-RU" dirty="0"/>
              <a:t>возможности BPM в контексте Бережливого производства</a:t>
            </a:r>
          </a:p>
          <a:p>
            <a:pPr lvl="0"/>
            <a:r>
              <a:rPr lang="ru-RU" dirty="0"/>
              <a:t>BPMS используется в качестве основной </a:t>
            </a:r>
            <a:r>
              <a:rPr lang="ru-RU" dirty="0" smtClean="0"/>
              <a:t>IT-системы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923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Инновационность</a:t>
            </a:r>
            <a:r>
              <a:rPr lang="ru-RU" dirty="0" smtClean="0"/>
              <a:t> для производства</a:t>
            </a:r>
            <a:r>
              <a:rPr lang="ru-RU" dirty="0"/>
              <a:t> 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1834" t="25852" r="27999" b="15333"/>
          <a:stretch/>
        </p:blipFill>
        <p:spPr>
          <a:xfrm>
            <a:off x="2315520" y="1794088"/>
            <a:ext cx="7621919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6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Инновационность</a:t>
            </a:r>
            <a:r>
              <a:rPr lang="ru-RU" dirty="0" smtClean="0"/>
              <a:t> для производства</a:t>
            </a:r>
            <a:r>
              <a:rPr lang="ru-RU" dirty="0"/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47934" y="1845734"/>
            <a:ext cx="4507745" cy="4023360"/>
          </a:xfrm>
        </p:spPr>
        <p:txBody>
          <a:bodyPr>
            <a:normAutofit/>
          </a:bodyPr>
          <a:lstStyle/>
          <a:p>
            <a:r>
              <a:rPr lang="ru-RU" dirty="0" smtClean="0"/>
              <a:t>Маршрутизация движения полуфабрикатов с помощью </a:t>
            </a:r>
            <a:r>
              <a:rPr lang="en-US" dirty="0" smtClean="0"/>
              <a:t>BPMS </a:t>
            </a:r>
            <a:r>
              <a:rPr lang="ru-RU" dirty="0" smtClean="0"/>
              <a:t>стала простой  и прозрачной как никогда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149710"/>
            <a:ext cx="5336641" cy="3719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9583" t="21555" r="27500" b="14593"/>
          <a:stretch/>
        </p:blipFill>
        <p:spPr>
          <a:xfrm>
            <a:off x="6937166" y="3383280"/>
            <a:ext cx="3929279" cy="224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9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Инновационность</a:t>
            </a:r>
            <a:r>
              <a:rPr lang="ru-RU" dirty="0" smtClean="0"/>
              <a:t> </a:t>
            </a:r>
            <a:r>
              <a:rPr lang="en-US" dirty="0" smtClean="0"/>
              <a:t>BPM </a:t>
            </a:r>
            <a:r>
              <a:rPr lang="ru-RU" dirty="0" smtClean="0"/>
              <a:t>для </a:t>
            </a:r>
            <a:r>
              <a:rPr lang="en-US" dirty="0" smtClean="0"/>
              <a:t>HR</a:t>
            </a:r>
            <a:r>
              <a:rPr lang="ru-RU" dirty="0"/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79" y="1845734"/>
            <a:ext cx="10159725" cy="4023360"/>
          </a:xfrm>
        </p:spPr>
        <p:txBody>
          <a:bodyPr>
            <a:normAutofit/>
          </a:bodyPr>
          <a:lstStyle/>
          <a:p>
            <a:r>
              <a:rPr lang="ru-RU" dirty="0" smtClean="0"/>
              <a:t>В </a:t>
            </a:r>
            <a:r>
              <a:rPr lang="en-US" dirty="0" smtClean="0"/>
              <a:t>Lean </a:t>
            </a:r>
            <a:r>
              <a:rPr lang="ru-RU" dirty="0"/>
              <a:t>модель человеческих </a:t>
            </a:r>
            <a:r>
              <a:rPr lang="ru-RU" dirty="0" smtClean="0"/>
              <a:t>систем</a:t>
            </a:r>
            <a:r>
              <a:rPr lang="en-US" dirty="0" smtClean="0"/>
              <a:t> – </a:t>
            </a:r>
            <a:r>
              <a:rPr lang="ru-RU" dirty="0" smtClean="0"/>
              <a:t>это чёткий процесс , который легко реализуется через </a:t>
            </a:r>
            <a:r>
              <a:rPr lang="en-US" dirty="0" smtClean="0"/>
              <a:t>BPMS</a:t>
            </a:r>
            <a:r>
              <a:rPr lang="ru-RU" dirty="0" smtClean="0"/>
              <a:t> 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519641"/>
            <a:ext cx="4129628" cy="23565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9" t="2344" r="6302" b="20360"/>
          <a:stretch/>
        </p:blipFill>
        <p:spPr>
          <a:xfrm>
            <a:off x="6685005" y="2422154"/>
            <a:ext cx="4090087" cy="245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Трудности 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897" y="2318003"/>
            <a:ext cx="3346623" cy="219668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14" y="2330359"/>
            <a:ext cx="3418553" cy="200686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32614" y="4861729"/>
            <a:ext cx="10012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Внедрение </a:t>
            </a:r>
            <a:r>
              <a:rPr lang="en-US" dirty="0" smtClean="0"/>
              <a:t>BPM </a:t>
            </a:r>
            <a:r>
              <a:rPr lang="ru-RU" dirty="0" smtClean="0"/>
              <a:t>для любого предприятия – это вызов .</a:t>
            </a:r>
          </a:p>
          <a:p>
            <a:r>
              <a:rPr lang="ru-RU" dirty="0" smtClean="0"/>
              <a:t>В таких случаях Кадры решают всё – компаниям без Кадровой политики такие внедрения потребуют много времени и сил из-за низкой мотивации персонала.</a:t>
            </a:r>
          </a:p>
          <a:p>
            <a:r>
              <a:rPr lang="ru-RU" dirty="0" smtClean="0"/>
              <a:t>Самое сложное – это не рисование схем, а трансформация мышления персонала.</a:t>
            </a:r>
            <a:endParaRPr lang="ru-RU" dirty="0"/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522" y="2330359"/>
            <a:ext cx="3475375" cy="200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2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Прямоугольник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457200">
              <a:spcBef>
                <a:spcPts val="1"/>
              </a:spcBef>
            </a:pPr>
            <a:r>
              <a:rPr lang="ru-RU" dirty="0"/>
              <a:t>О компании </a:t>
            </a:r>
            <a:endParaRPr lang="ru-RU" sz="3600" b="0" i="0" dirty="0">
              <a:solidFill>
                <a:srgbClr val="90C226"/>
              </a:solidFill>
              <a:latin typeface="Trebuchet MS"/>
              <a:ea typeface="+mj-ea"/>
              <a:cs typeface="+mj-cs"/>
            </a:endParaRPr>
          </a:p>
        </p:txBody>
      </p:sp>
      <p:sp>
        <p:nvSpPr>
          <p:cNvPr id="86019" name="Прямоугольник 3"/>
          <p:cNvSpPr>
            <a:spLocks noGrp="1" noChangeArrowheads="1"/>
          </p:cNvSpPr>
          <p:nvPr>
            <p:ph idx="1"/>
          </p:nvPr>
        </p:nvSpPr>
        <p:spPr>
          <a:xfrm>
            <a:off x="1090043" y="1815240"/>
            <a:ext cx="10726819" cy="2501218"/>
          </a:xfrm>
        </p:spPr>
        <p:txBody>
          <a:bodyPr>
            <a:noAutofit/>
          </a:bodyPr>
          <a:lstStyle/>
          <a:p>
            <a:pPr marL="0" indent="0">
              <a:lnSpc>
                <a:spcPct val="70000"/>
              </a:lnSpc>
              <a:buClr>
                <a:srgbClr val="0070C0"/>
              </a:buClr>
              <a:buNone/>
            </a:pPr>
            <a:r>
              <a:rPr lang="ru-RU" dirty="0"/>
              <a:t>Группа компаний «Мебель братьев Баженовых» работает на мебельном рынке с  </a:t>
            </a:r>
            <a:r>
              <a:rPr lang="ru-RU" dirty="0" smtClean="0"/>
              <a:t>  1997 </a:t>
            </a:r>
            <a:r>
              <a:rPr lang="ru-RU" dirty="0"/>
              <a:t>года.</a:t>
            </a:r>
          </a:p>
          <a:p>
            <a:pPr marL="0" indent="0">
              <a:lnSpc>
                <a:spcPct val="70000"/>
              </a:lnSpc>
              <a:buClr>
                <a:srgbClr val="0070C0"/>
              </a:buClr>
              <a:buNone/>
            </a:pPr>
            <a:r>
              <a:rPr lang="ru-RU" dirty="0"/>
              <a:t>Производственные площади более 7500 </a:t>
            </a:r>
            <a:r>
              <a:rPr lang="ru-RU" dirty="0" err="1"/>
              <a:t>кв.м</a:t>
            </a:r>
            <a:r>
              <a:rPr lang="ru-RU" dirty="0"/>
              <a:t>.</a:t>
            </a:r>
          </a:p>
          <a:p>
            <a:pPr marL="0" indent="0">
              <a:lnSpc>
                <a:spcPct val="70000"/>
              </a:lnSpc>
              <a:buClr>
                <a:srgbClr val="0070C0"/>
              </a:buClr>
              <a:buNone/>
            </a:pPr>
            <a:r>
              <a:rPr lang="ru-RU" dirty="0"/>
              <a:t>Около 300 сотрудников.</a:t>
            </a:r>
          </a:p>
          <a:p>
            <a:pPr marL="0" indent="0">
              <a:lnSpc>
                <a:spcPct val="70000"/>
              </a:lnSpc>
              <a:buClr>
                <a:srgbClr val="0070C0"/>
              </a:buClr>
              <a:buNone/>
            </a:pPr>
            <a:r>
              <a:rPr lang="ru-RU" dirty="0"/>
              <a:t>Постоянно поставляем мебель в 78 городов России.</a:t>
            </a:r>
          </a:p>
          <a:p>
            <a:pPr marL="0" indent="0">
              <a:lnSpc>
                <a:spcPct val="70000"/>
              </a:lnSpc>
              <a:buClr>
                <a:srgbClr val="0070C0"/>
              </a:buClr>
              <a:buNone/>
            </a:pPr>
            <a:r>
              <a:rPr lang="ru-RU" dirty="0"/>
              <a:t>Собственная розничная сеть.</a:t>
            </a:r>
          </a:p>
          <a:p>
            <a:pPr marL="0" indent="0">
              <a:lnSpc>
                <a:spcPct val="70000"/>
              </a:lnSpc>
              <a:buClr>
                <a:srgbClr val="0070C0"/>
              </a:buClr>
              <a:buNone/>
            </a:pPr>
            <a:r>
              <a:rPr lang="ru-RU" dirty="0"/>
              <a:t>Дилерская сеть в дальних регионах России.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748" y="4301167"/>
            <a:ext cx="2418066" cy="18563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964" y="4288203"/>
            <a:ext cx="2778719" cy="18563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5901" t="22800" r="3000" b="26134"/>
          <a:stretch/>
        </p:blipFill>
        <p:spPr>
          <a:xfrm>
            <a:off x="1160381" y="4288203"/>
            <a:ext cx="4410013" cy="185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1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Поставщики и подрядчики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232337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endParaRPr lang="ru-RU" dirty="0" smtClean="0"/>
          </a:p>
          <a:p>
            <a:pPr>
              <a:lnSpc>
                <a:spcPct val="50000"/>
              </a:lnSpc>
            </a:pPr>
            <a:r>
              <a:rPr lang="ru-RU" dirty="0"/>
              <a:t>Спасибо всей команде компании Бизнес-Консоль ! Вы настоящие профи !</a:t>
            </a:r>
          </a:p>
          <a:p>
            <a:pPr>
              <a:lnSpc>
                <a:spcPct val="50000"/>
              </a:lnSpc>
            </a:pPr>
            <a:endParaRPr lang="ru-RU" dirty="0"/>
          </a:p>
          <a:p>
            <a:pPr>
              <a:lnSpc>
                <a:spcPct val="50000"/>
              </a:lnSpc>
            </a:pPr>
            <a:endParaRPr lang="ru-RU" dirty="0" smtClean="0"/>
          </a:p>
          <a:p>
            <a:pPr>
              <a:lnSpc>
                <a:spcPct val="50000"/>
              </a:lnSpc>
            </a:pPr>
            <a:endParaRPr lang="ru-RU" dirty="0"/>
          </a:p>
          <a:p>
            <a:pPr>
              <a:lnSpc>
                <a:spcPct val="50000"/>
              </a:lnSpc>
            </a:pPr>
            <a:endParaRPr lang="ru-RU" dirty="0" smtClean="0"/>
          </a:p>
          <a:p>
            <a:pPr>
              <a:lnSpc>
                <a:spcPct val="50000"/>
              </a:lnSpc>
            </a:pPr>
            <a:endParaRPr lang="ru-RU" dirty="0"/>
          </a:p>
          <a:p>
            <a:pPr>
              <a:lnSpc>
                <a:spcPct val="50000"/>
              </a:lnSpc>
            </a:pPr>
            <a:endParaRPr lang="ru-RU" dirty="0" smtClean="0"/>
          </a:p>
          <a:p>
            <a:pPr>
              <a:lnSpc>
                <a:spcPct val="50000"/>
              </a:lnSpc>
            </a:pPr>
            <a:endParaRPr lang="ru-RU" dirty="0"/>
          </a:p>
          <a:p>
            <a:pPr>
              <a:lnSpc>
                <a:spcPct val="50000"/>
              </a:lnSpc>
            </a:pPr>
            <a:endParaRPr lang="ru-RU" dirty="0" smtClean="0"/>
          </a:p>
          <a:p>
            <a:pPr>
              <a:lnSpc>
                <a:spcPct val="50000"/>
              </a:lnSpc>
            </a:pPr>
            <a:endParaRPr lang="ru-RU" dirty="0"/>
          </a:p>
          <a:p>
            <a:pPr>
              <a:lnSpc>
                <a:spcPct val="50000"/>
              </a:lnSpc>
            </a:pPr>
            <a:r>
              <a:rPr lang="ru-RU" dirty="0" smtClean="0"/>
              <a:t>Анатолий								Юлия</a:t>
            </a:r>
          </a:p>
          <a:p>
            <a:pPr>
              <a:lnSpc>
                <a:spcPct val="50000"/>
              </a:lnSpc>
            </a:pPr>
            <a:r>
              <a:rPr lang="ru-RU" dirty="0" err="1" smtClean="0"/>
              <a:t>Белайчук</a:t>
            </a:r>
            <a:r>
              <a:rPr lang="ru-RU" dirty="0" smtClean="0"/>
              <a:t>								Вагнер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31" y="3041648"/>
            <a:ext cx="4471517" cy="1464422"/>
          </a:xfrm>
          <a:prstGeom prst="rect">
            <a:avLst/>
          </a:prstGeom>
        </p:spPr>
      </p:pic>
      <p:pic>
        <p:nvPicPr>
          <p:cNvPr id="4098" name="Picture 2" descr="C:\Users\1\Dropbox\Конкурсы выступления конференции\Сколково 2017\Картинки в презентацию\Computerworld_Online_ampbp_(7378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820" y="3010758"/>
            <a:ext cx="1270000" cy="168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ropbox\Конкурсы выступления конференции\Сколково 2017\Картинки в презентацию\vagneryuliyaabpmprussia2016092010._1000x1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420" y="2588483"/>
            <a:ext cx="1583530" cy="253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70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Дальнейшие планы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23054"/>
          </a:xfrm>
        </p:spPr>
        <p:txBody>
          <a:bodyPr>
            <a:normAutofit/>
          </a:bodyPr>
          <a:lstStyle/>
          <a:p>
            <a:r>
              <a:rPr lang="ru-RU" dirty="0" smtClean="0"/>
              <a:t>1. В </a:t>
            </a:r>
            <a:r>
              <a:rPr lang="ru-RU" dirty="0"/>
              <a:t>будущем </a:t>
            </a:r>
            <a:r>
              <a:rPr lang="ru-RU" dirty="0" smtClean="0"/>
              <a:t> году я </a:t>
            </a:r>
            <a:r>
              <a:rPr lang="ru-RU" dirty="0"/>
              <a:t>планирую </a:t>
            </a:r>
            <a:r>
              <a:rPr lang="ru-RU" dirty="0" smtClean="0"/>
              <a:t>применить </a:t>
            </a:r>
            <a:r>
              <a:rPr lang="en-US" dirty="0" smtClean="0"/>
              <a:t>BPMS</a:t>
            </a:r>
            <a:r>
              <a:rPr lang="ru-RU" dirty="0" smtClean="0"/>
              <a:t> для </a:t>
            </a:r>
            <a:r>
              <a:rPr lang="ru-RU" dirty="0"/>
              <a:t>организации потока создания ценности </a:t>
            </a:r>
            <a:r>
              <a:rPr lang="ru-RU" b="1" dirty="0"/>
              <a:t>персонала</a:t>
            </a:r>
            <a:r>
              <a:rPr lang="ru-RU" dirty="0"/>
              <a:t> компании. </a:t>
            </a:r>
            <a:r>
              <a:rPr lang="ru-RU" dirty="0" smtClean="0"/>
              <a:t>Именно </a:t>
            </a:r>
            <a:r>
              <a:rPr lang="ru-RU" dirty="0"/>
              <a:t>персонала</a:t>
            </a:r>
            <a:r>
              <a:rPr lang="ru-RU" dirty="0" smtClean="0"/>
              <a:t>.</a:t>
            </a:r>
          </a:p>
          <a:p>
            <a:endParaRPr lang="en-US" dirty="0" smtClean="0"/>
          </a:p>
          <a:p>
            <a:r>
              <a:rPr lang="ru-RU" dirty="0" smtClean="0"/>
              <a:t>2. </a:t>
            </a:r>
            <a:r>
              <a:rPr lang="ru-RU" dirty="0"/>
              <a:t>Автоматизировать мониторинг исполнительской дисциплины на всех этапах бизнес-процесса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 smtClean="0"/>
              <a:t>3. В системе </a:t>
            </a:r>
            <a:r>
              <a:rPr lang="en-US" dirty="0" smtClean="0"/>
              <a:t>C</a:t>
            </a:r>
            <a:r>
              <a:rPr lang="ru-RU" dirty="0" err="1" smtClean="0"/>
              <a:t>omindware</a:t>
            </a:r>
            <a:r>
              <a:rPr lang="ru-RU" dirty="0" smtClean="0"/>
              <a:t> спроектировать модель </a:t>
            </a:r>
            <a:r>
              <a:rPr lang="ru-RU" dirty="0"/>
              <a:t>производственной системы </a:t>
            </a:r>
            <a:r>
              <a:rPr lang="ru-RU" dirty="0" smtClean="0"/>
              <a:t>одного из цехов для </a:t>
            </a:r>
            <a:r>
              <a:rPr lang="ru-RU" dirty="0"/>
              <a:t>выравнивания потока единичных изделий. </a:t>
            </a:r>
            <a:endParaRPr lang="ru-RU" dirty="0" smtClean="0"/>
          </a:p>
          <a:p>
            <a:endParaRPr lang="en-US" dirty="0" smtClean="0"/>
          </a:p>
          <a:p>
            <a:r>
              <a:rPr lang="ru-RU" sz="2100" dirty="0" smtClean="0"/>
              <a:t>4. Охватить </a:t>
            </a:r>
            <a:r>
              <a:rPr lang="ru-RU" sz="2100" dirty="0"/>
              <a:t>более 200 розничных точек </a:t>
            </a:r>
            <a:r>
              <a:rPr lang="ru-RU" sz="2100" dirty="0" smtClean="0"/>
              <a:t>продаж. Интегрироваться </a:t>
            </a:r>
            <a:r>
              <a:rPr lang="ru-RU" sz="2100" dirty="0"/>
              <a:t>с дилерами и поставщиками.</a:t>
            </a:r>
          </a:p>
          <a:p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629" y="4652702"/>
            <a:ext cx="2452160" cy="620338"/>
          </a:xfrm>
          <a:prstGeom prst="rect">
            <a:avLst/>
          </a:prstGeom>
        </p:spPr>
      </p:pic>
      <p:pic>
        <p:nvPicPr>
          <p:cNvPr id="3074" name="Picture 2" descr="C:\Users\1\Dropbox\Конкурсы выступления конференции\Сколково 2017\Картинки в презентацию\biza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489" y="3437016"/>
            <a:ext cx="20193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ropbox\Конкурсы выступления конференции\Сколково 2017\Картинки в презентацию\ispring_big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992" y="2224723"/>
            <a:ext cx="2189797" cy="62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86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Прямоугольник 2"/>
          <p:cNvSpPr>
            <a:spLocks noGrp="1" noChangeArrowheads="1"/>
          </p:cNvSpPr>
          <p:nvPr>
            <p:ph type="title"/>
          </p:nvPr>
        </p:nvSpPr>
        <p:spPr>
          <a:xfrm>
            <a:off x="1242136" y="1019294"/>
            <a:ext cx="8598907" cy="655165"/>
          </a:xfrm>
        </p:spPr>
        <p:txBody>
          <a:bodyPr>
            <a:noAutofit/>
          </a:bodyPr>
          <a:lstStyle/>
          <a:p>
            <a:pPr algn="l" defTabSz="457200">
              <a:spcBef>
                <a:spcPts val="1"/>
              </a:spcBef>
              <a:buNone/>
            </a:pPr>
            <a:r>
              <a:rPr lang="ru-RU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Вопросы и ответы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677511" y="1168842"/>
            <a:ext cx="8598907" cy="4381168"/>
          </a:xfrm>
        </p:spPr>
        <p:txBody>
          <a:bodyPr>
            <a:normAutofit/>
          </a:bodyPr>
          <a:lstStyle/>
          <a:p>
            <a:r>
              <a:rPr lang="ru-RU" sz="4800" cap="none" spc="-50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/>
            </a:r>
            <a:br>
              <a:rPr lang="ru-RU" sz="4800" cap="none" spc="-50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</a:br>
            <a:r>
              <a:rPr lang="ru-RU" sz="4400" dirty="0"/>
              <a:t/>
            </a:r>
            <a:br>
              <a:rPr lang="ru-RU" sz="4400" dirty="0"/>
            </a:br>
            <a:r>
              <a:rPr lang="ru-RU" sz="4400" dirty="0"/>
              <a:t/>
            </a:r>
            <a:br>
              <a:rPr lang="ru-RU" sz="4400" dirty="0"/>
            </a:br>
            <a:endParaRPr lang="ru-RU" dirty="0"/>
          </a:p>
        </p:txBody>
      </p:sp>
      <p:sp>
        <p:nvSpPr>
          <p:cNvPr id="4" name="Прямоугольник 2"/>
          <p:cNvSpPr txBox="1">
            <a:spLocks noChangeArrowheads="1"/>
          </p:cNvSpPr>
          <p:nvPr/>
        </p:nvSpPr>
        <p:spPr>
          <a:xfrm>
            <a:off x="1113182" y="2783698"/>
            <a:ext cx="8245501" cy="6551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>
              <a:spcBef>
                <a:spcPts val="1"/>
              </a:spcBef>
            </a:pPr>
            <a:r>
              <a:rPr lang="ru-RU" sz="4800" spc="-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Благодарю Вас за внимание</a:t>
            </a:r>
          </a:p>
        </p:txBody>
      </p:sp>
      <p:sp>
        <p:nvSpPr>
          <p:cNvPr id="6" name="Прямоугольник 9"/>
          <p:cNvSpPr txBox="1">
            <a:spLocks noChangeArrowheads="1"/>
          </p:cNvSpPr>
          <p:nvPr/>
        </p:nvSpPr>
        <p:spPr>
          <a:xfrm>
            <a:off x="6494074" y="4766655"/>
            <a:ext cx="4346610" cy="149917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Сергей Пестов </a:t>
            </a:r>
          </a:p>
          <a:p>
            <a:pPr algn="r"/>
            <a:r>
              <a:rPr lang="ru-RU" i="1" dirty="0" smtClean="0">
                <a:solidFill>
                  <a:schemeClr val="tx1">
                    <a:lumMod val="50000"/>
                  </a:schemeClr>
                </a:solidFill>
              </a:rPr>
              <a:t>Директор по развитию ГК МББ</a:t>
            </a:r>
          </a:p>
          <a:p>
            <a:pPr algn="r"/>
            <a:r>
              <a:rPr lang="en-US" dirty="0" smtClean="0">
                <a:solidFill>
                  <a:schemeClr val="tx1"/>
                </a:solidFill>
                <a:hlinkClick r:id="rId3"/>
              </a:rPr>
              <a:t>pestovsg@gmail.com</a:t>
            </a:r>
            <a:endParaRPr lang="en-US" dirty="0" smtClean="0">
              <a:solidFill>
                <a:schemeClr val="tx1"/>
              </a:solidFill>
            </a:endParaRP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Тел. 8-909-719-88-88</a:t>
            </a:r>
            <a:endParaRPr lang="en-US" dirty="0" smtClean="0">
              <a:solidFill>
                <a:schemeClr val="tx1"/>
              </a:solidFill>
            </a:endParaRPr>
          </a:p>
          <a:p>
            <a:pPr algn="r"/>
            <a:endParaRPr lang="ru-RU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r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6763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Использованные источники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4366609"/>
            <a:ext cx="7071360" cy="1195991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endParaRPr lang="ru-RU" dirty="0"/>
          </a:p>
          <a:p>
            <a:pPr>
              <a:lnSpc>
                <a:spcPct val="50000"/>
              </a:lnSpc>
            </a:pPr>
            <a:r>
              <a:rPr lang="ru-RU" dirty="0" smtClean="0"/>
              <a:t>А так же материалы Тренингов по Бережливому производству, </a:t>
            </a:r>
          </a:p>
          <a:p>
            <a:pPr>
              <a:lnSpc>
                <a:spcPct val="50000"/>
              </a:lnSpc>
            </a:pPr>
            <a:r>
              <a:rPr lang="ru-RU" dirty="0" smtClean="0"/>
              <a:t>разработанные специалистами Компании ТБМ.								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19" y="1928209"/>
            <a:ext cx="5828131" cy="22475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395" y="1968951"/>
            <a:ext cx="1526376" cy="22068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843" y="1968951"/>
            <a:ext cx="1691887" cy="220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7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Прямоугольник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defTabSz="457200">
              <a:spcBef>
                <a:spcPts val="1"/>
              </a:spcBef>
              <a:buNone/>
            </a:pPr>
            <a:r>
              <a:rPr lang="ru-RU" dirty="0"/>
              <a:t>Наша продукция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82400" y="1854449"/>
            <a:ext cx="1060860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70000"/>
              </a:lnSpc>
              <a:spcBef>
                <a:spcPts val="1200"/>
              </a:spcBef>
              <a:spcAft>
                <a:spcPts val="200"/>
              </a:spcAft>
              <a:buClr>
                <a:srgbClr val="0070C0"/>
              </a:buClr>
              <a:buSzPct val="100000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год выпускаем более 10 000 диванов.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>
              <a:lnSpc>
                <a:spcPct val="70000"/>
              </a:lnSpc>
              <a:spcBef>
                <a:spcPts val="1200"/>
              </a:spcBef>
              <a:spcAft>
                <a:spcPts val="200"/>
              </a:spcAft>
              <a:buClr>
                <a:srgbClr val="0070C0"/>
              </a:buClr>
              <a:buSzPct val="100000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Модельный ряд включает более 100 моделей: от достаточно экономичной до эксклюзивной — и постоянно пополняется.</a:t>
            </a:r>
          </a:p>
          <a:p>
            <a:pPr defTabSz="914400">
              <a:lnSpc>
                <a:spcPct val="70000"/>
              </a:lnSpc>
              <a:spcBef>
                <a:spcPts val="1200"/>
              </a:spcBef>
              <a:spcAft>
                <a:spcPts val="200"/>
              </a:spcAft>
              <a:buClr>
                <a:srgbClr val="0070C0"/>
              </a:buClr>
              <a:buSzPct val="100000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Ассортимент состоит из 500 типов изделий в 4 800 вариантах исполнения.</a:t>
            </a:r>
          </a:p>
          <a:p>
            <a:pPr defTabSz="914400">
              <a:lnSpc>
                <a:spcPct val="70000"/>
              </a:lnSpc>
              <a:spcBef>
                <a:spcPts val="1200"/>
              </a:spcBef>
              <a:spcAft>
                <a:spcPts val="200"/>
              </a:spcAft>
              <a:buClr>
                <a:srgbClr val="0070C0"/>
              </a:buClr>
              <a:buSzPct val="100000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Производство позаказное, продукты повторяются редко.</a:t>
            </a:r>
          </a:p>
        </p:txBody>
      </p:sp>
      <p:pic>
        <p:nvPicPr>
          <p:cNvPr id="1027" name="Picture 3" descr="C:\Users\1\Desktop\15731789_1868737080007949_818954622285694452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373" y="3895001"/>
            <a:ext cx="4256602" cy="209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18057130_1933166206898369_1630883523462587002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30" y="3894999"/>
            <a:ext cx="3677971" cy="206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1\Desktop\15134670_1850082091873448_6527887359268250064_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" t="13679" r="12703" b="8115"/>
          <a:stretch/>
        </p:blipFill>
        <p:spPr bwMode="auto">
          <a:xfrm>
            <a:off x="8634206" y="3924656"/>
            <a:ext cx="3376248" cy="206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5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/>
              <a:t>Основные принципы </a:t>
            </a:r>
            <a:r>
              <a:rPr lang="en-US" dirty="0" smtClean="0"/>
              <a:t>Lean</a:t>
            </a:r>
            <a:endParaRPr lang="ru-RU" dirty="0">
              <a:effectLst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lvl="8"/>
            <a:r>
              <a:rPr lang="en-US" sz="6600" dirty="0" smtClean="0">
                <a:solidFill>
                  <a:srgbClr val="FF0000"/>
                </a:solidFill>
              </a:rPr>
              <a:t>BPM</a:t>
            </a:r>
            <a:endParaRPr lang="ru-RU" sz="66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1\Desktop\lea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496" y="1963660"/>
            <a:ext cx="5180263" cy="39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esktop\Без названи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602" y="1963660"/>
            <a:ext cx="5096894" cy="221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218496" y="4838218"/>
            <a:ext cx="1339772" cy="106244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4537276" y="5103221"/>
            <a:ext cx="1507600" cy="26621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4537276" y="4407140"/>
            <a:ext cx="1507600" cy="57719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6218496" y="3986608"/>
            <a:ext cx="1339772" cy="391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058987" y="4838218"/>
            <a:ext cx="1339772" cy="106244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02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/>
              <a:t>Описание </a:t>
            </a:r>
            <a:r>
              <a:rPr lang="ru-RU" dirty="0" smtClean="0"/>
              <a:t>потока в </a:t>
            </a:r>
            <a:r>
              <a:rPr lang="en-US" dirty="0" smtClean="0"/>
              <a:t>Lean</a:t>
            </a:r>
            <a:endParaRPr lang="ru-RU" dirty="0">
              <a:effectLst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47" y="1827213"/>
            <a:ext cx="6565332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7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/>
              <a:t>Описание </a:t>
            </a:r>
            <a:r>
              <a:rPr lang="ru-RU" dirty="0" smtClean="0"/>
              <a:t>потока в </a:t>
            </a:r>
            <a:r>
              <a:rPr lang="en-US" dirty="0" smtClean="0"/>
              <a:t>BPMS</a:t>
            </a:r>
            <a:endParaRPr lang="ru-RU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" t="3334" r="3286" b="22380"/>
          <a:stretch/>
        </p:blipFill>
        <p:spPr bwMode="auto">
          <a:xfrm>
            <a:off x="1038963" y="1844267"/>
            <a:ext cx="9252857" cy="401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803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Почему </a:t>
            </a:r>
            <a:r>
              <a:rPr lang="ru-RU" dirty="0" smtClean="0"/>
              <a:t>мы стали </a:t>
            </a:r>
            <a:r>
              <a:rPr lang="ru-RU" dirty="0"/>
              <a:t>внедрять </a:t>
            </a:r>
            <a:r>
              <a:rPr lang="en-US" dirty="0"/>
              <a:t>BPM 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51684" y="1907615"/>
            <a:ext cx="6976106" cy="115008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Быстрый рост требует применения «Гибких» и «Быстрых» информационных систем.</a:t>
            </a:r>
          </a:p>
          <a:p>
            <a:pPr marL="0" indent="0">
              <a:buNone/>
            </a:pPr>
            <a:r>
              <a:rPr lang="en-US" dirty="0" smtClean="0"/>
              <a:t>ERP </a:t>
            </a:r>
            <a:r>
              <a:rPr lang="ru-RU" dirty="0" smtClean="0"/>
              <a:t>слишком неповоротливы. Пока дорабатываем – мир меняется.</a:t>
            </a:r>
            <a:endParaRPr lang="ru-RU" dirty="0"/>
          </a:p>
        </p:txBody>
      </p:sp>
      <p:pic>
        <p:nvPicPr>
          <p:cNvPr id="2050" name="Picture 2" descr="C:\Users\1\Desktop\xTuple-what-is-ER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904" y="1907615"/>
            <a:ext cx="2815877" cy="211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" t="34852" r="15038"/>
          <a:stretch/>
        </p:blipFill>
        <p:spPr>
          <a:xfrm>
            <a:off x="4157255" y="3057703"/>
            <a:ext cx="4236646" cy="20898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060" y="3779625"/>
            <a:ext cx="3233336" cy="2147514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1195904" y="5445027"/>
            <a:ext cx="8148319" cy="66146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ru-RU" sz="1900" dirty="0"/>
              <a:t>Стандартизация не должна стать нефункциональной бюрократией.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ru-RU" sz="1900" dirty="0"/>
              <a:t>Стандарты должны исполняться на 100% и при этом легко эволюционировать.</a:t>
            </a:r>
          </a:p>
        </p:txBody>
      </p:sp>
    </p:spTree>
    <p:extLst>
      <p:ext uri="{BB962C8B-B14F-4D97-AF65-F5344CB8AC3E}">
        <p14:creationId xmlns:p14="http://schemas.microsoft.com/office/powerpoint/2010/main" val="388119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Выбор продукта и «продажа» собственнику</a:t>
            </a:r>
          </a:p>
        </p:txBody>
      </p:sp>
      <p:pic>
        <p:nvPicPr>
          <p:cNvPr id="2050" name="Picture 2" descr="C:\Users\1\Dropbox\Конкурсы выступления конференции\Сколково 2017\Картинки в презентацию\ScreenHunter_06 Nov. 09 14.3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713" y="3213471"/>
            <a:ext cx="2579236" cy="163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82" y="1966404"/>
            <a:ext cx="2954107" cy="104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Users\1\Dropbox\Конкурсы выступления конференции\Сколково 2017\Картинки в презентацию\78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75" y="2508044"/>
            <a:ext cx="1878201" cy="141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1\Dropbox\Конкурсы выступления конференции\Сколково 2017\Картинки в презентацию\25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75" y="4417659"/>
            <a:ext cx="1865165" cy="157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1\Dropbox\Конкурсы выступления конференции\Сколково 2017\Картинки в презентацию\Тайны-Чапман.-Крах-сетевого-маркетинга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" t="2458" r="4910" b="2254"/>
          <a:stretch/>
        </p:blipFill>
        <p:spPr bwMode="auto">
          <a:xfrm>
            <a:off x="2414716" y="3482411"/>
            <a:ext cx="3518724" cy="250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9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/>
              <a:t>Описание решения</a:t>
            </a:r>
            <a:endParaRPr lang="ru-RU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/>
              <a:t>Главные процессы </a:t>
            </a:r>
            <a:r>
              <a:rPr lang="ru-RU" dirty="0" smtClean="0"/>
              <a:t>Компании:</a:t>
            </a:r>
            <a:endParaRPr lang="ru-RU" dirty="0"/>
          </a:p>
          <a:p>
            <a:r>
              <a:rPr lang="ru-RU" dirty="0" smtClean="0"/>
              <a:t>Заказ Опт</a:t>
            </a:r>
          </a:p>
          <a:p>
            <a:r>
              <a:rPr lang="ru-RU" dirty="0" smtClean="0"/>
              <a:t>Заказ Розница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334" t="30889" r="2667" b="24667"/>
          <a:stretch/>
        </p:blipFill>
        <p:spPr>
          <a:xfrm>
            <a:off x="4669536" y="2043309"/>
            <a:ext cx="6486144" cy="17068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668" t="33260" r="6583" b="30593"/>
          <a:stretch/>
        </p:blipFill>
        <p:spPr>
          <a:xfrm>
            <a:off x="1097280" y="3947764"/>
            <a:ext cx="7970520" cy="178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1904</TotalTime>
  <Words>3584</Words>
  <Application>Microsoft Office PowerPoint</Application>
  <PresentationFormat>Широкоэкранный</PresentationFormat>
  <Paragraphs>342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Calibri</vt:lpstr>
      <vt:lpstr>Calibri Light</vt:lpstr>
      <vt:lpstr>Trebuchet MS</vt:lpstr>
      <vt:lpstr>Wingdings</vt:lpstr>
      <vt:lpstr>Wingdings 3</vt:lpstr>
      <vt:lpstr>Ретро</vt:lpstr>
      <vt:lpstr>BPM и Бережливое производство</vt:lpstr>
      <vt:lpstr>О компании </vt:lpstr>
      <vt:lpstr>Наша продукция</vt:lpstr>
      <vt:lpstr>Основные принципы Lean</vt:lpstr>
      <vt:lpstr>Описание потока в Lean</vt:lpstr>
      <vt:lpstr>Описание потока в BPMS</vt:lpstr>
      <vt:lpstr>Почему мы стали внедрять BPM ?</vt:lpstr>
      <vt:lpstr>Выбор продукта и «продажа» собственнику</vt:lpstr>
      <vt:lpstr>Описание решения</vt:lpstr>
      <vt:lpstr>Асинхронное взаимодействие процессов</vt:lpstr>
      <vt:lpstr>Автоматизация (архитектура решения)</vt:lpstr>
      <vt:lpstr>Как это работает</vt:lpstr>
      <vt:lpstr>Вариативность продукции</vt:lpstr>
      <vt:lpstr>Результаты</vt:lpstr>
      <vt:lpstr>Инновационность проекта </vt:lpstr>
      <vt:lpstr>Инновационность для производства </vt:lpstr>
      <vt:lpstr>Инновационность для производства </vt:lpstr>
      <vt:lpstr>Инновационность BPM для HR </vt:lpstr>
      <vt:lpstr>Трудности </vt:lpstr>
      <vt:lpstr>Поставщики и подрядчики</vt:lpstr>
      <vt:lpstr>Дальнейшие планы</vt:lpstr>
      <vt:lpstr>Вопросы и ответы</vt:lpstr>
      <vt:lpstr>Использованные источники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BPM и Бережливое производство</dc:title>
  <dc:creator>Pestov</dc:creator>
  <cp:lastModifiedBy>Сергей Геннадьевич Пестов</cp:lastModifiedBy>
  <cp:revision>159</cp:revision>
  <cp:lastPrinted>2017-11-13T10:22:18Z</cp:lastPrinted>
  <dcterms:created xsi:type="dcterms:W3CDTF">2017-10-18T09:14:37Z</dcterms:created>
  <dcterms:modified xsi:type="dcterms:W3CDTF">2017-11-13T10:27:34Z</dcterms:modified>
</cp:coreProperties>
</file>